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00"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301" r:id="rId30"/>
    <p:sldId id="283" r:id="rId31"/>
    <p:sldId id="284" r:id="rId32"/>
    <p:sldId id="285" r:id="rId33"/>
    <p:sldId id="305" r:id="rId34"/>
    <p:sldId id="286" r:id="rId35"/>
    <p:sldId id="306" r:id="rId36"/>
    <p:sldId id="287" r:id="rId37"/>
    <p:sldId id="307" r:id="rId38"/>
    <p:sldId id="308" r:id="rId39"/>
    <p:sldId id="309" r:id="rId40"/>
    <p:sldId id="310" r:id="rId41"/>
    <p:sldId id="289" r:id="rId42"/>
    <p:sldId id="290" r:id="rId43"/>
    <p:sldId id="291" r:id="rId44"/>
    <p:sldId id="292" r:id="rId45"/>
    <p:sldId id="302" r:id="rId46"/>
    <p:sldId id="293" r:id="rId47"/>
    <p:sldId id="294" r:id="rId48"/>
    <p:sldId id="295" r:id="rId49"/>
    <p:sldId id="296" r:id="rId50"/>
    <p:sldId id="297" r:id="rId51"/>
    <p:sldId id="298" r:id="rId52"/>
    <p:sldId id="299" r:id="rId53"/>
    <p:sldId id="303" r:id="rId54"/>
    <p:sldId id="288" r:id="rId5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B981"/>
    <a:srgbClr val="8B5CF6"/>
    <a:srgbClr val="7F1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37"/>
    <p:restoredTop sz="60000" autoAdjust="0"/>
  </p:normalViewPr>
  <p:slideViewPr>
    <p:cSldViewPr snapToGrid="0" snapToObjects="1">
      <p:cViewPr varScale="1">
        <p:scale>
          <a:sx n="92" d="100"/>
          <a:sy n="92" d="100"/>
        </p:scale>
        <p:origin x="1480" y="176"/>
      </p:cViewPr>
      <p:guideLst/>
    </p:cSldViewPr>
  </p:slideViewPr>
  <p:notesTextViewPr>
    <p:cViewPr>
      <p:scale>
        <a:sx n="1" d="1"/>
        <a:sy n="1" d="1"/>
      </p:scale>
      <p:origin x="0" y="-3496"/>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1984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F-01  |  Generative AI &amp; Prompt Engineering
**Type:** Title  ·  **Module:** Overview
### 📊 SLIDE CONTENT
**GENERATIVE AI &amp;**
**PROMPT ENGINEERING**
From Beginner to Confident AI User
⏱  4 Hours
👤  One-on-One Coaching
💻  Online
### 🗣️ TRAINER OPENER (Nordlicht Story)
NORDLICHT AG — INTRODUCING THE NARRATIVE THREAD (VERBATIM):
"Before we begin, I'd like to introduce you to two people who'll be with us throughout the day.
Tanja. Communications Manager at Nordlicht AG — a mid-sized energy utility based in Hamburg, 320 employees.
Tanja's Monday morning: 47 unread emails. A meeting minutes to write. A proposal to draft. A press release to revise. All by noon.
And then there's Bernd — her colleague in the Finance team. Bernd has to produce a revenue forecast for the Board by Friday. With figures that aren't even complete in the ERP system yet.
Both of them tried ChatGPT. Both gave up after two weeks. Why — that's what we'll find out today. And how it really works — that too."
→ PAUSE. Brief silence. Then: "Let's get started."
Adults learn best through narrative. Tanja and Bernd make every abstract AI concept concrete and relatable. Whenever a new technique comes up: "How would Tanja use this?"
SETUP CHECK (before the participant arrives):
✓ This chat is the only tool — all exercises take place directly here OR Gemini (→ gemini.google.com) is open
✓ Own test prompt already typed and ready
✓ Presentation in presenter view mode (F5 or dual screen)
✓ Pen &amp; paper for needs analysis notes
BACKGROUND FOR TRAINER (facts to have ready):
- 75% of knowledge workers already use AI privately — but only 22% systematically at work (McKinsey, 2024)
- ChatGPT reached 100 million users in 2 months — fastest adoption in history (faster than Instagram, TikTok)
- Knowledge workers could delegate 30–40% of their repetitive tasks to AI — that equals 1.5 h/day (McKinsey Global Institute)
SETTING THE TONE (first 30 seconds):
"No frontal instruction today. No working through slides. We start prompting live from the first minute — on your real tasks."
DATA PRIVACY NOTE FOR TRAINER (say before starting):
"One quick note upfront: this training runs through an AI system — Claude or ChatGPT. Please don't enter any sensitive company data, customer names or confidential figures here. Exactly what we'll cover in Module 2 on data privacy also applies to this chat. If in doubt: anonymise."
→ This embeds the training itself in a data-privacy-compliant way.
---</a:t>
            </a:r>
          </a:p>
        </p:txBody>
      </p:sp>
      <p:sp>
        <p:nvSpPr>
          <p:cNvPr id="4" name="Slide Number Placeholder 3"/>
          <p:cNvSpPr>
            <a:spLocks noGrp="1"/>
          </p:cNvSpPr>
          <p:nvPr>
            <p:ph type="sldNum" sz="quarter" idx="10"/>
          </p:nvPr>
        </p:nvSpPr>
        <p:spPr/>
        <p:txBody>
          <a:bodyPr/>
          <a:lstStyle/>
          <a:p>
            <a:fld id="{F7021451-1387-4CA6-816F-41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F-10  |  AI in the Workplace: More Than You Think
**Type:** Content  ·  **Module:** Module 1 — AI Fundamentals
### 📊 SLIDE CONTENT
AI in the workplace: more than you think
Text &amp; Communication
- Write emails &amp; reports
- Social media posts
- Structure presentations
Research &amp; Analysis
- Evaluate PDFs &amp; documents
- Create market analyses
- Fact-check with sources
Creative Work
- Develop ideas &amp; concepts
- Overcome writer's block
- Facilitate brainstorming
Productivity
- Summarise meetings
- Prioritise tasks
- Create learning plans
### 🗣️ TRAINER OPENER (Nordlicht Story)
"These four categories — that's Tanja's and Bernd's working week. Let's look together: where is the biggest time saving for you?"
### 📝 ADDITIONAL NOTES
TRAINER INSTRUCTION:
→ Do NOT read the slide. Show briefly (10 sec.) then ask: "Which of these categories matches your first answer from earlier? Text? Research? Productivity?"
CONCRETE PROMPT EXAMPLES (for each category):
- TEXT &amp; COMMUNICATION: "Write a friendly follow-up email for a customer who hasn't replied in 2 weeks. Tone: professional but human. Max. 5 sentences."
- RESEARCH &amp; ANALYSIS: "Summarise the 5 most important trends in the German energy market in 2025. Please cite sources." (→ Perplexity: perplexity.ai)
- CREATIVE WORK: "Name 15 creative ideas for the title of our customer magazine on sustainability. Short and punchy."
- PRODUCTIVITY: "I have the following meeting notes: [insert notes]. Create a structured set of minutes from them with decisions, tasks, responsible parties and deadlines."
- IMPORTANT: "This isn't a wish list — this is Tanja's Monday morning. All of this is possible in today's training."
LINKS:
→ ChatGPT: chat.openai.com
→ Claude: claude.ai
→ Gemini: gemini.google.com
→ Perplexity (research): perplexity.ai
---</a:t>
            </a:r>
          </a:p>
        </p:txBody>
      </p:sp>
      <p:sp>
        <p:nvSpPr>
          <p:cNvPr id="4" name="Slide Number Placeholder 3"/>
          <p:cNvSpPr>
            <a:spLocks noGrp="1"/>
          </p:cNvSpPr>
          <p:nvPr>
            <p:ph type="sldNum" sz="quarter" idx="10"/>
          </p:nvPr>
        </p:nvSpPr>
        <p:spPr/>
        <p:txBody>
          <a:bodyPr/>
          <a:lstStyle/>
          <a:p>
            <a:fld id="{F7021451-1387-4CA6-816F-41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F-11  |  Good, Bad — Or Can We Do Better?
**Type:** Exercise  ·  **Module:** Module 1 — AI Fundamentals
### 📊 SLIDE CONTENT
Good, bad — or can we do better?
- "Explain AI to me." → Too vague
- "You are an experienced financial advisor. Explain to me in 5 sentences what ETFs are — for someone with no stock market knowledge." → Very good
- "Write a good text for my company." → Too vague — what is good? Which company?
### 🗣️ TRAINER OPENER (Nordlicht Story)
"These are prompts Tanja used in her first week with ChatGPT. She stopped because the results weren't usable. Let's look together at why."
### 📝 ADDITIONAL NOTES
TRAINER MODERATION:
→ Show each prompt INDIVIDUALLY (not all at once)
→ Question: "What's missing here? What would you add?"
→ Let participant answer — THEN show the diagnosis
DIAGNOSIS GUIDE (what you are looking for):
Prompt 1 — "Explain AI to me.":
→ Too vague: What level? What for? How long? What context?
→ Analogous example: "Write an email." is equally vague — to whom? about what? what tone?
→ Missing: Role, Context, Format
→ Improvement: "You are an AI trainer. Explain to me in 3 sentences what generative AI is — for someone with no prior knowledge."
Prompt 2 — Full RCTF prompt (ETF financial advisor):
→ Very good: All four elements present — role, context, task, format
→ "That's the difference you will see in every prompt after Module 2."
Prompt 3 — "Write a good text for my company.":
→ Too vague: What is "good"? Which company? What topic? What tone?
→ Missing: context, format, target audience, purpose
IDENTIFY THE PATTERN: "What do all the poor prompts have in common?"
→ Missing role: the AI doesn't know who is asking
→ Missing context: the AI doesn't know what it's for
→ Missing format: the AI decides itself how long/short
BRIDGE: "For exactly this problem there's a framework. We'll look at that after the short break — and it will make every one of your prompts better from today."
---</a:t>
            </a:r>
          </a:p>
        </p:txBody>
      </p:sp>
      <p:sp>
        <p:nvSpPr>
          <p:cNvPr id="4" name="Slide Number Placeholder 3"/>
          <p:cNvSpPr>
            <a:spLocks noGrp="1"/>
          </p:cNvSpPr>
          <p:nvPr>
            <p:ph type="sldNum" sz="quarter" idx="10"/>
          </p:nvPr>
        </p:nvSpPr>
        <p:spPr/>
        <p:txBody>
          <a:bodyPr/>
          <a:lstStyle/>
          <a:p>
            <a:fld id="{F7021451-1387-4CA6-816F-41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F-12  |  Module 1: The Key Points in 30 Seconds
**Type:** Summary  ·  **Module:** Module 1 — AI Fundamentals
### 📊 SLIDE CONTENT
Module 1: The key points in 30 seconds
Generative AI creates new content — it is an assistant, not an all-knowing oracle.
ChatGPT, Copilot, Claude, Perplexity: each tool has its strength.
Poor prompts = poor outputs. Good prompts = time saved.
**🔜  BREAK**
Thinking task: Which use case from your work would you like to try out today? — Tanja already has a plan …
### 🗣️ TRAINER OPENER (Nordlicht Story)
"Tanja and Bernd now know what generative AI is. But they don't yet know how to REALLY use it. That's the difference between 'tried and frustrated' and 'saving 1.5 hours a day'."
SUMMARY (in your own words):
"Three things to take away:
- One: AI generates, it doesn't think.
- Two: The prompt determines quality — not the tool.
- Three: Hallucinations are real — but controllable."
### 📝 ADDITIONAL NOTES
BUILD THE CLIFFHANGER:
"Bernd has a board meeting next week. He needs a revenue forecast. He now knows ChatGPT. But his first prompt goes wrong — and we're going to analyse exactly that moment.
Your task for the break: think of a real task from your work that you'd like to try with AI in the next week. One concrete, realistic task."
→ Note the answer — refer back to it directly in Modules 2 and 3.
TRAINER CHECK:
✓ Have you noted the 3 tasks from the needs analysis?
✓ Which task is best suited for Module 3?
✓ Keep this chat tab open — Module 2 continues directly here
---</a:t>
            </a:r>
          </a:p>
        </p:txBody>
      </p:sp>
      <p:sp>
        <p:nvSpPr>
          <p:cNvPr id="4" name="Slide Number Placeholder 3"/>
          <p:cNvSpPr>
            <a:spLocks noGrp="1"/>
          </p:cNvSpPr>
          <p:nvPr>
            <p:ph type="sldNum" sz="quarter" idx="10"/>
          </p:nvPr>
        </p:nvSpPr>
        <p:spPr/>
        <p:txBody>
          <a:bodyPr/>
          <a:lstStyle/>
          <a:p>
            <a:fld id="{F7021451-1387-4CA6-816F-41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F-13  |  Knowledge Check: What Have You Learned in Module 1?
**Type:** Knowledge Check  ·  **Module:** Module 1 — AI Fundamentals
### 📊 SLIDE CONTENT
**📋 Knowledge Check: What have you learned in Module 1?**
**Question 1** What distinguishes generative AI from invisible AI?
A) It works automatically in the background
B) It creates new content on request ✓
C) It replaces all human tasks
D) It only works with an internet connection
**Question 2** What happens when an AI has a training cutoff date?
A) It becomes slower
B) It costs more
C) It cannot create images
D) It has no knowledge of events after that date ✓
**Question 3** What does the term "AI hallucination" describe?
A) A technical error due to server overload
B) Deliberate false statements by the AI
C) Plausible-sounding but invented facts ✓
D) Images from the AI's imagination
**Question 4** Which statement about AI is a myth (i.e. false)?
A) AI outputs can contain errors
B) AI thinks and has genuine consciousness ✓
C) The prompt determines output quality
D) AI has a training cutoff date
**Question 5** What is the most important factor for the quality of an AI output?
A) The speed of the internet connection
B) The quality and precision of the prompt ✓
C) The number of words in the request
D) The device being used
**Question 6** For which tasks is AI particularly strong in the workplace?
A) Physical repairs and assembly
B) Personal banking transactions
C) Text work, analysis and idea generation ✓
D) Diagnosing hardware problems
Correct answers: Q1=B · Q2=D · Q3=C · Q4=B · Q5=B · Q6=C
---
### 🗣️ TRAINER OPENER
ANNOUNCEMENT (verbatim):
"Before we go to the break — a quick knowledge check. I'll ask you 6 questions from Module 1. Just type A, B, C or D. No fear of mistakes — they just show us where we should take another quick look."
### ✏️ EXERCISE — CONDUCT KNOWLEDGE CHECK
PROCEDURE (follow strictly):
Present EVERY question INDIVIDUALLY AND IN SEQUENCE.
WAIT for the answer before presenting the next question.
Give immediate feedback after every answer — then the next question.
FORMAT PER QUESTION:
1. Ask the question with all 4 answer options
2. Wait for the answer (A / B / C / D)
3. CORRECT answer: Brief explanation (1–2 sentences) of why this answer is correct
4. WRONG answer: Brief explanation of why this answer is wrong AND why the correct answer is right
5. Note internally which questions were answered incorrectly
6. Then: next question
──────────────────────────────────────────────────
QUESTION 1 (ask):
"What distinguishes generative AI from invisible AI?
A) It works automatically in the background
B) It creates new content on request
C) It replaces all human tasks
D) It only works with an internet connection"
✓ Correct = B
Feedback for B: "Exactly! Generative AI actively creates new content — texts, images, code — directly on your request. Invisible AI, by contrast, works quietly in the background, for example as a spam filter or Netflix recommendation."
Feedback for A: "That describes invisible AI — it filters and recommends automatically. Generative AI is different: it waits for your request and then creates something new."
Feedback for C/D: "That's a misunderstanding. Generative AI complements — it doesn't replace. And it doesn't need a special connection. What's special is: it creates new things on direct request."
QUESTION 2 (ask):
"What happens when an AI has a training cutoff date?
A) It becomes slower
B) It costs more
C) It cannot create images
D) It has no knowledge of events after that date"
✓ Correct = D
Feedback for D: "Exactly! The cutoff date is the AI's knowledge boundary — everything that happens after that, it simply doesn't know. That's why current information always has to be added yourself."
Feedback for A: "Speed depends on server load and model — not the cutoff. The cutoff date only determines how far the AI's knowledge extends."
Feedback for B: "Price has nothing to do with the cutoff. The cutoff date is the temporal knowledge boundary — events after it are unknown to the AI."
Feedback for C: "Images have nothing to do with the cutoff. The cutoff date means: events after this date the AI doesn't know — otherwise it might invent them."
QUESTION 3 (ask):
"What does the term AI hallucination describe?
A) A technical error due to server overload
B) Deliberate false statements by the AI
C) Plausible-sounding but invented facts
D) Images from the AI's imagination"
✓ Correct = C
Feedback for C: "Exactly! AI combines statistical probabilities — that sounds convincing, but can simply be invented. That's why: always verify critical facts yourself."
Feedback otherwise: "AI doesn't lie deliberately — it has no consciousness. It calculates probabilities and sometimes produces plausible-sounding but false facts. We call that hallucination."
QUESTION 4 (ask):
"Which of these statements about AI is a myth?
A) AI outputs can contain errors
B) AI thinks and has genuine consciousness
C) The prompt determines output quality
D) AI has a training cutoff date"
✓ Correct = B
Feedback for B: "Correct! AI calculates probabilities — no thinking, no consciousness, no intention. Resolving this myth is important so you can use AI realistically."
Feedback otherwise: "A, C and D are all correct. Only B is a myth: AI has no consciousness — it combines statistical patterns, which only looks intelligent."
QUESTION 5 (ask):
"What is the most important factor for the quality of an AI output?
A) The speed of the internet connection
B) The quality and precision of the prompt
C) The number of words in the request
D) The device being used"
✓ Correct = B
Feedback for B: "100% correct! Same tool, same task — a precise prompt delivers three times better results. That's the core message that will occupy us intensively in Module 2."
Feedback otherwise: "Internet, word count and device barely matter. What counts is WHAT you write — the prompt is the only real lever."
QUESTION 6 (ask):
"For which tasks is AI particularly strong in the workplace?
A) Physical repairs and assembly
B) Personal banking transactions
C) Text work, analysis and idea generation
D) Diagnosing hardware problems"
✓ Correct = C
Feedback for C: "Exactly! Writing texts, analysing information, developing ideas — that's AI's home territory. Everything involving language and thinking."
Feedback otherwise: "AI lives in the digital world of language. Physical work, banking and hardware diagnostics don't belong there. Its strength: text work, analysis, creative work."
──────────────────────────────────────────────────
EVALUATION (after question 6 — always carry out):
ALL 6 CORRECT:
"Excellent — all 6 right! You have fully absorbed Module 1. Exactly this foundational understanding is the basis for everything that follows. Well earned: a short break!"
→ Continue with F-14
1–2 WRONG:
"Well done — [X] out of 6 correct! Would you like to briefly revisit [topics of wrong answers], or go straight to the break and then Module 2?"
→ On revision: go back specifically to the relevant slides (F-04 to F-12), explain the topic again in 2–3 sentences
→ On continuing: "Great — then enjoy the break! Module 2 starts right away."
3+ WRONG:
"[X] out of 6 — good that we checked! I'd like to briefly cover [wrong topics] before we start Module 2 — that makes the foundation more solid."
→ Go back to the relevant slides specifically, then break
### 💡 KEY TAKEAWAY
"A knowledge check isn't a test — it shows us where we're allowed to look again."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F-14  |  Break — Coffee Break
**Type:** Break  ·  **Module:** Break
### 📊 SLIDE CONTENT
**☕  Short BREAK**
Keep this chat tab open — after the break continue directly here
Thinking task: Which use case from your own work will you bring to Module 2?
### 📝 ADDITIONAL NOTES
SAY BEFORE THE BREAK:
"We'll take a short break now. Keep this chat tab open.
Thinking task: Which real task from your work would you like to try with AI in the next week?"
TRAINER TASKS DURING THE BREAK:
✓ Review notes from the needs analysis
✓ Prepare the Bernd scenario (F-15) — type the prompt ready if needed
✓ Which of the participant's tasks is best suited for the live demo in Module 3?
✓ Check whether they have an AI tool account — if not: show BACKUP SLIDE and have them set it up now
START AFTER THE BREAK:
"Welcome back. We dive straight in — Bernd from Finance has a problem. Let's take a look at it."
---
# Module 2 — Prompt Engineering
---</a:t>
            </a:r>
          </a:p>
        </p:txBody>
      </p:sp>
      <p:sp>
        <p:nvSpPr>
          <p:cNvPr id="4" name="Slide Number Placeholder 3"/>
          <p:cNvSpPr>
            <a:spLocks noGrp="1"/>
          </p:cNvSpPr>
          <p:nvPr>
            <p:ph type="sldNum" sz="quarter" idx="10"/>
          </p:nvPr>
        </p:nvSpPr>
        <p:spPr/>
        <p:txBody>
          <a:bodyPr/>
          <a:lstStyle/>
          <a:p>
            <a:fld id="{F7021451-1387-4CA6-816F-41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F-15  |  Bernd from Finance Used ChatGPT.
**Type:** Content  ·  **Module:** Module 2 — Prompt Engineering
### 📊 SLIDE CONTENT
Bernd from Finance used ChatGPT. The result contains an invented figure.
Bernd's prompt: "Summarise our Q3 results and make a table."
⚠  AI hallucinated: Revenue Q3 = €2.4 million (Actual: €1.8 million). Bernd almost didn't notice the error.
What is missing in this prompt? What would you have done differently?
### 🗣️ TRAINER OPENER (Nordlicht Story)
NORDLICHT AG STORY — BUILD THE CONFLICT: "Bernd worked overtime on Friday evening. He needs a revenue forecast for the Board by Monday. He opens ChatGPT and types — let me read you his prompt:"
BERND'S BAD PROMPT (read aloud): 'Create a revenue forecast for Nordlicht AG Q4 2025 based on our previous data.'
"What do you think — what comes out?"
→ DEMO: Participant types prompt directly here — you respond as Demo AI with the bad output (ChatGPT / Claude / Gemini / Grok — any tool)
"ChatGPT responds professionally. Tables. Figures. Percentages. Everything convincingly formatted. Bernd is satisfied.
Until he looks at the result more closely. The figure of 2.4 million EUR. Nordlicht AG had 1.8 million. The rest: hallucinated."
PAUSE — LET THE IMPACT LAND.
"Why does this happen? And what should Bernd have done differently? We'll clarify that now with a framework that changes everything."
→ Transition directly to F-16 (RCTF)
### 📝 ADDITIONAL NOTES
TOOLS WITH LINKS:
→ ChatGPT: chat.openai.com
→ Claude: claude.ai
→ Gemini: gemini.google.com
→ Grok: x.ai/grok
---</a:t>
            </a:r>
          </a:p>
        </p:txBody>
      </p:sp>
      <p:sp>
        <p:nvSpPr>
          <p:cNvPr id="4" name="Slide Number Placeholder 3"/>
          <p:cNvSpPr>
            <a:spLocks noGrp="1"/>
          </p:cNvSpPr>
          <p:nvPr>
            <p:ph type="sldNum" sz="quarter" idx="10"/>
          </p:nvPr>
        </p:nvSpPr>
        <p:spPr/>
        <p:txBody>
          <a:bodyPr/>
          <a:lstStyle/>
          <a:p>
            <a:fld id="{F7021451-1387-4CA6-816F-41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F-16  |  The RCTF Framework: Your Prompt GPS
**Type:** Content  ·  **Module:** Module 2 — Prompt Engineering
### 📊 SLIDE CONTENT
The RCTF Framework: Your Prompt GPS
**ROLE**
- "You are an experienced tax advisor with 15 years of practice." What role should the AI take on?
**CONTEXT**
- "I am Tanja at Nordlicht AG (Communications), writing to an existing customer..." What is the background? What does the AI need to know?
**TASK**
- "Create a checklist with 5 tax risks." What exactly should be done?
**FORMAT**
- "Format: bullet points, max. 3 lines per point, in English." How should the result look?
### 🗣️ TRAINER OPENER (Nordlicht Story)
NORDLICHT AG STORY — IMPROVE BERND: "Let's look at what Bernd's prompt would look like with RCTF."
BUILD RCTF LIVE (step by step, not all at once):
R — ROLE:
"You are a Senior Financial Analyst with 10 years of experience in mid-sized energy utilities."
"The role gives the AI context: how detailed? What jargon?"
C — CONTEXT:
"I am Bernd, Finance Manager at Nordlicht AG (Hamburg, 320 employees, energy utility). I am preparing the Q4 forecast for the Board meeting on Monday. We had Q3: €1.8 million revenue. Q4 historically ~12% higher. Budget target: €2.1 million."
T — TASK:
"Create an executive summary of the Q4 revenue forecast with best-case/base-case/worst-case scenario."
F — FORMAT:
"Format: max. 1 page, bullet points per scenario, all figures in EUR, in English, for the Board deck."
"Bernd's new prompt is 5x longer — and produces a result he can use directly."
### 📝 ADDITIONAL NOTES
RCTF LIVE BUILD — STEP BY STEP:
→ Do NOT show all 4 elements at once
→ Start with T (Task) — most intuitive
→ Then add R, C, F step by step
→ After each element: "What changes in the output?"
BERND'S IMPROVED PROMPT (full version for demo):
"You are a Senior Financial Analyst with 10 years of experience in mid-sized energy utilities.
Context: I am Bernd, Finance Manager at Nordlicht AG (Hamburg, 320 employees, energy utility). I am preparing the Q4 forecast for the Board meeting on Monday. Q3 revenue: €1.8 million. Q4 historically ~12% higher. Budget target: €2.1 million.
Task: Create an executive summary of the Q4 revenue forecast with best-case/base-case/worst-case scenario.
Format: max. 1 page, bullet points per scenario, all figures in EUR, in English, for the Board deck."
LIVE DEMO:
→ Type the bad prompt → run as Demo AI → bad output
→ Type the good prompt → run as Demo AI → good output
→ "Same task. Same tool. Completely different result."
TOOLS WITH LINKS:
→ ChatGPT: chat.openai.com
→ Claude: claude.ai (particularly strong for long texts)
→ Gemini: gemini.google.com (Google Workspace integration)
→ Grok: x.ai/grok (for current content)
→ Perplexity: perplexity.ai (when fact-checking is required)
---</a:t>
            </a:r>
          </a:p>
        </p:txBody>
      </p:sp>
      <p:sp>
        <p:nvSpPr>
          <p:cNvPr id="4" name="Slide Number Placeholder 3"/>
          <p:cNvSpPr>
            <a:spLocks noGrp="1"/>
          </p:cNvSpPr>
          <p:nvPr>
            <p:ph type="sldNum" sz="quarter" idx="10"/>
          </p:nvPr>
        </p:nvSpPr>
        <p:spPr/>
        <p:txBody>
          <a:bodyPr/>
          <a:lstStyle/>
          <a:p>
            <a:fld id="{F7021451-1387-4CA6-816F-41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F-17  |  From Good to Excellent: 3 Pro Techniques
**Type:** Content  ·  **Module:** Module 2 — Prompt Engineering
### 📊 SLIDE CONTENT
From good to excellent: 3 pro techniques
**Zero-Shot Prompting**
- "Write a rejection email in English for..." Direct request without example. For simple, clear tasks. Works well with the RCTF framework.
**Chain-of-Thought**
- "Structure your reasoning clearly in logical steps." Let AI think step by step. For complex analyses. Better results through visible reasoning.
**Re-Prompting**
- "Shorten to 3 sentences. Make it more formal. Add a concrete figure." Iterative refinement. AI is not a one-shot tool. Iterating is professional working practice.
### 🗣️ TRAINER OPENER (Nordlicht Story)
"Tanja wrote her RCTF prompt — good result. But the newsletter draft is still a little stiff. How does she improve it — without starting from scratch?"
- ZERO-SHOT (brief — 1 min.): "That's what you just did. No example given — just state the task. Works well with RCTF."
- CHAIN-OF-THOUGHT (live demo): Prompt (updated): "Structure your reasoning clearly in logical steps." → Participant types the prompt directly into this chat — you run it as Demo AI. "Now we can see the reasoning. This helps with complex analyses — and reveals where the AI has gaps."
RE-PROMPTING (most important technique — approx. 5 min.): "This is the difference between beginners and professionals. Professionals don't start over. They improve."
Example re-prompts:
→ "Shorten this by 50%."
→ "Make this more formal — we're writing to the Board, not colleagues."
→ "Add a concrete numerical example."
→ "Write an alternative version with a different opening."
→ "What have you left out that might be important?"
LIVE EXERCISE (participant): "Take the output from your RCTF prompt. Send 3 re-prompts — try to improve the result with each step."
→ All LLMs: ChatGPT, Claude, Gemini, Grok — all support re-prompting
### 📝 ADDITIONAL NOTES
MESSAGE: "The first prompt is rarely the best — that's not a mistake. That's the principle."
---</a:t>
            </a:r>
            <a:r>
              <a:rPr dirty="0"/>
              <a:t>
</a:t>
            </a:r>
          </a:p>
        </p:txBody>
      </p:sp>
      <p:sp>
        <p:nvSpPr>
          <p:cNvPr id="4" name="Slide Number Placeholder 3"/>
          <p:cNvSpPr>
            <a:spLocks noGrp="1"/>
          </p:cNvSpPr>
          <p:nvPr>
            <p:ph type="sldNum" sz="quarter" idx="10"/>
          </p:nvPr>
        </p:nvSpPr>
        <p:spPr/>
        <p:txBody>
          <a:bodyPr/>
          <a:lstStyle/>
          <a:p>
            <a:fld id="{F7021451-1387-4CA6-816F-41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F-18  |  AI Writes — You Sound Like You. The Human Touch.
**Type:** Content  ·  **Module:** Module 2 — Prompt Engineering
### 📊 SLIDE CONTENT
AI writes — you sound like you. The human touch.
🎭  Define your style
AI imitates your style — if you show it.
Prompt: "Write in the style of this email of mine: [insert example]. Same tone, same length."
✂️  De-genericise
Remove generic phrases, put in specifics.
Prompt: "Replace all general statements with concrete examples from our context: [context]."
🔊  Tone calibration
Does it sound like a human or a machine?
Prompt: "Make this 30% more personal and less formal — as if I were saying it to a colleague."
🔄  Control check
Final mile: read aloud and check.
Prompt: "Which phrases sound unnatural or generic? List them — I'll revise them."
### 🗣️ TRAINER OPENER (Nordlicht Story)
"Tanja's first ChatGPT newsletter was technically correct. But her colleague immediately said: 'Doesn't sound like you.' Too formal. Too smooth. Too generic. That's the most common problem after the first month of AI use — and it has a simple solution: define your style."
### 📋 TRAINER BACKGROUND
"Custom Instructions" in ChatGPT (settings.openai.com):
→ Here you can permanently store your own style, context, preferences
→ Then you don't have to re-enter them with each prompt
→ Recommendation: Set up after the training
### 📝 ADDITIONAL NOTES
WHY THIS MATTERS: AI writes statistically probable text — that often sounds like a company brochure, not a human. With 4 targeted techniques, any AI text becomes authentic.
4 TECHNIQUES SHOWN LIVE:
1. DEFINE STYLE (most effective):
Prompt: "Write in the style of this email of mine: [insert email]. Same tone, same sentence length, similar phrasing."
→ Participant types in one of their own emails — AI imitates the style.
2. DE-GENERICISE:
Prompt: "Replace all general statements with concrete examples from our context: Nordlicht AG, energy utility, Hamburg."
→ Show before/after live — the difference is immediately visible.
3. TONE CALIBRATION:
Prompt: "Make this 30% more personal and less formal."
→ Immediately noticeable. Good for internal communication, Slack messages.
4. CONTROL CHECK (meta-prompt):
Prompt: "Which phrases sound unnatural or generic?"
→ AI identifies its own weak points — surprisingly effective.
ACTIVE TYPING (participant):
"Take your best AI email from earlier. Apply technique 1: insert one of your own real emails as a style template."
---</a:t>
            </a:r>
          </a:p>
        </p:txBody>
      </p:sp>
      <p:sp>
        <p:nvSpPr>
          <p:cNvPr id="4" name="Slide Number Placeholder 3"/>
          <p:cNvSpPr>
            <a:spLocks noGrp="1"/>
          </p:cNvSpPr>
          <p:nvPr>
            <p:ph type="sldNum" sz="quarter" idx="10"/>
          </p:nvPr>
        </p:nvSpPr>
        <p:spPr/>
        <p:txBody>
          <a:bodyPr/>
          <a:lstStyle/>
          <a:p>
            <a:fld id="{F7021451-1387-4CA6-816F-41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F-19  |  What Can Go Into a Public Chatbot?
**Type:** Content  ·  **Module:** Module 2 — Prompt Engineering
### 📊 SLIDE CONTENT
What can go into a public chatbot?
DO NOT enter
- Personal data (name, address, email)
- Customer lists &amp; contracts
- Internal financial data
- Passwords &amp; login credentials
- Medical patient data
With caution
- Anonymised case examples
- General company strategy
- Non-sensitive market data
- Internal process flows (general)
Safe to enter
- General text creation
- Public information
- Grammar &amp; style corrections
- Ideas &amp; brainstorming
- Summaries of public sources
Public chatbots: No sensitive data!  |  Enterprise versions (M365 Copilot, ChatGPT Enterprise, Claude for Work): Tenant-isolated, GDPR-compliant — different rules apply.
### 🗣️ TRAINER OPENER (Nordlicht Story)
"Bernd was about to paste Nordlicht AG's complete customer data into ChatGPT — 'so the AI can make better forecasts'. That would have violated GDPR. Entering personal data into public AI systems is legally risky. The rule at Nordlicht AG is simple: anonymise first, then prompt."
### 📋 TRAINER BACKGROUND
PUBLIC CHATBOTS vs. ENTERPRISE — CRITICAL DIFFERENCE:
PUBLIC CHATBOTS (free / basic subscription):
- ChatGPT Free/Plus: Data may be used for model training (opt-out possible)
- Claude.ai (free): Similar — no GDPR guarantee for businesses
- Rule: Only enter anonymised or public data
ENTERPRISE VERSIONS (paid — different rules):
- Microsoft 365 Copilot: Full tenant isolation — data stays in M365 tenant — GDPR-compliant, zero data retention, no training on company data, EU data centres
- ChatGPT Enterprise / Team: No training on company data, data isolation
- Claude for Work (Anthropic): Enterprise data protection, no training, GDPR-compliant
- Google Workspace Gemini: Often GDPR-compliant within Google contract with data isolation
- Azure OpenAI (Microsoft): On-cloud with complete data separation, SLA
PRACTICAL RECOMMENDATION FOR MANAGERS: "Ask your IT team: which enterprise licences do we have? M365 Copilot licensed → you can handle more sensitive tasks there. No enterprise licence → anonymise consistently first."
### 📝 ADDITIONAL NOTES
EXPLAIN THE TRAFFIC LIGHT SYSTEM:
RED — NEVER enter:
- Customer names + account data
- Passwords, API keys, internal login credentials
- Non-public contracts, M&amp;A information
- Personnel files, salary information
AMBER — With caution / anonymise:
- Internal strategy papers → anonymise first
- Customer emails → replace names/company with "[Customer A]"
- Financial reports → replace figures with placeholders
GREEN — Safe:
- Own draft texts without personal data
- Publicly available information
- General research, brainstorming, structuring
PRACTICAL TIP (anonymisation prompt): "In the following text, replace all proper names, companies and figures with placeholders [NAME], [COMPANY], [FIGURE]. Then use the anonymised text as the basis for [task]."
EU AI ACT (in force since 1 August 2024):
→ High-risk AI requires special documentation
→ Prohibited AI: biometric surveillance, social scoring
→ For most business applications: low risk
---</a:t>
            </a:r>
          </a:p>
          <a:p>
            <a:r>
              <a:t>
ERGÄNZUNG (Feedback): ENTERPRISE vs. ÖFFENTLICHE CHATBOTS
ÖFFENTLICHE CHATBOTS (kostenlos/Plus):
→ ChatGPT Free/Plus, Claude.ai: Daten können für Training genutzt werden
→ Keine DSGVO-Garantie, keine Tenant-Isolation
→ Regel: Nur anonymisierte oder öffentliche Daten
ENTERPRISE-VERSIONEN (kostenpflichtig — andere Spielregeln!):
→ Microsoft 365 Copilot: Vollständige Tenant-Isolation im M365-Tenant
   DSGVO-konform, Zero Data Retention, kein Training auf Firmendaten
→ ChatGPT Enterprise/Team: Kein Training auf Unternehmensdaten
→ Claude for Work (Anthropic): Enterprise-Datenschutz, kein Training
→ Google Workspace Gemini: Im Google-Vertrag oft DSGVO-konform
PRAXIS-TIPP FÜR NORDLICHT AG:
"Fragen Sie Ihre IT: Haben wir M365 Copilot lizenziert?
Wenn ja — dort können Sie auch sensiblere Aufgaben bearbeiten.
Wenn nein — anonymisieren Sie zuerst."
</a:t>
            </a:r>
          </a:p>
        </p:txBody>
      </p:sp>
      <p:sp>
        <p:nvSpPr>
          <p:cNvPr id="4" name="Slide Number Placeholder 3"/>
          <p:cNvSpPr>
            <a:spLocks noGrp="1"/>
          </p:cNvSpPr>
          <p:nvPr>
            <p:ph type="sldNum" sz="quarter" idx="10"/>
          </p:nvPr>
        </p:nvSpPr>
        <p:spPr/>
        <p:txBody>
          <a:bodyPr/>
          <a:lstStyle/>
          <a:p>
            <a:fld id="{F7021451-1387-4CA6-816F-41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F-02  |  Today's Agenda — What to Expect
**Type:** Agenda  ·  **Module:** Overview
### 📊 SLIDE CONTENT
What to expect today
**MODULE 1**
- AI — Hype or genuine helper?
**MODULE 2**
- Prompt Engineering — Speaking AI's language
**MODULE 3**
- AI in your own working day
**CLOSING**
- Transfer &amp; 48h Commit
### 📝 ADDITIONAL NOTES
RUN THROUGH AGENDA BRIEFLY (max. 2 min.):
Don't explain every point. Just announce it.
"We work through 3 modules:
- Module 1 — understand WHAT AI is and what it can do.
- Module 2 — learn HOW to really use AI (that's the skill).
- Module 3 — apply it to YOUR own tasks. That's the main part.
And to close: your personal 48-hour plan."
EXPECTATION MANAGEMENT:
"We start prompting live in Module 1 — type your prompts directly into this chat and I'll run them as a demo for you immediately."
NORDLICHT AG STORY THREAD (keep in mind): Tanja and Bernd accompany us through all 3 modules:
- Module 1: We learn the AI fundamentals — with Tanja's everyday life as anchor
- Module 2: Bernd makes a costly prompt mistake — we solve it
- Module 3: We see what Tanja's Monday looks like after that
QUESTION TO PARTICIPANT (creates immediate engagement):
"What are you specifically hoping to get from today's training? What would you be most pleased to take home with you?" → Note the answer, refer back to it at the end.
→ BACKUP SLIDE: At the back of the presentation you'll find registration links if no account exists yet.
---
# Module 1 — AI Fundamentals
---</a:t>
            </a:r>
          </a:p>
        </p:txBody>
      </p:sp>
      <p:sp>
        <p:nvSpPr>
          <p:cNvPr id="4" name="Slide Number Placeholder 3"/>
          <p:cNvSpPr>
            <a:spLocks noGrp="1"/>
          </p:cNvSpPr>
          <p:nvPr>
            <p:ph type="sldNum" sz="quarter" idx="10"/>
          </p:nvPr>
        </p:nvSpPr>
        <p:spPr/>
        <p:txBody>
          <a:bodyPr/>
          <a:lstStyle/>
          <a:p>
            <a:fld id="{F7021451-1387-4CA6-816F-41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F-20  |  EU AI Act: Four Risk Classes — Where Do Your Tasks Sit?
**Type:** Content  ·  **Module:** Module 2 — Prompt Engineering
### 📊 SLIDE CONTENT
EU AI Act: Four risk classes — where do your tasks sit?
**PROHIBITED**
- AI that violates fundamental rights
- Social scoring · Emotion recognition in the workplace · Subliminal manipulation
**HIGH RISK**
- Significant risk to fundamental rights / safety
- AI-based applicant selection · Credit assessment · Medical diagnosis
**TRANSPARENCY OBLIGATION**
- AI results must be identifiable
- Publishing ChatGPT texts externally as your own → label them · Chatbots · Deepfakes
**MINIMAL RISK (≤90%)**
- Hardly any restrictions — competence obligation still applies
- Writing emails · Brainstorming · Research · Meeting minutes → your everyday work
⚠️  Transparency obligation (Art. 50): AI texts that Tanja publishes externally as her own → must be identifiable as AI-created. Internally: no obligation.
### 🗣️ TRAINER OPENER (Nordlicht Story)
"Bernd asks: 'I use ChatGPT to structure applicant notes. Is that allowed?' Answer: Using AI for applicant selection = HIGH RISK. That requires additional documentation and IT/Legal review."
### 📋 TRAINER BACKGROUND
- EU AI Act: entry into force 1 August 2024; bans for unacceptable AI from 2 February 2025; most provisions fully applicable from 2 August 2026
- Violation of transparency obligation: up to €15 million or 3% of turnover
- High risk: additional conformity and documentation obligations
- For SMEs like Nordlicht AG: involve IT/Legal if high risk is suspected
### 📝 ADDITIONAL NOTES
EXPLAIN PYRAMID FROM THE BOTTOM: "90% of all everyday tasks: minimal risk. No problem. But: are you using AI for HR decisions or credit assessments? That's high risk — different rules apply."
TRANSPARENCY OBLIGATION CONCRETELY (Article 50): Tanja writes a customer newsletter with ChatGPT:
→ Internal: no labelling required
→ Sending to customers: recommended labelling
→ As a press release: label it
---</a:t>
            </a:r>
          </a:p>
        </p:txBody>
      </p:sp>
      <p:sp>
        <p:nvSpPr>
          <p:cNvPr id="4" name="Slide Number Placeholder 3"/>
          <p:cNvSpPr>
            <a:spLocks noGrp="1"/>
          </p:cNvSpPr>
          <p:nvPr>
            <p:ph type="sldNum" sz="quarter" idx="10"/>
          </p:nvPr>
        </p:nvSpPr>
        <p:spPr/>
        <p:txBody>
          <a:bodyPr/>
          <a:lstStyle/>
          <a:p>
            <a:fld id="{F7021451-1387-4CA6-816F-41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F-21  |  Two Underestimated Risks of Using AI
**Type:** Content  ·  **Module:** Module 2 — Prompt Engineering
### 📊 SLIDE CONTENT
Two underestimated risks of using AI
©  Copyright in AI outputs
- Who owns AI outputs?
- AI cannot be an author. Outputs are not protected — but AI training material may infringe third-party rights.
May I publish AI texts?
- Yes — but style copies, direct quotes from training data or reproduced logos can give rise to claims.
Nordlicht rule:
- Always edit AI texts. Never publish unedited under your own name.
⚠️  Bias &amp; discrimination through AI
What is AI bias?
- AI models mirror patterns in their training data — including historical inequalities in gender, origin, age.
Where does this happen in the office?
- Job adverts (male language) · Customer prioritisation (postcode) · Texts that make groups invisible.
Counter-measure:
- Actively review AI outputs: "Which groups are missing?" — Bias prompt: "Check for one-sidedness and discrimination."
Bias control prompt: "Check this text for one-sided language, underrepresented groups and implicit assumptions."
### 🗣️ TRAINER OPENER (Nordlicht Story)
NORDLICHT AG STORY — COPYRIGHT: "Tanja publishes a blog article completely written by ChatGPT, under her name, without disclosure.
Problem: ChatGPT may have used copyrighted sources. And: no human author = no copyright protection."
NORDLICHT AG STORY — BIAS:
"Bernd creates a job advert with ChatGPT. Output: 'We are looking for a dynamic business leader...' ChatGPT reproduced historical language patterns — unconsciously exclusive."
LIVE DEMO (30 sec.): Prompt: "Write a job advert for an accountant." → Show output → "Which group doesn't feel addressed?" Then: "Check this text for bias and suggest gender-inclusive language."
### 📋 TRAINER BACKGROUND
- General Equal Treatment Act / equivalent national law: indirect discrimination also prohibited with AI
- EU AI Act Art. 10: Training data must be checked for bias
- Copyright in AI outputs: EU regulation still in progress (as of 2025)
---</a:t>
            </a:r>
          </a:p>
        </p:txBody>
      </p:sp>
      <p:sp>
        <p:nvSpPr>
          <p:cNvPr id="4" name="Slide Number Placeholder 3"/>
          <p:cNvSpPr>
            <a:spLocks noGrp="1"/>
          </p:cNvSpPr>
          <p:nvPr>
            <p:ph type="sldNum" sz="quarter" idx="10"/>
          </p:nvPr>
        </p:nvSpPr>
        <p:spPr/>
        <p:txBody>
          <a:bodyPr/>
          <a:lstStyle/>
          <a:p>
            <a:fld id="{F7021451-1387-4CA6-816F-41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F-22  |  Your First RCTF Prompt
**Type:** Exercise  ·  **Module:** Module 2 — Prompt Engineering
### 📊 SLIDE CONTENT
Your first RCTF prompt
Take one of the 3 tasks from your working day (from the Module 1 opener).
**ROLE**
- What expert role should the AI take on?
**CONTEXT**
- What is the background? What does the AI need to know?
**TASK**
- What exactly should be done?
**FORMAT**
- Language, length, structure?
Answer format: complete prompt with R · C · T · F — all 4 fields, approx. 50–150 words
⏱  5 minutes  →  Participant writes prompt directly into this chat  →  Trainer runs it as Demo AI
### 🗣️ TRAINER OPENER (Nordlicht Story)
"Tanja wrote her first complete RCTF prompt. It took her 5 minutes. She sent the result directly. Now it's your turn."
### 📝 ADDITIONAL NOTES
TRAINER INSTRUCTION:
→ Pick up the task from the needs analysis (slide 3)
→ "Write a complete RCTF prompt for task no. 1 from earlier. All 4 fields."
→ Hold the silence — don't help, just observe
→ Allow approx. 5 minutes
AFTER WRITING:
"Read me your prompt."
→ Analyse together: which field is the weakest?
→ Usually: C (Context) or F (Format) is missing or too short
IMPROVEMENT ROUND:
"Now improve the weakest element. Then we'll run the prompt live."
LIVE EXECUTION:
→ "Type the same prompt into two different tools — the comparison is instructive!"
STARTING HELP IF THE PARTICIPANT IS STUCK: "Start with T (Task) — what should the AI DO? Then build R, C, F around it."
QUALITY CRITERION: A good RCTF prompt is approx. 50–150 words long. Anyone reading the prompt should immediately understand: who is asking? why? what should be created? how should it look?
---</a:t>
            </a:r>
            <a:r>
              <a:rPr lang="de-DE" dirty="0"/>
              <a:t>
</a:t>
            </a:r>
          </a:p>
        </p:txBody>
      </p:sp>
      <p:sp>
        <p:nvSpPr>
          <p:cNvPr id="4" name="Slide Number Placeholder 3"/>
          <p:cNvSpPr>
            <a:spLocks noGrp="1"/>
          </p:cNvSpPr>
          <p:nvPr>
            <p:ph type="sldNum" sz="quarter" idx="10"/>
          </p:nvPr>
        </p:nvSpPr>
        <p:spPr/>
        <p:txBody>
          <a:bodyPr/>
          <a:lstStyle/>
          <a:p>
            <a:fld id="{F7021451-1387-4CA6-816F-41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F-23  |  Best Prompt Wins!
**Type:** Exercise  ·  **Module:** Module 2 — Prompt Engineering
### 📊 SLIDE CONTENT
Best prompt wins!
1. Enter your best RCTF prompt
   Answer format: R · C · T · F — all 4 fields, approx. 50–150 words
2. Discuss together: What works well? What would you change?
   After that: exactly 1 re-prompt — 1 targeted improvement
### 🗣️ TRAINER OPENER (Nordlicht Story)
"Tanja and Bernd both wrote a prompt for the same newsletter. Which is better — and why? Now show me yours."
→ Participant reads their prompt aloud → run demo output → evaluate together.
→ Criteria: immediately usable? Tone, length, format correct?
### 📋 TRAINER BACKGROUND
📍 SLIDE GOAL
Learn to evaluate your own RCTF prompt and improve it in a targeted way.
🗣️ CORE MESSAGE
→ After executing: "What's the one thing you'd improve now?"
→ Enter exactly that one re-prompt. No more.
→ Compare output: better? Why?
✅ KEY TAKEAWAY
"The goal isn't praise — it's building the habit of improving."
🚫 DO NOT DEVIATE
Do not allow more than 1 re-prompt — otherwise the exercise becomes a consulting session.
Do not introduce new prompt techniques — that was F-17.
Do not start tool comparisons — this is about prompt quality, not tool choice.
---</a:t>
            </a:r>
          </a:p>
        </p:txBody>
      </p:sp>
      <p:sp>
        <p:nvSpPr>
          <p:cNvPr id="4" name="Slide Number Placeholder 3"/>
          <p:cNvSpPr>
            <a:spLocks noGrp="1"/>
          </p:cNvSpPr>
          <p:nvPr>
            <p:ph type="sldNum" sz="quarter" idx="10"/>
          </p:nvPr>
        </p:nvSpPr>
        <p:spPr/>
        <p:txBody>
          <a:bodyPr/>
          <a:lstStyle/>
          <a:p>
            <a:fld id="{F7021451-1387-4CA6-816F-41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F-24  |  How Would Bernd Have Spotted the Mistake?
**Type:** Content  ·  **Module:** Module 2 — Prompt Engineering
### 📊 SLIDE CONTENT
How would Bernd have spotted the mistake?
Bernd's ChatGPT output (extract):
**❌  HALLUCINATION**
"Q3 Revenue: €2.4 million (+18% vs. prior year) EBIT margin: 12.3% Headcount: 214" Actual Q3 revenue: €1.8 million — not 2.4!
The mistake would have been detectable — with the QA check P-Q-R:
**P — PLAUSIBILITY**
- Does this make sense? Does it seem logical?
**Q — SOURCES / EVIDENCE**
- Where does the figure come from? Is it verifiable?
**R — RISK**
- What happens if this is wrong? Low / Medium / High?
### 🗣️ TRAINER OPENER (Nordlicht Story)
NORDLICHT AG STORY — SOLVING BERND'S PROBLEM:
"We now know that Bernd's prompt hallucinated. But imagine: Bernd had a good RCTF prompt. The output looks professional. Tables, figures, structure. How does he still notice that something might be wrong? For that he needs a systematic review framework."
P — PLAUSIBILITY:
- "Does the result seem plausible? Does the order of magnitude make sense? €2.4 million Q4 forecast — would that be realistic for a 320-employee energy utility? Bernd should have asked: have we ever made more than €2 million in a quarter?"
Q — SOURCES:
- "Where does this figure come from? ChatGPT has no access to Nordlicht AG data. So: either entered by him (good) or hallucinated (bad). If no source was given — ask: 'Where does this figure come from?'"
R — RISK:
- "What happens if this figure is wrong? Board meeting with wrong figures = loss of credibility. That's HIGH risk — Bernd checks thoroughly here."
### 📋 TRAINER BACKGROUND
P-Q-R is based on journalistic fact-checking methods and adapted for AI output. Similar approaches:
- SIFT (Stop, Investigate, Find, Trace) — digital source criticism
- CRAAP Test (Currency, Relevance, Authority, Accuracy, Purpose)
---</a:t>
            </a:r>
          </a:p>
        </p:txBody>
      </p:sp>
      <p:sp>
        <p:nvSpPr>
          <p:cNvPr id="4" name="Slide Number Placeholder 3"/>
          <p:cNvSpPr>
            <a:spLocks noGrp="1"/>
          </p:cNvSpPr>
          <p:nvPr>
            <p:ph type="sldNum" sz="quarter" idx="10"/>
          </p:nvPr>
        </p:nvSpPr>
        <p:spPr/>
        <p:txBody>
          <a:bodyPr/>
          <a:lstStyle/>
          <a:p>
            <a:fld id="{F7021451-1387-4CA6-816F-41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F-25  |  The 3-Step QA Check — How to Apply It
**Type:** Content  ·  **Module:** Module 2 — Prompt Engineering
### 📊 SLIDE CONTENT
The 3-step QA check — how to apply it
RISK LEVELS — the R decision
**LOW**: Internal brainstorming, draft emails
- A brief plausibility check is enough
**MEDIUM**: Team communication, presentations
- Check P + Q, verify key statements
**HIGH**: Financial data, legal texts, customer communications
- P + Q + R in full — verify external source
### 🗣️ TRAINER OPENER (Nordlicht Story)
If Bernd had applied P-Q-R, this would have happened:
P — Plausibility: '€2.4 million — is that realistic?' → No, we've never been above €2 million → Red flag.
Q — Sources: 'Where does this figure come from?' → ChatGPT has no Nordlicht data → Red flag.
R — Risk: 'What if this is right?' → Board meeting → HIGH risk → check thoroughly.
The mistake would have been found in 5 minutes — not after the meeting.
### 📝 ADDITIONAL NOTES
EXPLAIN RISK LEVELS PRACTICALLY:
LOW (green — check in 10 seconds):
- "Is this plausible? Does it sound human? Yes — send it."
- Example: team Slack message, internal note, brainstorming
MEDIUM (amber — check for 5–10 minutes):
- "Do the key statements hold up? Do sources exist? Does the tone fit?"
- Example: team meeting minutes, department presentation
HIGH (red — full check):
- "Every figure against internal data. Every statement with a source link. QA before sending — second person to review."
- Example: Board presentation, customer communication, contracts
ASSESS OWN RISK (participant):
- "Think about your 3 tasks from the opener. Which is LOW, which is HIGH?" → Brief discussion — no long answers needed
---</a:t>
            </a:r>
          </a:p>
        </p:txBody>
      </p:sp>
      <p:sp>
        <p:nvSpPr>
          <p:cNvPr id="4" name="Slide Number Placeholder 3"/>
          <p:cNvSpPr>
            <a:spLocks noGrp="1"/>
          </p:cNvSpPr>
          <p:nvPr>
            <p:ph type="sldNum" sz="quarter" idx="10"/>
          </p:nvPr>
        </p:nvSpPr>
        <p:spPr/>
        <p:txBody>
          <a:bodyPr/>
          <a:lstStyle/>
          <a:p>
            <a:fld id="{F7021451-1387-4CA6-816F-41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F-26  |  QA Level in Practice: What Do You Check and How Carefully?
**Type:** Content  ·  **Module:** Module 2 — Prompt Engineering
### 📊 SLIDE CONTENT
QA level in practice: what do you check and how carefully?
**LOW**
📧  Tanja — Communications
AI draft of an internal team email about the next team meeting
- Quick plausibility check: tone &amp; date correct?
**MEDIUM**
🔍  Bernd — Finance
AI summary of a public industry report for the team
- Verify key statements, check source of the original report
**HIGH**
📊  Bernd — Finance
AI-generated revenue forecast for the next Board meeting
- P + Q + R in full: check all figures against ERP system
### 🗣️ TRAINER OPENER (Nordlicht Story)
"Let's look at three situations from Nordlicht AG — and determine the right QA level together."
CASE 1 — Tanja/Team email (LOW):
"Tanja sends an internal email to the team about a team meeting. Goes internally to colleagues. No customer data. No risk.
LOW — quick plausibility check. Does it sound like Tanja? Is the date right?"
CASE 2 — Bernd/Board (HIGH):
"Bernd's revenue forecast for the Board. External impact. Financial figures. Decision basis for management.
HIGH — check every figure against ERP system, second person to review."
CASE 3 — Bernd/Industry report (MEDIUM):
"Public industry report, summarised for the team. No company data. But: the key content should be correct.
MEDIUM — check main statements against the original report."
### 📝 ADDITIONAL NOTES
TRAINER INSTRUCTION:
→ Work through all 3 cases together, not as a quiz
→ Discussion: "Would it be the same for you? Or would you rate Case 1 higher?"
→ Transfer: "Which of your 3 tasks would be HIGH?"
OWN REVIEW PROMPT (test live):
"I have the following AI output: [insert output]. Review critically: What might be wrong? What assumptions were made? Where are sources missing?"
---</a:t>
            </a:r>
          </a:p>
        </p:txBody>
      </p:sp>
      <p:sp>
        <p:nvSpPr>
          <p:cNvPr id="4" name="Slide Number Placeholder 3"/>
          <p:cNvSpPr>
            <a:spLocks noGrp="1"/>
          </p:cNvSpPr>
          <p:nvPr>
            <p:ph type="sldNum" sz="quarter" idx="10"/>
          </p:nvPr>
        </p:nvSpPr>
        <p:spPr/>
        <p:txBody>
          <a:bodyPr/>
          <a:lstStyle/>
          <a:p>
            <a:fld id="{F7021451-1387-4CA6-816F-41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F-27  |  QA Check P-Q-R — Your Quick Reference
**Type:** Content  ·  **Module:** Module 2 — Prompt Engineering
### 📊 SLIDE CONTENT
QA check P-Q-R — your quick reference
**PLAUSIBILITY**
- Does this make content-related sense?
- Does the result seem too good/too simple?
- Do the proportions add up (figures, timeframes)?
**SOURCES / EVIDENCE**
- Where does this information come from?
- Is the source verifiable?
- Does Perplexity / Google confirm this?
**RISK LEVEL**
- Low → brief check is enough
- Medium → check P + Q
- High → check everything, external source
### 🗣️ TRAINER OPENER (Nordlicht Story)
"This is Bernd's new standard. Since the Q3 near-miss. He prints this quick reference and pins it next to his screen."
### 💡 KEY TAKEAWAY
"P-Q-R takes 10 seconds for LOW. Maybe 10 minutes for HIGH. Both are time well invested."
### 📝 ADDITIONAL NOTES
EXPLAIN QUICK REFERENCE BRIEFLY:
"These are the three questions you ask yourself for every important AI output:
P: Does this make sense? (Common sense)
Q: Where does this come from? (Source traceable?)
R: What if this is wrong? (Assess risk → determine depth of checking)"
DON'T READ EVERYTHING OUT:
→ Show quick reference, say: "You'll get this as a PDF"
→ Summarise the 3 key questions in your own words
---</a:t>
            </a:r>
          </a:p>
        </p:txBody>
      </p:sp>
      <p:sp>
        <p:nvSpPr>
          <p:cNvPr id="4" name="Slide Number Placeholder 3"/>
          <p:cNvSpPr>
            <a:spLocks noGrp="1"/>
          </p:cNvSpPr>
          <p:nvPr>
            <p:ph type="sldNum" sz="quarter" idx="10"/>
          </p:nvPr>
        </p:nvSpPr>
        <p:spPr/>
        <p:txBody>
          <a:bodyPr/>
          <a:lstStyle/>
          <a:p>
            <a:fld id="{F7021451-1387-4CA6-816F-41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F-28  |  Module 2: The Key Points
**Type:** Summary  ·  **Module:** Module 2 — Prompt Engineering
### 📊 SLIDE CONTENT
Module 2: The key points
RCTF = Role, Context, Task, Format — your prompt GPS for every situation.
Re-prompting is professional — no good prompt comes together at the first attempt.
QA check P-Q-R protects you: Plausibility, Sources, Risk.
Data privacy first: No sensitive data in public chatbots.
🔜  BREAK | Thinking task: Formulate your first RCTF prompt for a real task.
### 🗣️ TRAINER OPENER (Nordlicht Story)
"Bernd now has two tools: RCTF and P-Q-R. His Board meeting? That goes differently now. And Tanja? She reduced her email time from 2.5 hours to 40 minutes this week using RCTF.
In Module 3 we'll see what that looks like concretely — and how it transfers to your own tasks."
SUMMARY (say it, don't read it):
"Four things:
One: RCTF — Role, Context, Task, Format. Always all four.
Two: Re-prompting is professional. First prompt = sketch.
Three: P-Q-R — Plausibility, Sources, Risk. Before sending.
Four: Data privacy: when in doubt, anonymise."
CLIFFHANGER FOR MODULE 3:
"Tanja's Monday after the training looks completely different. 45-minute meeting minutes → 3 minutes. 30-minute proposal → 5 minutes. 2-hour newsletter draft → 20 minutes.
How? We'll show that now — with your own tasks."
### 📝 ADDITIONAL NOTES
TRAINER CHECK:
✓ Which of the 3 participant tasks is best suited for the live demo?
✓ ChatGPT / Claude tab ready for Module 3?
---</a:t>
            </a:r>
          </a:p>
        </p:txBody>
      </p:sp>
      <p:sp>
        <p:nvSpPr>
          <p:cNvPr id="4" name="Slide Number Placeholder 3"/>
          <p:cNvSpPr>
            <a:spLocks noGrp="1"/>
          </p:cNvSpPr>
          <p:nvPr>
            <p:ph type="sldNum" sz="quarter" idx="10"/>
          </p:nvPr>
        </p:nvSpPr>
        <p:spPr/>
        <p:txBody>
          <a:bodyPr/>
          <a:lstStyle/>
          <a:p>
            <a:fld id="{F7021451-1387-4CA6-816F-41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F-29  |  Knowledge Check: What Have You Learned in Module 2?
**Type:** Knowledge Check  ·  **Module:** Module 2 — Prompt Engineering
### 📊 SLIDE CONTENT
**📋 Knowledge Check: What have you learned in Module 2?**
**Question 1** What does the acronym RCTF stand for?
A) Research, Checklist, Text, Feedback
B) Role, Context, Task, Format ✓
C) Risk, Compliance, Training, Function
D) Rulebook, Control, Transfer, Conclusion
**Question 2** Which technique makes AI think step by step?
A) Zero-Shot Prompting
B) Re-Prompting
C) Chain-of-Thought ✓
D) One-Shot Prompting
**Question 3** What must NOT be entered into public chatbots?
A) General marketing text drafts
B) Personal customer data ✓
C) Brainstorming ideas
D) Grammar corrections of your own texts
**Question 4** What is the first step in the QA check P-Q-R?
A) R — Risk check: how high is the error risk?
B) Q — Source check: where does the information come from?
C) P — Plausibility check: does this make sense? ✓
D) F — Format check: is the output format correct?
**Question 5** What does the EU AI Act correctly describe?
A) A ban on all AI tools in companies
B) AI classification by risk class with defined obligations ✓
C) It only applies to AI manufacturers, not users
D) A technical standard for AI software
**Question 6** How do you make AI-generated texts more authentic?
A) Use the text unchanged
B) Remove AI phrases and incorporate your own writing style ✓
C) Always translate the text into English
D) Only have AI create texts under 100 words
Correct answers: Q1=B · Q2=C · Q3=B · Q4=C · Q5=B · Q6=B
---
### 🗣️ TRAINER OPENER
ANNOUNCEMENT (verbatim):
"Before we kick off the second break — a quick knowledge check on Module 2. RCTF, Chain-of-Thought, QA check — let's see what's stuck. Again: A, B, C or D."
### ✏️ EXERCISE — CONDUCT KNOWLEDGE CHECK
PROCEDURE (follow strictly):
Present EVERY question INDIVIDUALLY AND IN SEQUENCE.
WAIT for the answer before presenting the next question.
Note internally which questions were answered incorrectly.
QUESTION 1 (ask):
"What does the acronym RCTF stand for?
A) Research, Checklist, Text, Feedback
B) Role, Context, Task, Format
C) Risk, Compliance, Training, Function
D) Rulebook, Control, Transfer, Conclusion"
✓ Correct = B
Feedback for B: "Perfect! Role — Context — Task — Format. That's your prompt GPS. Each element gives the AI an important parameter so it can answer precisely."
Feedback otherwise: "RCTF stands for Role, Context, Task, Format — the four building blocks of a professional prompt. The other acronyms sound plausible but are not correct."
QUESTION 2 (ask):
"Which prompt technique improves complex analyses through visible step-by-step thinking?
A) Zero-Shot Prompting
B) Re-Prompting
C) Chain-of-Thought
D) One-Shot Prompting"
✓ Correct = C
Feedback for C: "Exactly! With Chain-of-Thought you instruct the AI to make its reasoning visible — that significantly improves quality for complex tasks."
Feedback for A: "Zero-Shot is the direct request without an example — good for simple tasks, but not step-by-step thinking."
Feedback for B: "Re-prompting is iterative refinement of the result. Step-by-step thinking is Chain-of-Thought."
Feedback for D: "One-Shot gives the AI an example for orientation. Step-by-step thinking comes from Chain-of-Thought."
QUESTION 3 (ask):
"What must NOT be entered into public chatbots like ChatGPT?
A) General marketing text drafts
B) Personal customer data
C) Brainstorming ideas for new products
D) Grammar corrections of your own texts"
✓ Correct = B
Feedback for B: "Correct! Personal data is subject to GDPR. Public chatbots store inputs — enterprise versions with data isolation are the exception."
Feedback otherwise: "A, C, D are all safe. Personal customer data, by contrast, falls under GDPR and must not go into public AI tools."
QUESTION 4 (ask):
"What is the first step in the QA check P-Q-R?
A) R — Risk check: how high is the error risk?
B) Q — Source check: where does the information come from?
C) P — Plausibility check: does this make sense?
D) F — Format check: is the output format correct?"
✓ Correct = C
Feedback for C: "Correct! P comes first: does this make sense? Is the logic sound? Then Q (check sources) and R (assess risk). F is not part of the P-Q-R check."
Feedback otherwise: "The order is P → Q → R. First glance: is the result fundamentally plausible? F is not part of the framework."
QUESTION 5 (ask):
"What does the EU AI Act correctly describe?
A) A ban on all AI tools in companies
B) AI classification by risk class with defined obligations
C) It only applies to AI manufacturers, not users
D) A technical standard for AI software"
✓ Correct = B
Feedback for B: "Exactly! The EU AI Act classifies AI applications into risk categories and defines obligations — for manufacturers AND users. As a company, you are affected."
Feedback for A: "AI is not banned — the Act regulates it. High-risk applications have strict requirements, business tools generally lower ones."
Feedback for C: "The Act explicitly applies to users of AI systems too, not just manufacturers."
Feedback for D: "It is a legal framework, not a technical standard — it defines obligations and prohibitions."
QUESTION 6 (ask):
"How do you make an AI-generated text more authentic?
A) Use the text unchanged
B) Remove AI phrases and incorporate your own writing style
C) Always translate the text into English
D) Only have AI create very short texts"
✓ Correct = B
Feedback for B: "Correct! Remove generic phrases, put in your own formulations. That makes the text sound like you — not like AI standard output."
Feedback otherwise: "Using it unchanged results in recognisable AI style. English and brevity don't help. The key: actively revise and inject your own style."
──────────────────────────────────────────────────
EVALUATION (after question 6 — always carry out):
ALL 6 CORRECT:
"Outstanding — 6 out of 6! RCTF, Chain-of-Thought, QA check, EU AI Act — all firmly in place. That's a strong foundation for Module 3. Well-earned break!"
→ Continue with F-30
1–2 WRONG:
"[X] out of 6 — very solid! Would you like to briefly revisit [topics] or go straight to the break and start Module 3?"
→ On revision: go back specifically to the relevant slides (F-15 to F-28)
→ On continuing: short break, then Module 3
3+ WRONG:
"[X] out of 6 — good that we checked! I'd like to briefly cover [wrong topics] so Module 3 really lands. Because that's exactly what we'll be applying there."
→ Targeted revision of the relevant topics, then break
### 💡 KEY TAKEAWAY
"Prompt engineering isn't a talent — it's a technique. And now you have it."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F-03  |  Have You Tried AI Chatbots Like ChatGPT?
**Type:** Content  ·  **Module:** Module 1 — AI Fundamentals
### 📊 SLIDE CONTENT
Have you tried AI chatbots like ChatGPT?
What went wrong?
Which 3 tasks in your working day take up the most time?
### 🗣️ TRAINER OPENER (Nordlicht Story)
NORDLICHT AG STORY BRIDGE (transition): "Remember Tanja? 47 emails, meeting minutes, press release, proposal. All by noon. What are the three tasks that eat up your time the same way?"
TRAINER INSTRUCTION — ACTIVE LISTENING:
→ Really listen. Paper and pen. Write it down live.
→ These 3 answers are GOLD — they will personalise the entire training. Every exercise, every prompt, every example will refer back to them later.
FOLLOW-UP QUESTIONS (depending on the answer):
- "What exactly is tedious about that?"
- "How often does that happen in a week?"
- "How long does it normally take?"
- "And what would it mean if it took 5 minutes?"
If the participant says "I have to write minutes" → "That's exactly what Tanja does too. We'll see shortly how she now does it in 3 minutes instead of 45."
### 📋 TRAINER BACKGROUND
The most common time-drains for knowledge workers (source: Harvard Business Review):
→ Email: avg. 2.5 h per day
→ Meeting preparation and follow-up: avg. 1.2 h
→ Research &amp; summaries: avg. 1.8 h
→ Writing reports &amp; documents: avg. 1.5 h
All four are prime AI tasks.
TYPICAL ANSWERS &amp; REACTIONS:
- "Writing emails" → "Perfect — we'll do that live in Module 3."
- "Summarising reports" → "The Bernd scenario — that comes in Module 2."
- "Nothing comes to mind" → "What was your most tedious task last week?"
PSYCHOLOGICAL GOAL:
- The participant must immediately feel taken seriously. The training starts with their reality, not with theory.
---</a:t>
            </a:r>
          </a:p>
        </p:txBody>
      </p:sp>
      <p:sp>
        <p:nvSpPr>
          <p:cNvPr id="4" name="Slide Number Placeholder 3"/>
          <p:cNvSpPr>
            <a:spLocks noGrp="1"/>
          </p:cNvSpPr>
          <p:nvPr>
            <p:ph type="sldNum" sz="quarter" idx="10"/>
          </p:nvPr>
        </p:nvSpPr>
        <p:spPr/>
        <p:txBody>
          <a:bodyPr/>
          <a:lstStyle/>
          <a:p>
            <a:fld id="{F7021451-1387-4CA6-816F-41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F-30  |  Break — Coffee Break
**Type:** Break  ·  **Module:** Break
### 📊 SLIDE CONTENT
**☕  Short BREAK**
Keep this chat tab open — after the break continue directly here
Thinking task: Which use case from your own work will you bring to Module 3?
### 📝 ADDITIONAL NOTES
SAY BEFORE THE BREAK:
"We'll take a short break now. Keep this chat tab open.
Denkaufgabe: I'll be back in 10 minutes. Think about which of your 3 tasks from the opener you most want to tackle live in Module 3."
START AFTER THE BREAK:
"Welcome back. We go straight in — Tanja's Monday. Let's see how it looks after the training."
---
# Module 3 — AI in the Workplace
---</a:t>
            </a:r>
          </a:p>
        </p:txBody>
      </p:sp>
      <p:sp>
        <p:nvSpPr>
          <p:cNvPr id="4" name="Slide Number Placeholder 3"/>
          <p:cNvSpPr>
            <a:spLocks noGrp="1"/>
          </p:cNvSpPr>
          <p:nvPr>
            <p:ph type="sldNum" sz="quarter" idx="10"/>
          </p:nvPr>
        </p:nvSpPr>
        <p:spPr/>
        <p:txBody>
          <a:bodyPr/>
          <a:lstStyle/>
          <a:p>
            <a:fld id="{F7021451-1387-4CA6-816F-41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F-31  |  Tanja's Monday — Now with AI
**Type:** Content  ·  **Module:** Module 3 — AI in the Workplace
### 📊 SLIDE CONTENT
Tanja's Monday — now with AI.
BEFORE (without AI)
- 9:00 — Type meeting minutes: 45 minutes
- 10:00 — Write proposal email: 30 minutes
- 11:30 — Research on competitors: 2 hours
AFTER (with AI)
- 9:00 — Meeting minutes with AI: 3 minutes ✓
- 10:00 — Proposal email via RCTF: 5 minutes ✓
- 11:30 — Research with Perplexity: 20 minutes ✓
Live demo: "We're going to prompt Tanja's meeting minutes in 30 seconds."
### 🗣️ TRAINER OPENER (Nordlicht Story)
NORDLICHT AG STORY — SHOWING THE CHANGE:
"This is Tanja's Monday. Four weeks after the training. Left: before. Right: today."
### ✏️ EXERCISE / LIVE DEMO
"Meeting minutes. 45 minutes → 3 minutes. We're doing that live now."
DEMO PROMPT (meeting minutes):
"You are a professional assistant at a mid-sized company. Context: I have recorded / noted a 45-minute team meeting. Task: Create structured meeting minutes with:
- Participants (I'll add them shortly)
- Topics discussed
- Decisions (clearly marked with 'DECISION:')
- Action items (with responsible person and deadline)
Format: Structured, bullet points, in English, max. 1 page."
→ Then: "Now we'll enter the meeting notes" → type in example
### 📝 ADDITIONAL NOTES
TOOLS FOR DEMO:
→ ChatGPT: chat.openai.com (good for structuring minutes)
→ Claude: claude.ai (particularly strong for long text analysis)
→ Gemini: gemini.google.com (if Google Docs is desired)
TRANSFER TO PARTICIPANT:
"What would be your equivalent of 'write meeting minutes'? Let's do that next."
---</a:t>
            </a:r>
          </a:p>
        </p:txBody>
      </p:sp>
      <p:sp>
        <p:nvSpPr>
          <p:cNvPr id="4" name="Slide Number Placeholder 3"/>
          <p:cNvSpPr>
            <a:spLocks noGrp="1"/>
          </p:cNvSpPr>
          <p:nvPr>
            <p:ph type="sldNum" sz="quarter" idx="10"/>
          </p:nvPr>
        </p:nvSpPr>
        <p:spPr/>
        <p:txBody>
          <a:bodyPr/>
          <a:lstStyle/>
          <a:p>
            <a:fld id="{F7021451-1387-4CA6-816F-41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F-32  |  Emails, Reports, Proposals, Social Media
**Type:** Content  ·  **Module:** Module 3 — AI in the Workplace
### 📊 SLIDE CONTENT
Emails, reports, proposals, social media
Email
You are a sales rep at a SaaS company. Write a follow-up email after an initial call with a prospect from the logistics industry. Tone: professional, personal. Length: 150 words.
- Immediately ready to send, right tone, no proofreading needed.
Report
Summarise these 5 bullet points into a structured paragraph for a management report. Tone: factual, precise. No generic AI phrases.
- Management-ready summary in under 30 seconds.
Social Media
Write 3 LinkedIn post variants for our new product line [X]. Target audience: HR directors at companies with 200+ employees. Format: max. 150 words, 3 hashtags.
- 3 variants to choose from — week's posting schedule done.
### 🗣️ TRAINER OPENER (Nordlicht Story)
"This is Tanja's core area: text. Emails, reports, social media. These are the tasks that used to eat up 60% of her time. Now: 15 minutes instead of 2 hours."
### 📝 ADDITIONAL NOTES
PROMPT EXAMPLES (type live):
EMAIL (RCTF):
"You are a communications manager at a B2B energy utility. Context: An existing customer has not responded to our proposal in 3 weeks. Task: Write a friendly follow-up email that politely enquires and proposes a concrete next step. Format: Max. 5 sentences, informal address, professional but human."
REPORT / SUMMARY:
"Summarise the following meeting notes into a structured report: [insert notes] Format: Short introduction, 3–5 bullet points (key topics), 1 section 'Next steps', max. 300 words, in English."
SOCIAL MEDIA (LinkedIn):
"You are a content strategist for B2B companies in the energy sector. Task: Write 3 variants of a LinkedIn post about [topic]. Format: approx. 100 words each, with hashtags, 1 call-to-action per post."
PARTICIPANT SELF-TYPING:
"Take one of your own text tasks from the opener. Write the RCTF prompt and run it."
→ Feel free to test the same prompt in two tools — the comparison is worthwhile!
---</a:t>
            </a:r>
          </a:p>
        </p:txBody>
      </p:sp>
      <p:sp>
        <p:nvSpPr>
          <p:cNvPr id="4" name="Slide Number Placeholder 3"/>
          <p:cNvSpPr>
            <a:spLocks noGrp="1"/>
          </p:cNvSpPr>
          <p:nvPr>
            <p:ph type="sldNum" sz="quarter" idx="10"/>
          </p:nvPr>
        </p:nvSpPr>
        <p:spPr/>
        <p:txBody>
          <a:bodyPr/>
          <a:lstStyle/>
          <a:p>
            <a:fld id="{F7021451-1387-4CA6-816F-41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F-33  |  Your Text Prompt — Live Now
**Type:** Interaction/Exercise  ·  **Module:** 3
### 📊 SLIDE CONTENT
MODULE 3  ·  Use Case 1: Live Exercise
**Your Text Prompt — Live Now**
Take your text task from the opener and prompt it live — here in the chat.
1. Write RCTF prompt: Role · Context · Task · Format — all 4 fields
2. Enter prompt directly here — I'll run the AI demo for you
3. Evaluate output: Does tone, length and format match your expectation?
4. Re-prompt: Build in one concrete improvement — compare result directly
Answerformat: 1 RCTF prompt · 1 re-prompt · QA level (LOW / MEDIUM / HIGH)
### 🗣️ TRAINER OPENER (Nordlicht Story)
"Tanja saw in F-32 what a good text prompt looks like. Now you write your own — for your real task from the opener."
### ✏️ EXERCISE
SEQUENCE (approx. 10 minutes):
1. Participant types bad prompt (task only, no context) → show demo output: generic, interchangeable
2. Participant types complete RCTF prompt → demo output: precise, immediately usable
3. Question: "What is the concrete difference?"
RE-PROMPTING (mandatory):
"Type exactly one improvement now:
→ 'Make this 30% shorter.' OR
→ 'Make it more formal — we're writing to management.' OR
→ 'Add a concrete numerical example.'"
DETERMINE QA LEVEL:
"What QA level does this text have — LOW, MEDIUM or HIGH?"
### 💡 KEY TAKEAWAY
"Same tool, same task — but the RCTF prompt makes the difference. That's not a trick. That's method."
### 📋 TRAINER BACKGROUND
CLOSING QUESTION: "How long would you normally have taken for this text?"
→ That's the real ROI figure for their working day.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F-34  |  Evaluating PDFs, Market Analyses, Fact-Checking
**Type:** Content  ·  **Module:** Module 3 — AI in the Workplace
### 📊 SLIDE CONTENT
Evaluating PDFs, market analyses, fact-checking
🔍  Research with Perplexity
- 1. Enter question: "What are the most important AI regulations in 2025?"
- 2. Perplexity shows answer with source links
- 3. Each source directly verifiable — no hallucination risk
- 4. Summary → ChatGPT → report format
📄  PDF &amp; document analysis
- 1. Upload PDF to Claude or ChatGPT
- 2. Prompt: "Summarise the 5 most important findings"
- 3. Prompt: "What risks are mentioned in the document?"
- 4. Prompt: "Create a table of all action recommendations"
Live demo: Perplexity.ai + ChatGPT two-stage — research &amp; preparation in one workflow
### 🗣️ TRAINER OPENER (Nordlicht Story)
"Bernd has completely changed his workflow. Before: 3 hours of research, manual summarising, writing the report. Today: two-stage with AI — 45 minutes."
### 📝 ADDITIONAL NOTES
SHOW WORKFLOW LIVE:
STEP 1 — RESEARCH WITH PERPLEXITY (→ perplexity.ai):
"What are the five most important regulatory changes in the German energy market in 2025? Please cite sources."
→ Perplexity shows answers WITH links to the original
→ "Bernd can call up and check each source directly"
STEP 2 — ANALYSIS WITH CHATGPT / CLAUDE:
"Here is the summary from my research: [insert] You are a Senior Analyst in the energy sector. Task: Analyse the 3 most important implications of these regulations for a mid-sized energy utility. Format: Short executive summary (150 words) + table with Regulation | Impact | Action required."
→ Claude: claude.ai (particularly strong for structured analysis)
→ ChatGPT: chat.openai.com
PDF ANALYSIS (if document is available):
"With Claude and ChatGPT Plus you can upload PDFs. Prompt: 'Summarise the 5 most important findings. What risks are mentioned? Create a table of all action recommendations.'"
TOOLS WITH LINKS:
→ Perplexity (research with sources): perplexity.ai
→ ChatGPT (analysis): chat.openai.com
→ Claude (long documents): claude.ai
HAVE PARTICIPANT TYPE:
"Which of your tasks involves research? Type now — use Perplexity for facts, then Claude for analysis."
---</a:t>
            </a:r>
          </a:p>
        </p:txBody>
      </p:sp>
      <p:sp>
        <p:nvSpPr>
          <p:cNvPr id="4" name="Slide Number Placeholder 3"/>
          <p:cNvSpPr>
            <a:spLocks noGrp="1"/>
          </p:cNvSpPr>
          <p:nvPr>
            <p:ph type="sldNum" sz="quarter" idx="10"/>
          </p:nvPr>
        </p:nvSpPr>
        <p:spPr/>
        <p:txBody>
          <a:bodyPr/>
          <a:lstStyle/>
          <a:p>
            <a:fld id="{F7021451-1387-4CA6-816F-41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F-35  |  Your Research Workflow — Live Now
**Type:** Interaction/Exercise  ·  **Module:** 3
### 📊 SLIDE CONTENT
MODULE 3  ·  Use Case 2: Live Exercise
**Your Research Workflow — Live Now**
Two-stage workflow: Facts with Perplexity first, then analysis with Claude or ChatGPT.
1. Ask research question in Perplexity — check answer with sources (P-Q-R LOW)
2. Build Perplexity result as context into RCTF prompt — run analysis here
3. QA check: which level (LOW / MEDIUM / HIGH)? What do you check concretely?
4. Bring result into desired format: report · table · summary
### 🗣️ TRAINER OPENER (Nordlicht Story)
"Bernd has completely changed his workflow. Before: 3 hours of research, manual summarising, writing the report. Today: two-stage with AI — 45 minutes. Now try it with your own research question."
### ✏️ EXERCISE
STEP 1 — RESEARCH (Perplexity simulation in chat):
Participant names a real research question → Trainer simulates Perplexity output with source citations
STEP 2 — ANALYSIS (RCTF):
"You are [role]. I have these research results: [insert results].
Analyse the 3 most important implications for [context].
Format: Executive summary 150 words + table."
APPLY QA CHECK:
Internal report → MEDIUM | Board decision → HIGH
### 💡 KEY TAKEAWAY
"Research and analysis are two different tasks — Perplexity for facts, ChatGPT/Claude for interpretation."
### 📋 TRAINER BACKGROUND
TRANSFER: "Which of your regular research tasks would this change the most?"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F-36  |  Generating Ideas, Overcoming Blocks
**Type:** Content  ·  **Module:** Module 3 — AI in the Workplace
### 📊 SLIDE CONTENT
Generating ideas, overcoming blocks
Generate ideas
- "Name 20 ideas for an onboarding concept for remote employees"
- "What unexpected applications does [Product X] have in the logistics sector?"
- "Generate 5 creative campaign names for our new product."
Change perspective
- "What objections would a critical CFO have against our strategy?"
- "What would Jeff Bezos criticise about this business model?"
- "Explain this concept as if you were talking to a 12-year-old."
Find structure
- "Create an outline for a presentation on [topic]"
- "What questions should I ask in this interview?"
- "Break this project down into 10 concrete tasks with time estimates."
### 🗣️ TRAINER OPENER (Nordlicht Story)
"Tanja had to develop a programme for the employees' children's summer camp. Before: 2 hours of solo brainstorming. Today: 20 ideas in 5 minutes — then the best 5 elaborated."
### 📋 TRAINER BACKGROUND
Brainstorming is typically the most popular exercise. Participants are often surprised how good AI is at this. Goal: not the perfect idea, but to kick-start the thinking process.
### 📝 ADDITIONAL NOTES
GENERATE IDEAS:
"Name 20 creative ideas for a day-camp programme for children aged 8–12, on the topic: energy &amp; sustainability. Each idea in one sentence." → Then: "Take ideas 3, 7 and 15 and develop each into a structured concept (sequence, materials, goal)."
CHANGE PERSPECTIVE (particularly effective):
"I have the following concept for [X]: [insert concept] View this from the perspective of:
1. A critical CFO who cares about budget
2. An employee who is not tech-savvy
3. A customer who receives the result
What would each of them criticise?"
FIND STRUCTURE:
"I have these unsorted ideas for my project: [list] Group them into a maximum of 5 meaningful categories, give each category a name and prioritise within them."
HAVE PARTICIPANT TYPE:
"Take your most creative task. Type: 'Name 15 ideas for...' Let yourself be surprised."
→ Same prompt in two tools: comparison very revealing!
---</a:t>
            </a:r>
          </a:p>
        </p:txBody>
      </p:sp>
      <p:sp>
        <p:nvSpPr>
          <p:cNvPr id="4" name="Slide Number Placeholder 3"/>
          <p:cNvSpPr>
            <a:spLocks noGrp="1"/>
          </p:cNvSpPr>
          <p:nvPr>
            <p:ph type="sldNum" sz="quarter" idx="10"/>
          </p:nvPr>
        </p:nvSpPr>
        <p:spPr/>
        <p:txBody>
          <a:bodyPr/>
          <a:lstStyle/>
          <a:p>
            <a:fld id="{F7021451-1387-4CA6-816F-41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F-37  |  20 Ideas — Your Real Challenge
**Type:** Interaction/Exercise  ·  **Module:** 3
### 📊 SLIDE CONTENT
MODULE 3  ·  Use Case 3: Live Exercise
**20 Ideas — Your Real Challenge**
Name a real challenge — and let AI accelerate your idea process.
1. Enter prompt: "Name 20 ideas for [your challenge]" — read them all
2. Choose the 3 best ideas and have them elaborated further
3. Perspective shift: "What would a critical CFO find fault with in your top idea?"
4. Have the best idea converted into concrete next steps
### 🗣️ TRAINER OPENER (Nordlicht Story)
"Tanja had the summer camp problem — 2 hours of solo brainstorming, 20 ideas in 5 minutes with AI. Now name your real challenge."
### ✏️ EXERCISE
ROUND 1 — QUANTITY: "Name 20 ideas for [challenge] — one per line."
ROUND 2 — DEPTH: "Take idea no. [X] and develop it in 3 concrete steps."
ROUND 3 — PERSPECTIVE: "What would [CFO / critical customer] criticise about this idea?"
ROUND 4 — ACTION: "Convert the best idea into 5 next steps with time estimates."
### 💡 KEY TAKEAWAY
"AI is not a replacement for creativity — it's an accelerator. The selection and evaluation stays with you."
### 📋 TRAINER BACKGROUND
CLOSING REFLECTION: "Which of the 20 ideas would never have come up in a brainstorming meeting?"
QA LEVEL: LOW — brainstorming is a source of inspiration, not fact. Always check ideas for feasibility.
---</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F-38  |  Bernd's AI Workflow — From Brief to Result
**Type:** Case Study  ·  **Module:** 3
### 📊 SLIDE CONTENT
MODULE 3  ·  Mini case study: Nordlicht AG
**Bernd's AI Workflow — From Brief to Result**
TASK (Friday evening):
- 16:00 — Research energy prices: 90 minutes manually
- 17:30 — Write board report: 45 minutes
- 18:15 — Revision by colleague: 30 minutes
WITH AI WORKFLOW (Monday morning):
- 9:00 — Perplexity: research with sources: 5 minutes ✓
- 9:05 — RCTF prompt: report draft: 10 minutes ✓
- 9:15 — P-Q-R check + re-prompting: done: 10 minutes ✓
### 🗣️ TRAINER OPENER (Nordlicht Story)
"Bernd received a task on Friday evening: board report on energy prices. Before: 3 hours' work. With AI workflow: 25 minutes. Let's look at this step by step."
### ✏️ EXERCISE
Rebuild the workflow LIVE (all 4 steps):
1. Research (Perplexity simulation in chat)
2. RCTF analysis (complete prompt)
3. Re-prompting (shorter, clearer, board-ready)
4. P-Q-R HIGH check (verify figures)
### 💡 KEY TAKEAWAY
"Not individual prompts — a complete workflow. That's the difference between beginner and professional."
### 📋 TRAINER BACKGROUND
TRANSFER QUESTION: "Which of your regular reports could you accelerate with this workflow?"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F-39  |  The Most Common AI Mistakes — And the Solution
**Type:** Learning Card  ·  **Module:** 3
### 📊 SLIDE CONTENT
MODULE 3  ·  Avoiding common mistakes
**The most common AI mistakes — and the solution**
Prompt mistakes:
- ✗ Too vague: No context, no role, no format specified
- ✗ No re-prompting: First result used without iteration
- ✗ Wrong tool: ChatGPT for fact research instead of Perplexity
Usage mistakes:
- ✗ Sensitive data: Real customer names or financial figures entered
- ✗ Tool trust: AI output forwarded without P-Q-R check
- ✗ First prompt = last prompt: No improvement round made
Output mistakes:
- ✗ AI style: Generic phrases published without correction
- ✗ No QA for high risk: Board figures not checked against ERP system
- ✗ Hallucination overlooked: Plausibility not questioned
### 🗣️ TRAINER OPENER (Nordlicht Story)
"Tanja made all these mistakes in the first 2 weeks. So did Bernd. Now both know the solution — and so do you."
### ✏️ EXERCISE
LIVE DEMO: Show a bad prompt → output → "Which 3 mistakes are hiding in it?"
Then: RCTF version → compare output.
QUESTION: "Which of these mistakes sounds familiar?"
### 💡 KEY TAKEAWAY
"Mistakes are not a sign that AI doesn't work. They're a sign that the prompt isn't finished yet."
### 📋 TRAINER BACKGROUND
Solutions to the mistakes:
- Too vague → apply RCTF | No re-prompting → minimum 2 rounds | Wrong tool → F-41 decision matrix
- Sensitive data → anonymise | No P-Q-R → determine risk level | First=Last → re-prompting is professional
- AI style → F-32 techniques | No QA High → every figure against ERP | Hallucination → P-check first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F-04  |  Two Types of AI — A Massive Difference
**Type:** Content  ·  **Module:** Module 1 — AI Fundamentals
### 📊 SLIDE CONTENT
Two types of AI — a massive difference
**INVISIBLE AI**
Works in the background. You barely notice it.
- Netflix recommendation
- Spam filter
- Facial recognition
- Google Maps route
**GENERATIVE AI**
Creates something new on your request — right now.
- ChatGPT writes emails
- DALL-E creates images
- Copilot writes code
- Claude analyses documents
Generative AI is your new assistant — but it only reaches its potential with the right prompt.
### 🗣️ TRAINER OPENER (Nordlicht Story)
NORDLICHT AG OPENER (transition):
"Tanja uses AI every day — she just doesn't notice it. When she searches for a film on Netflix, when Gmail suggests a reply, when Google Maps recalculates the route: that's AI. But a different kind to what we're learning today."
CORE DIFFERENCE (in your own words):
"Invisible AI works for you in the background — it analyses, filters, recommends. You don't have to do anything.
Generative AI is different: it's your personal on-demand assistant. You ask — it creates. A text. An analysis. An image. Code. But only if you address it well."
ANALOGY (if it still isn't clicking):
"Imagine: invisible AI is the autopilot on a plane. Generative AI is the co-pilot — one you have to speak to: 'We have bad weather, what do you recommend?'"
### 📋 TRAINER BACKGROUND
- GPT-4 has ~1.8 trillion parameters — trained on practically the entire public internet
- ChatGPT knows everything up to a certain date (cutoff), after which you have to add current information yourself
- Large Language Models (LLMs) generate probabilities — they statistically "guess" the best next token (character). This explains later why they can hallucinate
BRIDGE TO MODULE 2:
"The interesting question is: how do I address AI correctly? We'll learn that after the break in Module 2."
BRIEFLY MENTION TOOLS (as a preview only):
- ChatGPT → chat.openai.com
- Claude → claude.ai
- Gemini → gemini.google.com
---</a:t>
            </a:r>
          </a:p>
        </p:txBody>
      </p:sp>
      <p:sp>
        <p:nvSpPr>
          <p:cNvPr id="4" name="Slide Number Placeholder 3"/>
          <p:cNvSpPr>
            <a:spLocks noGrp="1"/>
          </p:cNvSpPr>
          <p:nvPr>
            <p:ph type="sldNum" sz="quarter" idx="10"/>
          </p:nvPr>
        </p:nvSpPr>
        <p:spPr/>
        <p:txBody>
          <a:bodyPr/>
          <a:lstStyle/>
          <a:p>
            <a:fld id="{F7021451-1387-4CA6-816F-41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F-40  |  RCTF → Execute → Improve → Check
**Type:** Summary/Workflow  ·  **Module:** 3
### 📊 SLIDE CONTENT
MODULE 3  ·  The Complete AI Loop
**RCTF → Execute → Improve → Check**
Your four-step professional workflow — from task to verified result.
1 — RCTF PROMPT: Role · Context · Task · Format — formulate all 4 fields
2 — EXECUTE: Enter prompt → read output → first assessment
3 — RE-PROMPTING: Iteratively refine: shorter · more formal · more concrete · different
4 — P-Q-R CHECK: Plausibility · Sources · Risk — check risk-adaptively
### 🗣️ TRAINER OPENER (Nordlicht Story)
"This is the workflow Tanja and Bernd now use every day. Four steps. Always in this order. For every task."
### ✏️ EXERCISE
KEY QUESTION (really ask it, require an answer):
"For which of your 3 tasks from the opener will you use this loop tomorrow?"
→ The answer is the foundation for the 48h Commit (F-46).
### 💡 KEY TAKEAWAY
"RCTF → Execute → Re-Prompting → P-Q-R. Four steps. Every task. Every day."
### 📋 TRAINER BACKGROUND
Every step was practised individually in this training — now the complete loop is made visible.
This loop is the central take-away from Module 3.
---</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F-41  |  The Decision Matrix
**Type:** Content  ·  **Module:** Module 3 — AI in the Workplace
### 📊 SLIDE CONTENT
The decision matrix
| Task                              | ChatGPT | Gemini | Claude | Perplexity |
| --------------------------------- | ------- | ------ | ------ | ---------- |
| Writing email / text              | ★★★     | ★★★    | ★★★    | ★          |
| Current research / facts          | ★       | ★★     | ★      | ★★★        |
| Office / Google Workspace         | ★★      | ★      | ★★     | ★          |
| Long texts / analysis (&gt;5 pages)  | ★★      | ★★     | ★★★    | ★          |
| Brainstorming / ideas             | ★★★     | ★★★    | ★★★    | ★★         |
| Writing code                      | ★★★     | ★★     | ★★     | ★★         |
★★★ = Best choice  |  ★★ = Suitable  |  ★ = Not optimal  |  Gemini representative for Google Workspace users (Copilot for M365 users analogously)  |  As of: February 2026
### 🗣️ TRAINER OPENER (Nordlicht Story)
"Tanja and Bernd now have a clear decision matrix. Writing texts: ChatGPT or Claude. Research: Perplexity. Google Workspace: Gemini. Long documents: Claude. That saved them around 30 minutes per day in the first week — just from choosing the right tool."
"For starters: begin with one tool. If ChatGPT doesn't deliver the right thing — try Claude. If facts are needed: Perplexity. Google users: Gemini."
### 📋 TRAINER BACKGROUND
Gemini is particularly strong in Google Workspace because:
→ Direct integration in Gmail, Docs, Sheets, Slides
→ No export/import needed — prompt within the tool
→ Free to use with a Google account
### 📝 ADDITIONAL NOTES
DON'T EXPLAIN THE MATRIX COMPLETELY:
→ Explain the underlying logic (don't read every cell)
→ "Depending on the type of task, one tool has natural strengths"
ACKNOWLEDGE THE DATE NOTE:
"This rating is from February 2026. AI develops very quickly — what's the favourite today may be superseded in 6 months. Regular review is worthwhile."
TOOL LINKS:
→ ChatGPT: chat.openai.com
→ Claude: claude.ai
→ Gemini: gemini.google.com
→ Perplexity: perplexity.ai
→ Grok: x.ai/grok
→ Copilot (Microsoft): copilot.microsoft.com
---</a:t>
            </a:r>
          </a:p>
        </p:txBody>
      </p:sp>
      <p:sp>
        <p:nvSpPr>
          <p:cNvPr id="4" name="Slide Number Placeholder 3"/>
          <p:cNvSpPr>
            <a:spLocks noGrp="1"/>
          </p:cNvSpPr>
          <p:nvPr>
            <p:ph type="sldNum" sz="quarter" idx="10"/>
          </p:nvPr>
        </p:nvSpPr>
        <p:spPr/>
        <p:txBody>
          <a:bodyPr/>
          <a:lstStyle/>
          <a:p>
            <a:fld id="{F7021451-1387-4CA6-816F-41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F-42  |  Now It's Your Turn!
**Type:** Exercise  ·  **Module:** Module 3 — AI in the Workplace
### 📊 SLIDE CONTENT
Now it's your turn!
Take your own real task (from Module 1) and prompt it live right now.
Answer format: 1 RCTF prompt · 1 re-prompt · QA level (LOW / MEDIUM / HIGH)
1. Formulate RCTF prompt (from Module 2)
2. Enter prompt directly here — I'll run the AI demo
3. Determine QA level (Low / Medium / High) and name the required check measure
4. If needed: re-prompting → refine result
### 🗣️ TRAINER OPENER (Nordlicht Story)
"Tanja and Bernd practised on fictional tasks. Now it's your turn — with your real tasks from the opener."
### 📝 ADDITIONAL NOTES
TRAINER INSTRUCTION:
1. Pick up the task from the needs analysis (the one you noted!)
   "Remember your answer from earlier: [name task]. That's exactly what we're doing live now."
2. Participant writes the RCTF prompt themselves (5–8 min.)
   → Hold the silence. Don't help. Just observe.
   → If stuck: "Start with T — what should the AI DO?"
3. Have them read the prompt aloud → brief analysis
   "What's strong? What would you still add?"
4. Execute in LLM (participant types themselves):
   → EMPFEHLUNG: Test the same prompt in two tools!
5. Evaluate output (apply P-Q-R):
   "What QA level does this task have? What would you check?"
6. Re-prompting (1–2 rounds):
   "What would you improve now?" → enter re-prompt
CLOSING QUESTION (powerful): "That took about 10 minutes. How long would you normally have needed?"
---</a:t>
            </a:r>
          </a:p>
        </p:txBody>
      </p:sp>
      <p:sp>
        <p:nvSpPr>
          <p:cNvPr id="4" name="Slide Number Placeholder 3"/>
          <p:cNvSpPr>
            <a:spLocks noGrp="1"/>
          </p:cNvSpPr>
          <p:nvPr>
            <p:ph type="sldNum" sz="quarter" idx="10"/>
          </p:nvPr>
        </p:nvSpPr>
        <p:spPr/>
        <p:txBody>
          <a:bodyPr/>
          <a:lstStyle/>
          <a:p>
            <a:fld id="{F7021451-1387-4CA6-816F-41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F-43  |  My AI Action Plan — 3 Tasks Starting Tomorrow
**Type:** Content  ·  **Module:** Module 3 — AI in the Workplace
### 📊 SLIDE CONTENT
My AI action plan — 3 tasks starting tomorrow
Task &amp; Tool
My RCTF prompt
QA level &amp; check measure
Who sees the result?
| Task | Task &amp; Tool | My RCTF Prompt | QA Level &amp; Check | Who sees the result? |
| ---- | ----------- | --------------- | ---------------- | -------------------- |
| 1    |             |                 |                  |                      |
| 2    |             |                 |                  |                      |
| 3    |             |                 |                  |                      |
### 🗣️ TRAINER OPENER (Nordlicht Story)
"Bernd filled in his action plan after the training:
Task 1: Monthly board reports → Claude + P-Q-R HIGH
Task 2: Market research → Perplexity + ChatGPT
Task 3: Team emails → ChatGPT LOW
That helped him to start right away on Monday — without having to think about it."
### 📝 ADDITIONAL NOTES
TRAINER INSTRUCTION:
→ Fill in the template together — all 4 fields, all 3 tasks
→ Take tasks from needs analysis (don't invent new ones!)
→ RCTF column: only a sketch needed, no perfect prompt
EXPLAIN FIELDS:
1. Task &amp; tool: "Which task? With which tool?"
2. RCTF prompt sketch: "What are R, C, T, F for this task?"
3. QA level: "LOW, MEDIUM or HIGH — what depth of checking?"
4. Stakeholder: "Who sees the result?"
   → This is psychologically important: if someone evaluates the result, it increases the motivation to really check it
NOTE TO PARTICIPANT:
"I'll send you this template as a file after the training. Fill in your entries today — the effect fades quickly."
---</a:t>
            </a:r>
          </a:p>
        </p:txBody>
      </p:sp>
      <p:sp>
        <p:nvSpPr>
          <p:cNvPr id="4" name="Slide Number Placeholder 3"/>
          <p:cNvSpPr>
            <a:spLocks noGrp="1"/>
          </p:cNvSpPr>
          <p:nvPr>
            <p:ph type="sldNum" sz="quarter" idx="10"/>
          </p:nvPr>
        </p:nvSpPr>
        <p:spPr/>
        <p:txBody>
          <a:bodyPr/>
          <a:lstStyle/>
          <a:p>
            <a:fld id="{F7021451-1387-4CA6-816F-41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F-44  |  All 3 Modules at a Glance
**Type:** Summary  ·  **Module:** Module 3 — AI in the Workplace
### 📊 SLIDE CONTENT
All 3 modules at a glance
Module 1: Understanding AI - Generative AI = assistant, not an all-knowing oracle. Choose tools appropriately for the situation.
Module 2: Prompt Engineering - RCTF + Re-Prompting + QA Check P-Q-R + Data Privacy = professional AI use.
Module 3: AI in everyday life - 3 use cases mastered. Own tasks successfully prompted. Plan in place.
What changes concretely for you from tomorrow?
### 🗣️ TRAINER OPENER (Nordlicht Story)
NORDLICHT AG STORY — CLOSING THE ARC:
"Tanja and Bernd — where are they now?
Tanja: Monday, 4 weeks after the training. 47 emails — she has a template prompt for that.
Meeting minutes — 3 minutes. Newsletter draft — 20 minutes. She showed her manager how it works. Next week Bernd does the same with his team.
This is not science fiction. It's available — today, for free."
OVERVIEW ALL 3 MODULES:
Module 1: What is AI and how does it work?
Module 2: RCTF and P-Q-R — the two central tools.
Module 3: Your own tasks, implemented live."
KEY QUESTION (really ask it, require an answer):
"What changes concretely for you from tomorrow? Not 'I'll have a look sometime' — but: what exactly? Which task, with which tool?"
→ This answer becomes the foundation for the 48h Commit.
---</a:t>
            </a:r>
          </a:p>
        </p:txBody>
      </p:sp>
      <p:sp>
        <p:nvSpPr>
          <p:cNvPr id="4" name="Slide Number Placeholder 3"/>
          <p:cNvSpPr>
            <a:spLocks noGrp="1"/>
          </p:cNvSpPr>
          <p:nvPr>
            <p:ph type="sldNum" sz="quarter" idx="10"/>
          </p:nvPr>
        </p:nvSpPr>
        <p:spPr/>
        <p:txBody>
          <a:bodyPr/>
          <a:lstStyle/>
          <a:p>
            <a:fld id="{F7021451-1387-4CA6-816F-41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F-45  |  Knowledge Check: What Have You Learned in Module 3?
**Type:** Knowledge Check  ·  **Module:** Module 3 — AI in the Workplace
### 📊 SLIDE CONTENT
**📋 Knowledge Check: What have you learned in Module 3?**
**Question 1** For which use case is AI strongest in the professional workplace?
A) Physical work such as assembly
B) Conducting emotional therapy conversations
C) Writing texts, research and idea generation ✓
D) Solving hardware problems independently
**Question 2** What is the most efficient way to create meeting minutes with AI?
A) Ask AI to freely invent a set of minutes
B) Insert bullet points from the meeting and have them converted into clean minutes ✓
C) Write the minutes manually and only have AI check the spelling
D) Only enter the participant list
**Question 3** What does re-prompting mean in professional AI use?
A) Send the same prompt again unchanged
B) Start a new chat thread
C) Iteratively improve the result through targeted follow-up prompts ✓
D) Translate the prompt into another language
**Question 4** By what principle do you choose the right AI tool for a task?
A) Always take the cheapest tool
B) Always ChatGPT — it's the most well-known
C) Choose the tool according to the type of task and its strengths ✓
D) Choose the tool the manager recommends
**Question 5** What is the biggest difference between an AI beginner and a confident AI user?
A) The beginner uses free tools
B) The confident user iterates and improves their prompt in a targeted way ✓
C) The confident user uses AI for every task without checking
D) The beginner writes shorter prompts
**Question 6** What characterises a confident AI user?
A) They use AI for every task without their own review
B) They only use short one-sentence prompts
C) They iterate prompts, check outputs and continuously improve their AI competence ✓
D) They keep their AI use secret from colleagues
Correct answers: Q1=C · Q2=B · Q3=C · Q4=C · Q5=B · Q6=C
---
### 🗣️ TRAINER OPENER
ANNOUNCEMENT (verbatim):
"Before we move to the closing — the final knowledge check. Module 3 was hands-on: use cases, tool matching, your personal action plan. Show me what you've taken away — A, B, C or D!"
### ✏️ EXERCISE — CONDUCT KNOWLEDGE CHECK
PROCEDURE (follow strictly):
Present EVERY question INDIVIDUALLY AND IN SEQUENCE.
WAIT for the answer before presenting the next question.
QUESTION 1 (ask):
"For which use case is AI strongest in the professional workplace?
A) Physical work such as assembly
B) Conducting emotional therapy conversations
C) Writing texts, research and idea generation
D) Solving hardware problems independently"
✓ Correct = C
Feedback for C: "Exactly! Text, analysis, ideas — everything involving language and thinking. Tanja's emails, Bernd's analyses, your minutes — that's AI territory."
Feedback otherwise: "AI lives in the world of language. Physical work, emotions and hardware are its weaknesses. Text work, research and creative work are its strengths."
QUESTION 2 (ask):
"What is the most efficient way to create meeting minutes with AI?
A) Ask AI to freely invent a set of minutes
B) Insert bullet points from the meeting and have them converted into clean minutes
C) Write the minutes manually and only have AI check the spelling
D) Only enter the participant list"
✓ Correct = B
Feedback for B: "Perfect! Bullet points in, minutes out — that's Tanja's method. You provide the raw data, AI brings structure and language. In 3 minutes instead of 45."
Feedback otherwise: "AI can't invent minutes — it needs your input data. Only checking spelling wastes 90% of the potential. The efficient method: bullet points in, minutes out."
QUESTION 3 (ask):
"What does re-prompting mean in professional AI use?
A) Send the same prompt again unchanged
B) Start a new chat thread
C) Iteratively improve the result through targeted follow-up prompts
D) Translate the prompt into another language"
✓ Correct = C
Feedback for C: "Correct! Re-prompting is professional iteration: 'Make it shorter', 'Add an example', 'Change the tone'. That's what distinguishes professionals from one-time users."
Feedback otherwise: "Sending the same prompt again produces the same result. A new chat loses context. Translating is not re-prompting. The principle: ask targeted follow-ups and refine."
QUESTION 4 (ask):
"By what principle do you choose the right AI tool for a task?
A) Always take the cheapest tool
B) Always ChatGPT — it's the most well-known
C) Choose the tool according to the type of task and its strengths
D) Choose the tool the manager recommends"
✓ Correct = C
Feedback for C: "Exactly! Research → Perplexity. Long analysis → Claude. Brainstorming → ChatGPT. Office integration → Copilot. Each tool has a strength — use it deliberately."
Feedback otherwise: "Price, fame and manager recommendation are not sensible criteria. The right tool depends on the specific task — exactly what we saw in the decision matrix."
QUESTION 5 (ask):
"What is the biggest difference between an AI beginner and a confident AI user?
A) The beginner uses free tools
B) The confident user iterates and improves their prompt in a targeted way
C) The confident user uses AI for every task without checking
D) The beginner writes shorter prompts"
✓ Correct = B
Feedback for B: "Exactly! A one-shot prompt is beginner level. Professionals refine: 'Shorter', 'More formal', 'Add an example' — that's re-prompting in practice and that's what you've learned today."
Feedback for C: "Without checking is risky — not confident. A real professional uses AI deliberately and reviews outputs critically."
QUESTION 6 (ask):
"What characterises a confident AI user?
A) They use AI for every task without their own review
B) They only use short one-sentence prompts
C) They iterate prompts, check outputs and continuously improve their AI competence
D) They keep their AI use secret from colleagues"
✓ Correct = C
Feedback for C: "That's the confident AI user: iterate, check, improve. Not blind trust, but not fear either. AI as a tool — with you as the professional at the controls."
Feedback otherwise: "Without checking is risky. One-sentence prompts are beginner level. Keeping it secret slows the team. Confidence means: use consciously, actively improve, review critically."
──────────────────────────────────────────────────
EVALUATION (after question 6 — always carry out):
ALL 6 CORRECT:
"Perfect — all 6 right! That is the level of a confident AI user. You have mastered all three modules today: fundamentals, prompting and practice. Congratulations — that was a really strong performance! On to the closing!"
→ Continue directly with F-46
1–2 WRONG:
"[X] out of 6 — strong! Would you like to take another brief look at [topics] before we move to the closing? Or go straight to the 48h plan?"
→ On revision: brief repetition of the relevant use cases (F-31 to F-44)
→ On continuing: "Great — straight to the closing. You're well prepared!"
3+ WRONG:
"[X] out of 6 — I'd like to briefly cover [wrong topics] so the 48h plan really stands on a solid foundation. That'll only take 3–4 minutes."
→ Targeted revision, then transition to F-46
### 💡 KEY TAKEAWAY
"Confident AI use doesn't mean knowing everything — it means continuously getting better."
---
# Module 4 — Closing &amp; Transfer (F-46 to F-50)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F-46  |  Your 48h Commit — What Happens Now?
**Type:** Content  ·  **Module:** Closing &amp; Transfer
### 📊 SLIDE CONTENT
Your 48h Commit — what happens now?
1  Which task?
- The task I will complete with AI tomorrow
2  My RCTF Prompt
- Role · Context · Task · Format (draft)
3  QA Level &amp; Check Measure
- Low / Medium / High — what do I check concretely?
4  Who sees the result?
- Stakeholder / purpose
Your template will be sent to you as a PowerPoint file by email.
### 🗣️ TRAINER OPENER (Nordlicht Story)
"Bernd made a commit after the training: 'By Wednesday I'll use Claude for the monthly summary. RCTF prompt is ready. Tanja reviews the result with me.' He did it. Why? Because he wrote it down. And because someone else knew about it."
WHY 48 HOURS?
"The transfer effect of training fades exponentially. Within 48 hours you still remember 60–70% of what you learned. After a week often only 20%. What you apply within 48 hours becomes a habit. What you don't apply is forgotten."
### 📝 ADDITIONAL NOTES
FILL IN TOGETHER:
All 4 fields — no skipping.
1. Task &amp; tool: "Which specific task, with which tool?"
2. RCTF prompt: "What does the prompt look like — sketch it roughly"
3. QA level: "How do I check the result?"
4. Who knows about it: "Who will you tell about this experiment?"
   → This point makes the difference between plan and implementation
---</a:t>
            </a:r>
          </a:p>
        </p:txBody>
      </p:sp>
      <p:sp>
        <p:nvSpPr>
          <p:cNvPr id="4" name="Slide Number Placeholder 3"/>
          <p:cNvSpPr>
            <a:spLocks noGrp="1"/>
          </p:cNvSpPr>
          <p:nvPr>
            <p:ph type="sldNum" sz="quarter" idx="10"/>
          </p:nvPr>
        </p:nvSpPr>
        <p:spPr/>
        <p:txBody>
          <a:bodyPr/>
          <a:lstStyle/>
          <a:p>
            <a:fld id="{F7021451-1387-4CA6-816F-41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F-47  |  5 Things You're Taking Away Today
**Type:** Summary  ·  **Module:** Closing &amp; Transfer
### 📊 SLIDE CONTENT
5 things you're taking away today
1. RCTF is your prompt GPS: Role, Context, Task, Format — always, everywhere.
2. QA check P-Q-R protects you: Plausibility, Sources, Risk — the higher the impact, the deeper the check.
3. Your 48h Commit is in the PowerPoint template — start tomorrow with task 1, prompt and QA level.
4. Data privacy first: No sensitive data in public chatbots.
5. Iteration is the method: Re-prompting is not a weakness — it's professional behaviour.
### 🗣️ TRAINER OPENER (Nordlicht Story)
NORDLICHT AG STORY — FINAL: "Tanja has these 5 sentences on a Post-it next to her screen. Bernd has them as his phone wallpaper. These are not words of wisdom — they are tools."
READ FIVE POINTS (rhythmically, with pauses):
1. RCTF: "Role, Context, Task, Format — always all four. That's your prompt GPS. The more precisely you navigate, the better the result."
2. QA check: "P-Q-R — Plausibility, Sources, Risk. 10 seconds for LOW. 10 minutes for HIGH. Both are time well invested."
3. 48h: "What you apply in the next 48 hours becomes a habit. What you don't apply, you forget."
4. Data privacy: "When in doubt, anonymise. No customer names, no account data, no passwords."
5. Re-prompting: "The first prompt is the sketch. Professionals prompt three times. That's not a weakness — that's the principle."
---</a:t>
            </a:r>
          </a:p>
        </p:txBody>
      </p:sp>
      <p:sp>
        <p:nvSpPr>
          <p:cNvPr id="4" name="Slide Number Placeholder 3"/>
          <p:cNvSpPr>
            <a:spLocks noGrp="1"/>
          </p:cNvSpPr>
          <p:nvPr>
            <p:ph type="sldNum" sz="quarter" idx="10"/>
          </p:nvPr>
        </p:nvSpPr>
        <p:spPr/>
        <p:txBody>
          <a:bodyPr/>
          <a:lstStyle/>
          <a:p>
            <a:fld id="{F7021451-1387-4CA6-816F-41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F-48  |  Where Is AI Headed — And What Does That Mean for You?
**Type:** Content  ·  **Module:** Closing &amp; Transfer
### 📊 SLIDE CONTENT
Where is AI headed — and what does that mean for you?
AI Agents
- Autonomous AI carries out multi-step tasks without human input — already available in early products today.
Multimodality
- Text, images, audio, video — AI processes and creates everything in one. ChatGPT-4o already shows this today.
AI in Law
- EU AI Act in force since 1 August 2024; most provisions fully applicable from 2 August 2026. Companies need AI governance and compliance processes.
Personalised AI
- Tools learn your style, preferences and context. Custom GPTs and Copilot extensions are growing.
### 🗣️ TRAINER OPENER (Nordlicht Story)
"In 12 months, Tanja's Monday will look different again. AI agents will independently pre-sort her emails. Gemini will create presentations directly in Google Slides. And Nordlicht AG may already be using its own internal LLM."
### 📋 TRAINER BACKGROUND
• AI Agents: OpenAI Operator (in pilot phase), AutoGPT, LangChain
• Multimodal: GPT-4o, Gemini 1.5 Pro, Claude 3.5 (Vision)
• EU AI Act: High risk = medicine, justice, education, critical infrastructure
• Memory in ChatGPT: settings.openai.com → activate Memory
### 📝 ADDITIONAL NOTES
AI AGENTS: "No longer just prompting — AI carries out tasks autonomously. Example: AutoGPT plans and books meetings itself. Still beta for 2026 — but the direction is clear."
MULTIMODALITY: "Text was just the beginning. GPT-4o understands images, voice, video. Soon you'll be able to say: 'Analyse this PDF with charts' and the AI genuinely sees the graphics."
EU AI ACT: "In force since 1 August 2024; first bans for unacceptable AI systems from 2 February 2025; most provisions fully applicable from 2 August 2026. Companies must classify AI systems by risk. For most everyday applications: low risk. But: have your IT/Legal department check this."
PERSONALISATION: "ChatGPT remembers your preferences (with the Memory feature). Claude learns your writing style after several sessions. 'Custom Instructions' in ChatGPT: store your RCTF context once — then you can always omit it."
MESSAGE: "You've laid the foundation today. Whoever knows the basics now will be even better placed in 12 months than those who are only just starting then."
---</a:t>
            </a:r>
          </a:p>
        </p:txBody>
      </p:sp>
      <p:sp>
        <p:nvSpPr>
          <p:cNvPr id="4" name="Slide Number Placeholder 3"/>
          <p:cNvSpPr>
            <a:spLocks noGrp="1"/>
          </p:cNvSpPr>
          <p:nvPr>
            <p:ph type="sldNum" sz="quarter" idx="10"/>
          </p:nvPr>
        </p:nvSpPr>
        <p:spPr/>
        <p:txBody>
          <a:bodyPr/>
          <a:lstStyle/>
          <a:p>
            <a:fld id="{F7021451-1387-4CA6-816F-41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F-49  |  Before We Say Goodbye …
**Type:** Content  ·  **Module:** Closing &amp; Transfer
### 📊 SLIDE CONTENT
Before we say goodbye …
1. What is the most important insight you're taking away from this training?
2. What will you specifically try in the next 48 hours?
3. What was missing or unclear? Where do you still need support?
No form, no tool — a genuine conversation as a closing.
### 🗣️ TRAINER OPENER (Nordlicht Story)
NORDLICHT AG STORY — CLOSING THE ARC:
"Tanja and Bernd did exactly the same thing at the end of their first session as we're doing now: answered 3 questions. Tanja's answer to question 1: 'I now know why my prompts didn't work before — no context.' Bernd's commit: 'Monday 9am: Board report with RCTF.' Now your answers."
QUESTION 1 — What are you taking away?
→ Really wait. Hold the silence. Don't help with the answer.
→ The first real answer is the most honest.
QUESTION 2 — Your 48h plan (concrete)?
→ If the commit isn't filled in yet: complete it directly now.
→ "What exactly? With which tool? When exactly?"
QUESTION 3 — What was missing?
→ Actively invite honest feedback: "What would have been more useful? What would you have needed more of?"
→ This is gold for future trainings.
NO FORM. NO TOOL.
"This is a genuine conversation. I'm listening."
### 📝 ADDITIONAL NOTES
EMOTIONAL CLOSING:
"You're leaving today with more than you expected. Not because AI is magic — but because you now know how to address it correctly."
---</a:t>
            </a:r>
          </a:p>
        </p:txBody>
      </p:sp>
      <p:sp>
        <p:nvSpPr>
          <p:cNvPr id="4" name="Slide Number Placeholder 3"/>
          <p:cNvSpPr>
            <a:spLocks noGrp="1"/>
          </p:cNvSpPr>
          <p:nvPr>
            <p:ph type="sldNum" sz="quarter" idx="10"/>
          </p:nvPr>
        </p:nvSpPr>
        <p:spPr/>
        <p:txBody>
          <a:bodyPr/>
          <a:lstStyle/>
          <a:p>
            <a:fld id="{F7021451-1387-4CA6-816F-41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F-05  |  The 5 Most Important AI Tools Compared
**Type:** Content  ·  **Module:** Module 1 — AI Fundamentals
### 📊 SLIDE CONTENT
The 5 most important AI tools compared
- OpenAI - ChatGPT - Versatile, strong in text &amp; analysis - The all-rounder
- Anthropic - Claude - Precise analysis, strong reasoning - Long texts
- Google - Gemini - Images, tables, Google Workspace - Multimodal
- Perplexity - Perplexity AI - Facts with source citations - Research
- Microsoft - Copilot - Directly in Word, Teams &amp; Excel - Office integration
### 🗣️ TRAINER OPENER (Nordlicht Story)
"Tanja tried ChatGPT. Bernd tested Copilot. Both were overwhelmed — not because the tools are bad, but because they didn't know which tool fits when."
### 📋 TRAINER BACKGROUND
LLM model comparison (as of Feb. 2026):
- GPT-4o: All-rounder, strong in coding, multimodal (images, audio)
- Claude 3.5 Sonnet: Best long-text analysis, highly nuanced
- Gemini 1.5 Pro: Google integration, long context windows
- Perplexity: Not LLM training, but real-time web search + LLM
### 📝 ADDITIONAL NOTES
BRIEF TOUR OF THE TOOLS:
- ChatGPT (OpenAI) → chat.openai.com
  "The market leader. Versatile, large model (GPT-4o). Free to use with daily limits."
- Claude (Anthropic) → claude.ai
  "Stronger with long texts, analyses, nuances. Free with daily limit, very good for documents."
- Gemini (Google) → gemini.google.com
  "Seamless in Google Workspace (Docs, Sheets, Gmail). Works immediately with a Google account — no new account needed."
- Perplexity → perplexity.ai
  "The research tool: answers with source citations. No hallucination risk for factual questions. Works immediately without login."
- Grok (xAI) → x.ai/grok
  "Real-time data from X/Twitter. Interesting for very current topics."
  ⚠ NOTE: Grok is closely associated with X/Twitter and Elon Musk — rarely used in corporate contexts. Only address on direct request, do not recommend proactively.
RECOMMENDATION TO PARTICIPANT: "For today, let's start with one tool — ChatGPT or Claude, whichever you already have. We test everything live."
MAKE CLEAR: "You don't need to know all the tools. Knowing one well delivers more than knowing five superficially. But: testing is worthwhile — the comparison often surprises people."
→ If no account yet: BACKUP SLIDE at the end of the presentation! chat.openai.com / claude.ai / gemini.google.com — all free.
---</a:t>
            </a:r>
          </a:p>
        </p:txBody>
      </p:sp>
      <p:sp>
        <p:nvSpPr>
          <p:cNvPr id="4" name="Slide Number Placeholder 3"/>
          <p:cNvSpPr>
            <a:spLocks noGrp="1"/>
          </p:cNvSpPr>
          <p:nvPr>
            <p:ph type="sldNum" sz="quarter" idx="10"/>
          </p:nvPr>
        </p:nvSpPr>
        <p:spPr/>
        <p:txBody>
          <a:bodyPr/>
          <a:lstStyle/>
          <a:p>
            <a:fld id="{F7021451-1387-4CA6-816F-41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F-50  |  Closing — Congratulations!
**Type:** Closing  ·  **Module:** Overview
### 📊 SLIDE CONTENT
Congratulations!
You are now ready to use AI confidently in your working day.
- Apply the RCTF Framework
- Use the QA check P-Q-R
- Implement the 48h Commit
- For questions: Q&amp;A session in 2 weeks
Good luck!
Follow-up
- 1-page PDF
- Prompt cheat sheet
- AI action plan template
- Q&amp;A in 2 weeks
- Reflection questions by email
### 🗣️ TRAINER OPENER (Nordlicht Story)
NORDLICHT AG STORY — FINAL IMAGE:
"Tanja has a Monday today. She opens ChatGPT. RCTF. 3-minute minutes. P-Q-R. Sent. Next task.
That's you in 48 hours."
FAREWELL (personal, not formal):
"That was your AI kickstart. The foundation is laid. The rest is up to you — and to Tanja and Bernd, who now accompany you."
### 📝 ADDITIONAL NOTES
ANNOUNCE FOLLOW-UP:
"By email today:
→ RCTF + P-Q-R cheat sheet (PDF)
→ AI action plan template (fillable)
In 2 weeks: Optional 30-min. Q&amp;A session for questions from the first practical experience."
LAST SENTENCE (speak calmly, don't rush): "Have fun prompting."
---
# Backup
---</a:t>
            </a:r>
          </a:p>
        </p:txBody>
      </p:sp>
      <p:sp>
        <p:nvSpPr>
          <p:cNvPr id="4" name="Slide Number Placeholder 3"/>
          <p:cNvSpPr>
            <a:spLocks noGrp="1"/>
          </p:cNvSpPr>
          <p:nvPr>
            <p:ph type="sldNum" sz="quarter" idx="10"/>
          </p:nvPr>
        </p:nvSpPr>
        <p:spPr/>
        <p:txBody>
          <a:bodyPr/>
          <a:lstStyle/>
          <a:p>
            <a:fld id="{F7021451-1387-4CA6-816F-41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F-51  |  Set Up Now — Ready in 3 Minutes
**Type:** Backup  ·  **Module:** Backup
### 📊 SLIDE CONTENT
Set up now — ready in 3 minutes
ChatGPT  ·  OpenAI
🔗 https://chat.openai.com
- 1. Open chat.openai.com  2. Click 'Sign up'  3. Email + password  4. Confirm email
- Free: GPT-4o (limited), GPT-3.5 unlimited
Claude  ·  Anthropic
🔗 https://claude.ai
- 1. Open claude.ai  2. Click 'Sign up'  3. Email + password  4. Confirm email
- Free: Claude 3.5 Sonnet (daily limit)
Gemini  ·  Google
🔗 https://gemini.google.com
- 1. Open gemini.google.com  2. Sign in with Google account  3. Ready to use immediately!
- Free: Gemini 1.5 Flash, Google Search integrated
Perplexity  ·  Perplexity AI
🔗 https://www.perplexity.ai
- 1. Open perplexity.ai  2. Usable immediately without login!  3. Optional: account for history
- Free: Unlimited searches with source citations
### 📝 ADDITIONAL NOTES
WHEN TO SHOW THIS SLIDE:
→ Whenever the participant doesn't have an LLM account yet
→ During breaks (Break 1 or 2)
→ At the start if the participant hasn't opened anything yet
TRAINER INSTRUCTION:
"We'll do this together — it takes 3 minutes."
→ Recommendation for beginners: ChatGPT (greatest recognition) or Gemini (if Google account exists → usable immediately)
DURING REGISTRATION SAY:
"Free accounts have daily limits — for today's training they are perfectly sufficient. If you want to use more later: ChatGPT Plus (€20/month), Claude Pro (€20/month) or Gemini Advanced (~€12/month in Google One)."
ANTICIPATE SECURITY QUESTION:
"Don't enter any sensitive company data here — we'll cover that in the data privacy section shortly."
---</a:t>
            </a:r>
          </a:p>
        </p:txBody>
      </p:sp>
      <p:sp>
        <p:nvSpPr>
          <p:cNvPr id="4" name="Slide Number Placeholder 3"/>
          <p:cNvSpPr>
            <a:spLocks noGrp="1"/>
          </p:cNvSpPr>
          <p:nvPr>
            <p:ph type="sldNum" sz="quarter" idx="10"/>
          </p:nvPr>
        </p:nvSpPr>
        <p:spPr/>
        <p:txBody>
          <a:bodyPr/>
          <a:lstStyle/>
          <a:p>
            <a:fld id="{F7021451-1387-4CA6-816F-41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F-52  |  More Options &amp; Quick-Start Tips
**Type:** Backup  ·  **Module:** Backup
### 📊 SLIDE CONTENT
More options &amp; quick-start tips
Grok  ·  xAI
🔗 https://x.ai/grok
- 1. Open x.ai/grok  2. Sign in with X (Twitter) account  3. Start straight away
- Free: Grok 2, real-time data from X/Twitter
- ⚠ In corporate contexts: only on request — not actively recommended
Copilot  ·  Microsoft
🔗 https://copilot.microsoft.com
- 1. copilot.microsoft.com  2. Sign in with Microsoft account  3. Directly integrated in Office 365
- Free: basic version. Pro version possibly included in M365 subscription
**QUICK-START TIPS FOR YOUR FIRST PROMPT**
1. Start with a real task — no test prompt. Real input → real learning effect.
2. Use RCTF: Role → Context → Task → Format. All 4 fields, always.
3. Bad output? Re-prompt instead of starting over: 'Make it shorter / more formal / with example.'
4. Compare: Type the same prompt in ChatGPT AND Claude. The difference often surprises.
### 📝 ADDITIONAL NOTES
WHEN TO SHOW THIS SLIDE:
→ When participant asks: "What about Grok?" or "Copilot?"
→ As a bonus at the end if time allows
→ After the tool matrix when further questions arise
GROK (xAI — Elon Musk):
→ x.ai/grok
→ Strength: real-time data from X/Twitter feed
→ Tone: more direct, less cautious than ChatGPT/Claude
→ Free: Grok 2 with X account
→ ⚠ NOTE FOR TRAINER: Grok is closely associated with Elon Musk and X/Twitter. In corporate contexts this can create hesitation. Recommendation: only address on direct request. For standard business tasks, ChatGPT, Claude or Perplexity is the better choice.
COPILOT (Microsoft):
→ copilot.microsoft.com
→ Strength: directly integrated in Office 365 (Outlook, Word, Teams)
→ Basic version free, Pro possibly included in M365 subscription
→ For companies with M365: worth checking
---</a:t>
            </a:r>
          </a:p>
        </p:txBody>
      </p:sp>
      <p:sp>
        <p:nvSpPr>
          <p:cNvPr id="4" name="Slide Number Placeholder 3"/>
          <p:cNvSpPr>
            <a:spLocks noGrp="1"/>
          </p:cNvSpPr>
          <p:nvPr>
            <p:ph type="sldNum" sz="quarter" idx="10"/>
          </p:nvPr>
        </p:nvSpPr>
        <p:spPr/>
        <p:txBody>
          <a:bodyPr/>
          <a:lstStyle/>
          <a:p>
            <a:fld id="{F7021451-1387-4CA6-816F-41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F-53  |  Glossary — The Most Important Technical Terms of the Training
**Type:** Backup  ·  **Module:** Backup
### 📊 SLIDE CONTENT
**📖 Glossary — the most important technical terms of the training**
Two columns with 8 technical terms each (16 total):
**Generative AI** — AI that creates new content on request (texts, images, code). Contrast: invisible AI (spam filter, recommendations) that runs quietly in the background.
**LLM** — Large Language Model: an AI model trained on enormous amounts of text that understands and generates language. The foundation of ChatGPT, Claude and others.
**Prompt** — The input or request to an AI. The quality of the prompt directly determines the quality of the output.
**Prompt Engineering** — The art of formulating prompts so that the AI delivers optimal results — through clear role, context, task and format (RCTF).
**RCTF Framework** — Structure for professional prompts: Role (who is the AI?), Context (background), Task (assignment), Format (desired output).
**Hallucination** — AI invents plausible-sounding but false information. Not intentional — AI calculates probabilities, does not fact-check.
**Training Cutoff** — The date after which the AI has no more recent information. Current events after that are unknown to it and must be added manually.
**Token** — The smallest processing unit of an LLM (approx. 0.75 words). The maximum number of tokens per request limits how much text the AI can process.
**Chain-of-Thought** — Prompt technique: the AI thinks step by step and makes its reasoning visible. Significantly improves complex analyses.
**Zero-Shot Prompting** — Direct request without examples. Works well for clearly formulated, simple tasks — ideal with the RCTF framework.
**Re-Prompting** — Iterative refinement of the AI result through targeted follow-up prompts: shorter, more formal, with example. Distinguishes professionals from one-time users.
**QA Check P-Q-R** — 3-step check for AI outputs: Plausibility (does it make sense?), Sources (where does the information come from?), Risk (what happens if there's a mistake?).
**EU AI Act** — EU law regulating AI by risk class (minimal to unacceptable). In force since 1 August 2024; most provisions fully applicable from 2 August 2026. Applies to manufacturers and users of AI systems.
**GDPR** — General Data Protection Regulation: EU law protecting personal data. Prohibits entering customer data into public AI tools.
**AI Bias** — Distortions in AI output due to one-sided training data, e.g. stereotypes or unbalanced representations. Review outputs critically.
**Training Data** — Texts, images and data on which an AI model was trained. They determine what the AI knows and how it responds to requests.
---
### 🗣️ TRAINER OPENER
This slide is a BACKUP slide — it is not actively presented.
WHEN TO USE:
→ When a participant asks about a technical term and wants a written reference
→ When the participant wants to look up terms after the training
→ Never show proactively — explaining terms directly in the chat is faster and more personal
### ✏️ EXERCISE
No exercise — pure reference material.
The LLM can explain any term directly in the chat at any time:
"What does [term] mean again?" → answer immediately, then return to current slide.
### 💡 KEY TAKEAWAY
"You don't need to learn technical terms by heart — understanding is enough. And for everything else there's F-53."
---
*End of training materials — Generative AI &amp; Prompt Engineering · FOUNDIC.org*
---</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F-54  |  AI Can Do More — Beyond the Office Too (BACKUP)
**Type:** Content  ·  **Module:** Module 3 — AI in the Workplace
### 📊 SLIDE CONTENT
AI can do more — beyond the office too
✈️  Travel planning
- "Plan a 5-day trip to Lisbon for 2 people, budget €1,500, with tips on restaurants and sights."
- "Create a weekly meal plan (1,800 kcal, little meat) with shopping list and preparation time under 30 min/day."
🥗  Nutrition &amp; Health
- "Create a daily packing list for a hiking week in the Alps in October."
- "Name 10 high-protein breakfast ideas that can be prepared in under 5 minutes."
📚  Learning &amp; Development
- "Explain the basic principles of spaced repetition as if I were 15 years old — with everyday examples."
- "Create 10 learning cards (question + answer) on the topic of the EU AI Act for a business professional."
🏠  Everyday Life &amp; Household
- "Write a professional defect notice to my landlord regarding moisture damage. Tone: factual, legally correct."
- "Create a household plan for 2 people: tasks, frequency, responsibilities in table form."
### 🗣️ TRAINER OPENER (Nordlicht Story)
"Tanja now also uses AI privately. Her summer holiday? Completely planned with ChatGPT in 20 minutes — hotel, route, restaurant list, packing list. Her husband thought she had a travel agent contact. She didn't."
### 📝 ADDITIONAL NOTES
WHEN TO SHOW THIS SLIDE:
→ As a bonus if time allows (after F-37 Brainstorming)
→ Or as an appetiser at the beginning: "What else AI can do — more on that later"
→ Good for building motivation if the participant is still hesitant
TRAINER INSTRUCTION:
→ Don't go through all 4 areas — pick 1–2 that match the participant
→ Ask: "Which area would be interesting for you?"
→ Then run a prompt live
PROMPT LIVE (travel planning as opener):
"Plan a 3-day trip to London for 2 people, budget £800, focusing on cultural programme, good restaurants (not touristy) and a Thames cruise. Day plan per day."
→ ChatGPT: chat.openai.com | Gemini: gemini.google.com (good for travel)
→ Perplexity: perplexity.ai (with current info + source links)
MESSAGE:
"AI competence is not just a work skill — it's a life skill. Those who can prompt AI well save time: at work AND at home."
---</a:t>
            </a:r>
          </a:p>
        </p:txBody>
      </p:sp>
      <p:sp>
        <p:nvSpPr>
          <p:cNvPr id="4" name="Slide Number Placeholder 3"/>
          <p:cNvSpPr>
            <a:spLocks noGrp="1"/>
          </p:cNvSpPr>
          <p:nvPr>
            <p:ph type="sldNum" sz="quarter" idx="10"/>
          </p:nvPr>
        </p:nvSpPr>
        <p:spPr/>
        <p:txBody>
          <a:bodyPr/>
          <a:lstStyle/>
          <a:p>
            <a:fld id="{F7021451-1387-4CA6-816F-41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F-06  |  What Happens When You Prompt AI Badly?
**Type:** Content  ·  **Module:** Module 1 — AI Fundamentals
### 📊 SLIDE CONTENT
What happens when you prompt AI badly?
**❌  BAD PROMPT**
"Write me something about marketing."
- Generic, unusable
- No target audience
- Wrong tone
- Needs complete rework
**✅  GOOD PROMPT**
"You are a marketing expert. Write 3 LinkedIn post ideas for a B2B SaaS startup offering IT security. Target audience: CIOs. Tone: professional but approachable. Format: max. 150 words each."
Result:
- Immediately usable
- Perfect target audience
- Right tone &amp; format
- 0 rework needed
The difference lies not in the tool — it lies in the prompt.
### 🗣️ TRAINER OPENER (Nordlicht Story)
"This is a real prompt that Tanja sent last week. Word for word. Let's look at what happens together."
DEMO SEQUENCE (actually run live!):
1. TYPE BAD PROMPT: "Write me something about marketing."
   → Wait. Show output. Hold the silence. "What do you think? Would this be usable for Tanja's newsletter?"
   (Answer: No. Too generic, too long, no style, wrong audience.)
2. TYPE GOOD RCTF PROMPT:
   "You are an experienced communications manager for B2B energy. Context: Nordlicht AG, mid-sized, Hamburg, 320 employees.
   Task: Write the opening for our monthly customer newsletter on 'Saving energy in winter' — personal, concrete, 3 paragraphs.
   Format: flowing text, informal address, max. 200 words."
   → Wait. Show output.
   "Tanja could send that directly. The difference lies not in the tool — it lies in the prompt."
### ✏️ EXERCISE / LIVE DEMO
→ ChatGPT: chat.openai.com
→ Claude: claude.ai
→ Gemini: gemini.google.com
→ Grok: x.ai/grok (if X account available)
Tip: Type the same good prompt into two tools — show the comparison!
### 📋 TRAINER BACKGROUND
What makes a good prompt (research status 2025):
1. Specificity: The more concrete, the better (role, context, goal)
2. Format instruction: Explicitly state how the result should look
3. Examples: "Similar to..." improves quality by ~40%
4. No "please" needed — but a polite tone doesn't hurt
5. Prompt length: 50–200 words is often optimal
### 📝 ADDITIONAL NOTES
ACTIVE CO-PROMPTING: "Type the good prompt yourself — write it directly into this chat, I'll run it as a demo. But with your own details instead of Nordlicht AG. Use your own task from the opener!" (Give a pause — 3 min. for their own typing)
IF NO EXTERNAL TOOL OUTPUT AVAILABLE (run demo directly here): Alternative output as 🤖 AI OUTPUT Demo: "Dear customers, winter is approaching — and with it the question of your energy consumption. At Nordlicht AG we have identified three simple measures that take immediate effect..."
→ Show as example, then let them type the real prompt.
---</a:t>
            </a:r>
          </a:p>
        </p:txBody>
      </p:sp>
      <p:sp>
        <p:nvSpPr>
          <p:cNvPr id="4" name="Slide Number Placeholder 3"/>
          <p:cNvSpPr>
            <a:spLocks noGrp="1"/>
          </p:cNvSpPr>
          <p:nvPr>
            <p:ph type="sldNum" sz="quarter" idx="10"/>
          </p:nvPr>
        </p:nvSpPr>
        <p:spPr/>
        <p:txBody>
          <a:bodyPr/>
          <a:lstStyle/>
          <a:p>
            <a:fld id="{F7021451-1387-4CA6-816F-41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F-07  |  Why AI Sometimes Lies — And How to Spot It
**Type:** Content  ·  **Module:** Module 1 — AI Fundamentals
### 📊 SLIDE CONTENT
Why AI sometimes lies — and how to spot it
What are hallucinations?
AI invents plausible-sounding but false facts — without realising it.
Typical cases
- Invented sources &amp; studies
- Wrong figures &amp; statistics
- Non-existent laws cited
Causes
- Training on probability
- No genuine world understanding
- No access to real-time data
Your protection
- Apply QA check P-Q-R
- Always verify critical information
- Verify sources directly
Ground rule: Anything business-critical — verify yourself once.
### 🗣️ TRAINER OPENER (Nordlicht Story)
NORDLICHT AG STORY — BERND AS A WARNING: "Remember Bernd and his revenue forecast? He asked ChatGPT for Nordlicht AG's Q3 figures. The answer was convincing: tables, charts, percentages. Professionally formatted. Almost perfect.
Only: the figure of 2.4 million EUR was wrong. The real value was 1.8 million. ChatGPT had no real data from Nordlicht AG — it used statistical patterns from millions of texts to generate a plausible-sounding number.
Bernd almost took that into the Board meeting."
WHY DOES THIS HAPPEN? (technical background explained simply):
"ChatGPT is not a search algorithm. It doesn't know what Nordlicht AG really earned. But it knows the pattern of revenue reports — and fills the gaps with statistically probable values.
That's called hallucination: confidently wrong."
DEMO (if desired — very effective):
Run DIRECTLY AS 🤖 AI OUTPUT (prompt: "Revenue figures [Company]?"): Demo output deliberately hallucinating: "Nordlicht AG achieved approx. 45–60 million EUR revenue in 2023 [not verified — please use internal data]."
Then as trainer: "That's exactly a hallucination: sounds plausible, but completely invented. Bernd almost fell for it."
PROTECTIVE MEASURES (from the slide):
→ Always check figures &amp; facts against internal data
→ With source citations: open the source, don't just trust it
→ P-Q-R method (comes in Module 2)
IMPORTANT — DON'T DRAMATISE:
"Hallucinations are not a reason to avoid AI. But a reason to use AI correctly."
---</a:t>
            </a:r>
          </a:p>
        </p:txBody>
      </p:sp>
      <p:sp>
        <p:nvSpPr>
          <p:cNvPr id="4" name="Slide Number Placeholder 3"/>
          <p:cNvSpPr>
            <a:spLocks noGrp="1"/>
          </p:cNvSpPr>
          <p:nvPr>
            <p:ph type="sldNum" sz="quarter" idx="10"/>
          </p:nvPr>
        </p:nvSpPr>
        <p:spPr/>
        <p:txBody>
          <a:bodyPr/>
          <a:lstStyle/>
          <a:p>
            <a:fld id="{F7021451-1387-4CA6-816F-41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F-08  |  The 3 Biggest AI Myths — And the Truth
**Type:** Content  ·  **Module:** Module 1 — AI Fundamentals
### 📊 SLIDE CONTENT
The 3 biggest AI myths — and the truth
MYTH: "AI thinks."
- AI doesn't think — it calculates probabilities. No consciousness, no intention. But: we interpret patterns as meaning — that's why it feels intelligent.
MYTH: "AI knows everything."
- AI only knows what it was trained on. Current knowledge is often missing — Perplexity helps here.
MYTH: "AI will replace me."
- AI replaces people who don't use AI. Those who master it are more valuable — not replaceable.
### 🗣️ TRAINER OPENER (Nordlicht Story)
"Tanja stopped using ChatGPT — because she thought: 'The thing thinks for itself. It's unnerving.' Bernd stopped — because the first output was wrong. He thought: 'AI knows everything anyway. If that's wrong, it's useless.' Both had myths in their head, not facts."
MYTH 1 — "AI thinks":
- "AI doesn't think. Full stop. It statistically calculates the most probable next token — that's mathematics, not cognition. No consciousness. No intention. No understanding."
MYTH 2 — "AI knows everything":
- "ChatGPT knows a great deal about general knowledge up to its training cutoff. But: no internal company data. No access to your ERP system. No recent events after the training cutoff. And: when data is missing — it sometimes invents some (hallucinations)."
Then pause. Then ask the crucial follow-up: "But why does it still feel intelligent?"
→ Because we humans automatically interpret patterns as meaning
→ The ELIZA Effect (1966): people formed emotional bonds with a simple chatbot
→ AI is a mirror — it reflects back the intelligence contained in billions of human texts
LIVE QUESTION to participant: "When was the last time you felt the AI 'really understands' you?"
MYTH 3 — "AI will replace me" (most emotional slide):
Hold the pause. Wait for a real reaction.
- "AI replaces tasks — not people. The person replaced is the one who uses AI better than you. That's the real competition."
### 💡 KEY TAKEAWAY
"AI is a mirror — it reflects back the intelligence contained in billions of human texts. Not its own."
### 📋 TRAINER BACKGROUND
According to the World Economic Forum (2024):
→ 97 million new jobs will be created through AI by 2025
→ 85 million jobs will be changed (not eliminated)
→ The most in-demand skills: critical thinking, creativity, AI competence
The ELIZA Effect (Weizenbaum, 1966): Joseph Weizenbaum built ELIZA — a simple chatbot that only mirrored questions back. Test subjects still developed emotional bonds. The same phenomenon today with ChatGPT &amp; Co — only much stronger.
---</a:t>
            </a:r>
          </a:p>
          <a:p>
            <a:r>
              <a:rPr dirty="0"/>
              <a:t>
ERGÄNZUNG (Feedback): WARUM FÜHLT ES SICH INTELLIGENT AN?
</a:t>
            </a:r>
            <a:r>
              <a:rPr dirty="0" err="1"/>
              <a:t>Obwohl</a:t>
            </a:r>
            <a:r>
              <a:rPr dirty="0"/>
              <a:t> KI nicht </a:t>
            </a:r>
            <a:r>
              <a:rPr dirty="0" err="1"/>
              <a:t>denkt</a:t>
            </a:r>
            <a:r>
              <a:rPr dirty="0"/>
              <a:t>, </a:t>
            </a:r>
            <a:r>
              <a:rPr dirty="0" err="1"/>
              <a:t>wirkt</a:t>
            </a:r>
            <a:r>
              <a:rPr dirty="0"/>
              <a:t> </a:t>
            </a:r>
            <a:r>
              <a:rPr dirty="0" err="1"/>
              <a:t>sie</a:t>
            </a:r>
            <a:r>
              <a:rPr dirty="0"/>
              <a:t> intelligent — das </a:t>
            </a:r>
            <a:r>
              <a:rPr dirty="0" err="1"/>
              <a:t>ist</a:t>
            </a:r>
            <a:r>
              <a:rPr dirty="0"/>
              <a:t> </a:t>
            </a:r>
            <a:r>
              <a:rPr dirty="0" err="1"/>
              <a:t>kein</a:t>
            </a:r>
            <a:r>
              <a:rPr dirty="0"/>
              <a:t> Zufall:
→ KI </a:t>
            </a:r>
            <a:r>
              <a:rPr dirty="0" err="1"/>
              <a:t>antwortet</a:t>
            </a:r>
            <a:r>
              <a:rPr dirty="0"/>
              <a:t> </a:t>
            </a:r>
            <a:r>
              <a:rPr dirty="0" err="1"/>
              <a:t>flüssig</a:t>
            </a:r>
            <a:r>
              <a:rPr dirty="0"/>
              <a:t> und </a:t>
            </a:r>
            <a:r>
              <a:rPr dirty="0" err="1"/>
              <a:t>kontextsensitiv</a:t>
            </a:r>
            <a:r>
              <a:rPr dirty="0"/>
              <a:t> — </a:t>
            </a:r>
            <a:r>
              <a:rPr dirty="0" err="1"/>
              <a:t>wie</a:t>
            </a:r>
            <a:r>
              <a:rPr dirty="0"/>
              <a:t> </a:t>
            </a:r>
            <a:r>
              <a:rPr dirty="0" err="1"/>
              <a:t>ein</a:t>
            </a:r>
            <a:r>
              <a:rPr dirty="0"/>
              <a:t> Mensch
→ Unser </a:t>
            </a:r>
            <a:r>
              <a:rPr dirty="0" err="1"/>
              <a:t>Gehirn</a:t>
            </a:r>
            <a:r>
              <a:rPr dirty="0"/>
              <a:t> </a:t>
            </a:r>
            <a:r>
              <a:rPr dirty="0" err="1"/>
              <a:t>deutet</a:t>
            </a:r>
            <a:r>
              <a:rPr dirty="0"/>
              <a:t> Muster </a:t>
            </a:r>
            <a:r>
              <a:rPr dirty="0" err="1"/>
              <a:t>automatisch</a:t>
            </a:r>
            <a:r>
              <a:rPr dirty="0"/>
              <a:t> </a:t>
            </a:r>
            <a:r>
              <a:rPr dirty="0" err="1"/>
              <a:t>als</a:t>
            </a:r>
            <a:r>
              <a:rPr dirty="0"/>
              <a:t> </a:t>
            </a:r>
            <a:r>
              <a:rPr dirty="0" err="1"/>
              <a:t>Intelligenz</a:t>
            </a:r>
            <a:r>
              <a:rPr dirty="0"/>
              <a:t>
→ "The ELIZA Effect" (1966): Menschen </a:t>
            </a:r>
            <a:r>
              <a:rPr dirty="0" err="1"/>
              <a:t>bildeten</a:t>
            </a:r>
            <a:r>
              <a:rPr dirty="0"/>
              <a:t> </a:t>
            </a:r>
            <a:r>
              <a:rPr dirty="0" err="1"/>
              <a:t>emotionale</a:t>
            </a:r>
            <a:r>
              <a:rPr dirty="0"/>
              <a:t> </a:t>
            </a:r>
            <a:r>
              <a:rPr dirty="0" err="1"/>
              <a:t>Bindungen</a:t>
            </a:r>
            <a:r>
              <a:rPr dirty="0"/>
              <a:t> </a:t>
            </a:r>
            <a:r>
              <a:rPr dirty="0" err="1"/>
              <a:t>zu</a:t>
            </a:r>
            <a:r>
              <a:rPr dirty="0"/>
              <a:t> </a:t>
            </a:r>
            <a:r>
              <a:rPr dirty="0" err="1"/>
              <a:t>simplem</a:t>
            </a:r>
            <a:r>
              <a:rPr dirty="0"/>
              <a:t> Chatbot
</a:t>
            </a:r>
            <a:r>
              <a:rPr dirty="0" err="1"/>
              <a:t>Merksatz</a:t>
            </a:r>
            <a:r>
              <a:rPr dirty="0"/>
              <a:t>: "KI </a:t>
            </a:r>
            <a:r>
              <a:rPr dirty="0" err="1"/>
              <a:t>ist</a:t>
            </a:r>
            <a:r>
              <a:rPr dirty="0"/>
              <a:t> </a:t>
            </a:r>
            <a:r>
              <a:rPr dirty="0" err="1"/>
              <a:t>ein</a:t>
            </a:r>
            <a:r>
              <a:rPr dirty="0"/>
              <a:t> Spiegel — </a:t>
            </a:r>
            <a:r>
              <a:rPr dirty="0" err="1"/>
              <a:t>sie</a:t>
            </a:r>
            <a:r>
              <a:rPr dirty="0"/>
              <a:t> </a:t>
            </a:r>
            <a:r>
              <a:rPr dirty="0" err="1"/>
              <a:t>spiegelt</a:t>
            </a:r>
            <a:r>
              <a:rPr dirty="0"/>
              <a:t> </a:t>
            </a:r>
            <a:r>
              <a:rPr dirty="0" err="1"/>
              <a:t>Intelligenz</a:t>
            </a:r>
            <a:r>
              <a:rPr dirty="0"/>
              <a:t> </a:t>
            </a:r>
            <a:r>
              <a:rPr dirty="0" err="1"/>
              <a:t>zurück</a:t>
            </a:r>
            <a:r>
              <a:rPr dirty="0"/>
              <a:t>, die in </a:t>
            </a:r>
            <a:r>
              <a:rPr dirty="0" err="1"/>
              <a:t>Milliarden</a:t>
            </a:r>
            <a:r>
              <a:rPr dirty="0"/>
              <a:t>
</a:t>
            </a:r>
            <a:r>
              <a:rPr dirty="0" err="1"/>
              <a:t>menschlicher</a:t>
            </a:r>
            <a:r>
              <a:rPr dirty="0"/>
              <a:t> Texte </a:t>
            </a:r>
            <a:r>
              <a:rPr dirty="0" err="1"/>
              <a:t>steckt</a:t>
            </a:r>
            <a:r>
              <a:rPr dirty="0"/>
              <a:t>. Nicht </a:t>
            </a:r>
            <a:r>
              <a:rPr dirty="0" err="1"/>
              <a:t>ihre</a:t>
            </a:r>
            <a:r>
              <a:rPr dirty="0"/>
              <a:t> </a:t>
            </a:r>
            <a:r>
              <a:rPr dirty="0" err="1"/>
              <a:t>eigene</a:t>
            </a:r>
            <a:r>
              <a:rPr dirty="0"/>
              <a:t>."
LIVE-FRAGE an </a:t>
            </a:r>
            <a:r>
              <a:rPr dirty="0" err="1"/>
              <a:t>Teilnehmer</a:t>
            </a:r>
            <a:r>
              <a:rPr dirty="0"/>
              <a:t>: "Wann </a:t>
            </a:r>
            <a:r>
              <a:rPr dirty="0" err="1"/>
              <a:t>haben</a:t>
            </a:r>
            <a:r>
              <a:rPr dirty="0"/>
              <a:t> Sie </a:t>
            </a:r>
            <a:r>
              <a:rPr dirty="0" err="1"/>
              <a:t>zuletzt</a:t>
            </a:r>
            <a:r>
              <a:rPr dirty="0"/>
              <a:t> das </a:t>
            </a:r>
            <a:r>
              <a:rPr dirty="0" err="1"/>
              <a:t>Gefühl</a:t>
            </a:r>
            <a:r>
              <a:rPr dirty="0"/>
              <a:t> </a:t>
            </a:r>
            <a:r>
              <a:rPr dirty="0" err="1"/>
              <a:t>gehabt</a:t>
            </a:r>
            <a:r>
              <a:rPr dirty="0"/>
              <a:t>, die KI '</a:t>
            </a:r>
            <a:r>
              <a:rPr dirty="0" err="1"/>
              <a:t>versteht</a:t>
            </a:r>
            <a:r>
              <a:rPr dirty="0"/>
              <a:t>' Sie?"
</a:t>
            </a:r>
          </a:p>
        </p:txBody>
      </p:sp>
      <p:sp>
        <p:nvSpPr>
          <p:cNvPr id="4" name="Slide Number Placeholder 3"/>
          <p:cNvSpPr>
            <a:spLocks noGrp="1"/>
          </p:cNvSpPr>
          <p:nvPr>
            <p:ph type="sldNum" sz="quarter" idx="10"/>
          </p:nvPr>
        </p:nvSpPr>
        <p:spPr/>
        <p:txBody>
          <a:bodyPr/>
          <a:lstStyle/>
          <a:p>
            <a:fld id="{F7021451-1387-4CA6-816F-41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F-09  |  Which Tool Fits Which Task?
**Type:** Exercise  ·  **Module:** Module 1 — AI Fundamentals
### 📊 SLIDE CONTENT
Which tool fits which task?
Bernd (Finance) wants to quickly create a chart &amp; table from his quarterly data and embed them directly in Google Slides.
- Gemini
You are writing a complex 10-page strategy paper and need structure + deep analysis.
- Claude
Tanja (Comms) wants to test 5 variants of a customer email spontaneously — no specific tool, directly in the browser.
- ChatGPT
⚡ QUICK DECISION (bar on slide):
- Long analysis / 10+ pages? → Claude
- Quick brainstorm / iterate? → ChatGPT
- Work integrated in Office 365? → Copilot
### 🗣️ TRAINER OPENER (Nordlicht Story)
"Tanja and Bernd are facing exactly these situations. Which tool would you recommend to them?"
TRAINER MODERATION (1:1 setting) — CRITICAL RULE:
→ Present the THREE SCENARIOS ALWAYS ONE BY ONE!
→ Name scenario 1 → WAIT for answer → reveal → THEN scenario 2
→ If participant just says 'OK': still ask: 'Which tool would you recommend — ChatGPT, Gemini, Claude or Copilot?'
→ NEVER give all three scenarios + answers at once!
→ More important than the right answer: the REASONING
SCENARIO 1 — Bernd/Gemini:
- Explanation: "Bernd needs an image + table for Google Slides. Gemini is integrated in Google Workspace — he can prompt directly from within Slides. chat.openai.com requires export." → Gemini: gemini.google.com
SCENARIO 2 — Strategy paper/Claude:
- Explanation: "Claude has an enormous context window — up to 200,000 tokens. That's equivalent to approx. 150,000 words. Ideal for long documents."
→ Claude: claude.ai
SCENARIO 3 — Tanja/ChatGPT:
- Explanation: "ChatGPT is the most versatile all-rounder. For quick text variants without specific tool integration, it's the first choice."
→ ChatGPT: chat.openai.com
### 📝 ADDITIONAL NOTES
ACTIVE TYPING (OPTIONAL — only if participant shows interest):
- "Would you like to try Tanja's email prompt yourself? Write it directly into this chat, I'll run it as a demo."
→ Run demo output in 🤖 AI OUTPUT block, then continue immediately
→ BACKUP SLIDE: If no tool account yet — registration guide at the end of the presentation.
DECISION TREE — DETAILED (for follow-up questions):
→ Do I need current information / cited sources?           → Perplexity (perplexity.ai)
→ Do I need deep analysis, very long documents?            → Claude (claude.ai)
→ Do I want to brainstorm quickly, test many variants?     → ChatGPT (chat.openai.com)
→ Do I work in Office 365 / Teams / Word / Excel?          → Microsoft Copilot
→ Do I work in Google Docs / Sheets / Gmail?               → Gemini
→ Do I need images &amp; text combined?                        → ChatGPT (GPT-4o) or Gemini
Question to participant: "Which of these questions applies most to your daily routine?"</a:t>
            </a:r>
            <a:endParaRPr dirty="0"/>
          </a:p>
        </p:txBody>
      </p:sp>
      <p:sp>
        <p:nvSpPr>
          <p:cNvPr id="4" name="Slide Number Placeholder 3"/>
          <p:cNvSpPr>
            <a:spLocks noGrp="1"/>
          </p:cNvSpPr>
          <p:nvPr>
            <p:ph type="sldNum" sz="quarter" idx="10"/>
          </p:nvPr>
        </p:nvSpPr>
        <p:spPr/>
        <p:txBody>
          <a:bodyPr/>
          <a:lstStyle/>
          <a:p>
            <a:fld id="{F7021451-1387-4CA6-816F-41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4.png"/><Relationship Id="rId7" Type="http://schemas.openxmlformats.org/officeDocument/2006/relationships/hyperlink" Target="https://www.foundic.org"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hyperlink" Target="https://www.foundic.org"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foundic.org"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3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36.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6" Type="http://schemas.openxmlformats.org/officeDocument/2006/relationships/hyperlink" Target="https://www.foundic.org" TargetMode="External"/><Relationship Id="rId5" Type="http://schemas.openxmlformats.org/officeDocument/2006/relationships/image" Target="../media/image23.png"/><Relationship Id="rId4" Type="http://schemas.openxmlformats.org/officeDocument/2006/relationships/image" Target="../media/image22.png"/></Relationships>
</file>

<file path=ppt/slides/_rels/slide3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38.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hyperlink" Target="https://www.foundic.org" TargetMode="External"/><Relationship Id="rId5" Type="http://schemas.openxmlformats.org/officeDocument/2006/relationships/image" Target="../media/image23.png"/><Relationship Id="rId4" Type="http://schemas.openxmlformats.org/officeDocument/2006/relationships/image" Target="../media/image22.png"/></Relationships>
</file>

<file path=ppt/slides/_rels/slide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42.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43.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hyperlink" Target="https://www.foundic.org" TargetMode="External"/><Relationship Id="rId7"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4.png"/><Relationship Id="rId7" Type="http://schemas.openxmlformats.org/officeDocument/2006/relationships/hyperlink" Target="https://www.foundic.org" TargetMode="External"/><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9.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3.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7.png"/><Relationship Id="rId7" Type="http://schemas.openxmlformats.org/officeDocument/2006/relationships/hyperlink" Target="https://www.foundic.org"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foundic.org" TargetMode="Externa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4F7FB"/>
        </a:solidFill>
        <a:effectLst/>
      </p:bgPr>
    </p:bg>
    <p:spTree>
      <p:nvGrpSpPr>
        <p:cNvPr id="1" name=""/>
        <p:cNvGrpSpPr/>
        <p:nvPr/>
      </p:nvGrpSpPr>
      <p:grpSpPr>
        <a:xfrm>
          <a:off x="0" y="0"/>
          <a:ext cx="0" cy="0"/>
          <a:chOff x="0" y="0"/>
          <a:chExt cx="0" cy="0"/>
        </a:xfrm>
      </p:grpSpPr>
      <p:sp>
        <p:nvSpPr>
          <p:cNvPr id="3" name="Shape 1"/>
          <p:cNvSpPr/>
          <p:nvPr/>
        </p:nvSpPr>
        <p:spPr>
          <a:xfrm>
            <a:off x="6858000" y="0"/>
            <a:ext cx="2286000" cy="5143500"/>
          </a:xfrm>
          <a:prstGeom prst="rect">
            <a:avLst/>
          </a:prstGeom>
          <a:solidFill>
            <a:srgbClr val="DBEAFE"/>
          </a:solidFill>
          <a:ln w="12700">
            <a:solidFill>
              <a:srgbClr val="DBEAFE"/>
            </a:solidFill>
            <a:prstDash val="solid"/>
          </a:ln>
        </p:spPr>
        <p:txBody>
          <a:bodyPr/>
          <a:lstStyle/>
          <a:p>
            <a:endParaRPr/>
          </a:p>
        </p:txBody>
      </p:sp>
      <p:sp>
        <p:nvSpPr>
          <p:cNvPr id="4" name="Shape 2"/>
          <p:cNvSpPr/>
          <p:nvPr/>
        </p:nvSpPr>
        <p:spPr>
          <a:xfrm>
            <a:off x="7772400" y="0"/>
            <a:ext cx="1371600" cy="5143500"/>
          </a:xfrm>
          <a:prstGeom prst="rect">
            <a:avLst/>
          </a:prstGeom>
          <a:solidFill>
            <a:srgbClr val="BFDBFE"/>
          </a:solidFill>
          <a:ln w="12700">
            <a:solidFill>
              <a:srgbClr val="BFDBFE"/>
            </a:solidFill>
            <a:prstDash val="solid"/>
          </a:ln>
        </p:spPr>
        <p:txBody>
          <a:bodyPr/>
          <a:lstStyle/>
          <a:p>
            <a:endParaRPr/>
          </a:p>
        </p:txBody>
      </p:sp>
      <p:sp>
        <p:nvSpPr>
          <p:cNvPr id="5" name="Text 3"/>
          <p:cNvSpPr/>
          <p:nvPr/>
        </p:nvSpPr>
        <p:spPr>
          <a:xfrm>
            <a:off x="640080" y="1005840"/>
            <a:ext cx="5943600" cy="822960"/>
          </a:xfrm>
          <a:prstGeom prst="rect">
            <a:avLst/>
          </a:prstGeom>
          <a:noFill/>
          <a:ln/>
        </p:spPr>
        <p:txBody>
          <a:bodyPr wrap="square" rtlCol="0" anchor="ctr"/>
          <a:lstStyle/>
          <a:p>
            <a:pPr marL="0" indent="0">
              <a:buNone/>
            </a:pPr>
            <a:r>
              <a:rPr lang="en-US" sz="3800" b="1" kern="0" spc="300" dirty="0">
                <a:solidFill>
                  <a:srgbClr val="1E2761"/>
                </a:solidFill>
                <a:latin typeface="Calibri" pitchFamily="34" charset="0"/>
                <a:ea typeface="Calibri" pitchFamily="34" charset="-122"/>
                <a:cs typeface="Calibri" pitchFamily="34" charset="-120"/>
              </a:rPr>
              <a:t>GENERATIVE AI &amp;</a:t>
            </a:r>
            <a:endParaRPr lang="en-US" sz="3800" dirty="0"/>
          </a:p>
        </p:txBody>
      </p:sp>
      <p:sp>
        <p:nvSpPr>
          <p:cNvPr id="6" name="Text 4"/>
          <p:cNvSpPr/>
          <p:nvPr/>
        </p:nvSpPr>
        <p:spPr>
          <a:xfrm>
            <a:off x="640080" y="1783080"/>
            <a:ext cx="5943600" cy="822960"/>
          </a:xfrm>
          <a:prstGeom prst="rect">
            <a:avLst/>
          </a:prstGeom>
          <a:noFill/>
          <a:ln/>
        </p:spPr>
        <p:txBody>
          <a:bodyPr wrap="square" rtlCol="0" anchor="ctr"/>
          <a:lstStyle/>
          <a:p>
            <a:pPr marL="0" indent="0">
              <a:buNone/>
            </a:pPr>
            <a:r>
              <a:rPr lang="en-US" sz="3800" b="1" kern="0" spc="300" dirty="0">
                <a:solidFill>
                  <a:srgbClr val="F59E0B"/>
                </a:solidFill>
                <a:latin typeface="Calibri" pitchFamily="34" charset="0"/>
                <a:ea typeface="Calibri" pitchFamily="34" charset="-122"/>
                <a:cs typeface="Calibri" pitchFamily="34" charset="-120"/>
              </a:rPr>
              <a:t>PROMPT ENGINEERING</a:t>
            </a:r>
            <a:endParaRPr lang="en-US" sz="3800" dirty="0"/>
          </a:p>
        </p:txBody>
      </p:sp>
      <p:sp>
        <p:nvSpPr>
          <p:cNvPr id="7" name="Text 5"/>
          <p:cNvSpPr/>
          <p:nvPr/>
        </p:nvSpPr>
        <p:spPr>
          <a:xfrm>
            <a:off x="640080" y="2606040"/>
            <a:ext cx="5943600" cy="548640"/>
          </a:xfrm>
          <a:prstGeom prst="rect">
            <a:avLst/>
          </a:prstGeom>
          <a:noFill/>
          <a:ln/>
        </p:spPr>
        <p:txBody>
          <a:bodyPr wrap="square" rtlCol="0" anchor="ctr"/>
          <a:lstStyle/>
          <a:p>
            <a:pPr marL="0" indent="0">
              <a:buNone/>
            </a:pPr>
            <a:r>
              <a:rPr lang="en-US" sz="1800" dirty="0">
                <a:solidFill>
                  <a:srgbClr val="1D4ED8"/>
                </a:solidFill>
                <a:latin typeface="Calibri" pitchFamily="34" charset="0"/>
                <a:ea typeface="Calibri" pitchFamily="34" charset="-122"/>
                <a:cs typeface="Calibri" pitchFamily="34" charset="-120"/>
              </a:rPr>
              <a:t>From Beginner to Confident AI User</a:t>
            </a:r>
            <a:endParaRPr lang="en-US" sz="1800" dirty="0"/>
          </a:p>
        </p:txBody>
      </p:sp>
      <p:sp>
        <p:nvSpPr>
          <p:cNvPr id="8" name="Shape 6"/>
          <p:cNvSpPr/>
          <p:nvPr/>
        </p:nvSpPr>
        <p:spPr>
          <a:xfrm>
            <a:off x="640080" y="3383280"/>
            <a:ext cx="1463040" cy="384048"/>
          </a:xfrm>
          <a:prstGeom prst="roundRect">
            <a:avLst>
              <a:gd name="adj" fmla="val 23810"/>
            </a:avLst>
          </a:prstGeom>
          <a:solidFill>
            <a:srgbClr val="BFDBFE"/>
          </a:solidFill>
          <a:ln w="12700">
            <a:solidFill>
              <a:srgbClr val="3B82F6"/>
            </a:solidFill>
            <a:prstDash val="solid"/>
          </a:ln>
        </p:spPr>
        <p:txBody>
          <a:bodyPr/>
          <a:lstStyle/>
          <a:p>
            <a:endParaRPr/>
          </a:p>
        </p:txBody>
      </p:sp>
      <p:sp>
        <p:nvSpPr>
          <p:cNvPr id="9" name="Text 7"/>
          <p:cNvSpPr/>
          <p:nvPr/>
        </p:nvSpPr>
        <p:spPr>
          <a:xfrm>
            <a:off x="640080" y="3383280"/>
            <a:ext cx="1463040" cy="384048"/>
          </a:xfrm>
          <a:prstGeom prst="rect">
            <a:avLst/>
          </a:prstGeom>
          <a:noFill/>
          <a:ln/>
        </p:spPr>
        <p:txBody>
          <a:bodyPr wrap="square" rtlCol="0" anchor="ctr"/>
          <a:lstStyle/>
          <a:p>
            <a:pPr marL="0" indent="0" algn="ctr">
              <a:buNone/>
            </a:pPr>
            <a:r>
              <a:rPr lang="en-US" sz="1100" dirty="0">
                <a:solidFill>
                  <a:srgbClr val="1E2761"/>
                </a:solidFill>
              </a:rPr>
              <a:t>⏱  4 Hours</a:t>
            </a:r>
            <a:endParaRPr lang="en-US" sz="1100" dirty="0"/>
          </a:p>
        </p:txBody>
      </p:sp>
      <p:sp>
        <p:nvSpPr>
          <p:cNvPr id="10" name="Shape 8"/>
          <p:cNvSpPr/>
          <p:nvPr/>
        </p:nvSpPr>
        <p:spPr>
          <a:xfrm>
            <a:off x="2240280" y="3383280"/>
            <a:ext cx="1463040" cy="384048"/>
          </a:xfrm>
          <a:prstGeom prst="roundRect">
            <a:avLst>
              <a:gd name="adj" fmla="val 23810"/>
            </a:avLst>
          </a:prstGeom>
          <a:solidFill>
            <a:srgbClr val="BFDBFE"/>
          </a:solidFill>
          <a:ln w="12700">
            <a:solidFill>
              <a:srgbClr val="3B82F6"/>
            </a:solidFill>
            <a:prstDash val="solid"/>
          </a:ln>
        </p:spPr>
        <p:txBody>
          <a:bodyPr/>
          <a:lstStyle/>
          <a:p>
            <a:endParaRPr/>
          </a:p>
        </p:txBody>
      </p:sp>
      <p:sp>
        <p:nvSpPr>
          <p:cNvPr id="11" name="Text 9"/>
          <p:cNvSpPr/>
          <p:nvPr/>
        </p:nvSpPr>
        <p:spPr>
          <a:xfrm>
            <a:off x="2240280" y="3383280"/>
            <a:ext cx="1463040" cy="384048"/>
          </a:xfrm>
          <a:prstGeom prst="rect">
            <a:avLst/>
          </a:prstGeom>
          <a:noFill/>
          <a:ln/>
        </p:spPr>
        <p:txBody>
          <a:bodyPr wrap="square" rtlCol="0" anchor="ctr"/>
          <a:lstStyle/>
          <a:p>
            <a:pPr marL="0" indent="0" algn="ctr">
              <a:buNone/>
            </a:pPr>
            <a:r>
              <a:rPr lang="en-US" sz="1100" dirty="0">
                <a:solidFill>
                  <a:srgbClr val="1E2761"/>
                </a:solidFill>
              </a:rPr>
              <a:t>👤  One-on-One Coaching</a:t>
            </a:r>
            <a:endParaRPr lang="en-US" sz="1100" dirty="0"/>
          </a:p>
        </p:txBody>
      </p:sp>
      <p:sp>
        <p:nvSpPr>
          <p:cNvPr id="12" name="Shape 10"/>
          <p:cNvSpPr/>
          <p:nvPr/>
        </p:nvSpPr>
        <p:spPr>
          <a:xfrm>
            <a:off x="3840480" y="3383280"/>
            <a:ext cx="1463040" cy="384048"/>
          </a:xfrm>
          <a:prstGeom prst="roundRect">
            <a:avLst>
              <a:gd name="adj" fmla="val 23810"/>
            </a:avLst>
          </a:prstGeom>
          <a:solidFill>
            <a:srgbClr val="BFDBFE"/>
          </a:solidFill>
          <a:ln w="12700">
            <a:solidFill>
              <a:srgbClr val="3B82F6"/>
            </a:solidFill>
            <a:prstDash val="solid"/>
          </a:ln>
        </p:spPr>
        <p:txBody>
          <a:bodyPr/>
          <a:lstStyle/>
          <a:p>
            <a:endParaRPr/>
          </a:p>
        </p:txBody>
      </p:sp>
      <p:sp>
        <p:nvSpPr>
          <p:cNvPr id="13" name="Text 11"/>
          <p:cNvSpPr/>
          <p:nvPr/>
        </p:nvSpPr>
        <p:spPr>
          <a:xfrm>
            <a:off x="3840480" y="3383280"/>
            <a:ext cx="1463040" cy="384048"/>
          </a:xfrm>
          <a:prstGeom prst="rect">
            <a:avLst/>
          </a:prstGeom>
          <a:noFill/>
          <a:ln/>
        </p:spPr>
        <p:txBody>
          <a:bodyPr wrap="square" rtlCol="0" anchor="ctr"/>
          <a:lstStyle/>
          <a:p>
            <a:pPr marL="0" indent="0" algn="ctr">
              <a:buNone/>
            </a:pPr>
            <a:r>
              <a:rPr lang="en-US" sz="1100" dirty="0">
                <a:solidFill>
                  <a:srgbClr val="1E2761"/>
                </a:solidFill>
              </a:rPr>
              <a:t>💻  Online</a:t>
            </a:r>
            <a:endParaRPr lang="en-US" sz="1100" dirty="0"/>
          </a:p>
        </p:txBody>
      </p:sp>
      <p:sp>
        <p:nvSpPr>
          <p:cNvPr id="16" name="TextBox 15"/>
          <p:cNvSpPr txBox="1"/>
          <p:nvPr/>
        </p:nvSpPr>
        <p:spPr>
          <a:xfrm>
            <a:off x="4617720" y="27432"/>
            <a:ext cx="4389120" cy="438912"/>
          </a:xfrm>
          <a:prstGeom prst="rect">
            <a:avLst/>
          </a:prstGeom>
          <a:noFill/>
        </p:spPr>
        <p:txBody>
          <a:bodyPr wrap="none"/>
          <a:lstStyle/>
          <a:p>
            <a:pPr algn="r"/>
            <a:r>
              <a:rPr sz="850" b="1" dirty="0">
                <a:solidFill>
                  <a:srgbClr val="1E2761"/>
                </a:solidFill>
                <a:latin typeface="Calibri"/>
              </a:rPr>
              <a:t>F-01  |  Generative AI &amp; Prompt Engineering</a:t>
            </a:r>
          </a:p>
        </p:txBody>
      </p:sp>
      <p:sp>
        <p:nvSpPr>
          <p:cNvPr id="17" name="Rectangle 16"/>
          <p:cNvSpPr/>
          <p:nvPr/>
        </p:nvSpPr>
        <p:spPr>
          <a:xfrm>
            <a:off x="457200" y="4131728"/>
            <a:ext cx="8229600" cy="722376"/>
          </a:xfrm>
          <a:prstGeom prst="rect">
            <a:avLst/>
          </a:prstGeom>
          <a:solidFill>
            <a:srgbClr val="DBEAFE"/>
          </a:solidFill>
          <a:ln w="19050">
            <a:solidFill>
              <a:srgbClr val="F59E0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21792" y="4195736"/>
            <a:ext cx="7900416" cy="658368"/>
          </a:xfrm>
          <a:prstGeom prst="rect">
            <a:avLst/>
          </a:prstGeom>
          <a:noFill/>
        </p:spPr>
        <p:txBody>
          <a:bodyPr wrap="square">
            <a:spAutoFit/>
          </a:bodyPr>
          <a:lstStyle/>
          <a:p>
            <a:pPr algn="l"/>
            <a:r>
              <a:rPr sz="1100" b="1" dirty="0">
                <a:solidFill>
                  <a:srgbClr val="F59E0B"/>
                </a:solidFill>
                <a:latin typeface="Calibri"/>
              </a:rPr>
              <a:t>🤖  This training is conducted by an AI system as trainer — upload both Markdown files and type "Start". No human trainer needed.</a:t>
            </a:r>
          </a:p>
          <a:p>
            <a:pPr algn="l">
              <a:spcBef>
                <a:spcPts val="300"/>
              </a:spcBef>
            </a:pPr>
            <a:r>
              <a:rPr sz="1100" b="0" dirty="0">
                <a:solidFill>
                  <a:srgbClr val="1D4ED8"/>
                </a:solidFill>
                <a:latin typeface="Calibri"/>
              </a:rPr>
              <a:t>📥  Download both files: https://www.foundic.org/category/schulungen/</a:t>
            </a:r>
          </a:p>
        </p:txBody>
      </p:sp>
      <p:pic>
        <p:nvPicPr>
          <p:cNvPr id="19" name="FOUNDIC_logo_title">
            <a:hlinkClick r:id="rId3"/>
          </p:cNvPr>
          <p:cNvPicPr>
            <a:picLocks noChangeAspect="1"/>
          </p:cNvPicPr>
          <p:nvPr/>
        </p:nvPicPr>
        <p:blipFill>
          <a:blip r:embed="rId4"/>
          <a:stretch>
            <a:fillRect/>
          </a:stretch>
        </p:blipFill>
        <p:spPr>
          <a:xfrm>
            <a:off x="7250000" y="600000"/>
            <a:ext cx="1200000" cy="1200000"/>
          </a:xfrm>
          <a:prstGeom prst="ellipse">
            <a:avLst/>
          </a:prstGeom>
        </p:spPr>
      </p:pic>
      <p:sp>
        <p:nvSpPr>
          <p:cNvPr id="20" name="foundic_text_20">
            <a:hlinkClick r:id="rId3"/>
          </p:cNvPr>
          <p:cNvSpPr txBox="1"/>
          <p:nvPr/>
        </p:nvSpPr>
        <p:spPr>
          <a:xfrm>
            <a:off x="7000000" y="1860000"/>
            <a:ext cx="2000000" cy="350000"/>
          </a:xfrm>
          <a:prstGeom prst="rect">
            <a:avLst/>
          </a:prstGeom>
          <a:noFill/>
        </p:spPr>
        <p:txBody>
          <a:bodyPr anchor="ctr"/>
          <a:lstStyle/>
          <a:p>
            <a:pPr algn="r"/>
            <a:r>
              <a:rPr sz="1600" b="0" dirty="0">
                <a:solidFill>
                  <a:srgbClr val="1E2761"/>
                </a:solidFill>
                <a:latin typeface="Calibri"/>
              </a:rPr>
              <a:t>FOUNDIC.org</a:t>
            </a:r>
          </a:p>
        </p:txBody>
      </p:sp>
      <p:sp>
        <p:nvSpPr>
          <p:cNvPr id="2" name="Shape 0"/>
          <p:cNvSpPr/>
          <p:nvPr/>
        </p:nvSpPr>
        <p:spPr>
          <a:xfrm>
            <a:off x="0" y="0"/>
            <a:ext cx="9144000" cy="73152"/>
          </a:xfrm>
          <a:prstGeom prst="rect">
            <a:avLst/>
          </a:prstGeom>
          <a:solidFill>
            <a:srgbClr val="F59E0B"/>
          </a:solidFill>
          <a:ln w="12700">
            <a:solidFill>
              <a:srgbClr val="F59E0B"/>
            </a:solidFill>
            <a:prstDash val="solid"/>
          </a:ln>
        </p:spPr>
        <p:txBody>
          <a:bodyPr/>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AI Use Cases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AI in the Workplace: More Than You Think</a:t>
            </a:r>
            <a:endParaRPr lang="en-US" sz="2600" dirty="0"/>
          </a:p>
        </p:txBody>
      </p:sp>
      <p:sp>
        <p:nvSpPr>
          <p:cNvPr id="5" name="Shape 3"/>
          <p:cNvSpPr/>
          <p:nvPr/>
        </p:nvSpPr>
        <p:spPr>
          <a:xfrm>
            <a:off x="365760" y="132588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600200"/>
          </a:xfrm>
          <a:prstGeom prst="rect">
            <a:avLst/>
          </a:prstGeom>
          <a:solidFill>
            <a:srgbClr val="3B82F6"/>
          </a:solidFill>
          <a:ln w="12700">
            <a:solidFill>
              <a:srgbClr val="3B82F6"/>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02920" y="1463040"/>
            <a:ext cx="365760" cy="365760"/>
          </a:xfrm>
          <a:prstGeom prst="rect">
            <a:avLst/>
          </a:prstGeom>
        </p:spPr>
      </p:pic>
      <p:sp>
        <p:nvSpPr>
          <p:cNvPr id="8" name="Text 5"/>
          <p:cNvSpPr/>
          <p:nvPr/>
        </p:nvSpPr>
        <p:spPr>
          <a:xfrm>
            <a:off x="1005840" y="1463040"/>
            <a:ext cx="3200400" cy="384048"/>
          </a:xfrm>
          <a:prstGeom prst="rect">
            <a:avLst/>
          </a:prstGeom>
          <a:noFill/>
          <a:ln/>
        </p:spPr>
        <p:txBody>
          <a:bodyPr wrap="square" rtlCol="0" anchor="ctr"/>
          <a:lstStyle/>
          <a:p>
            <a:pPr marL="0" indent="0">
              <a:buNone/>
            </a:pPr>
            <a:r>
              <a:rPr lang="en-US" sz="1400" b="1" dirty="0">
                <a:solidFill>
                  <a:srgbClr val="3B82F6"/>
                </a:solidFill>
              </a:rPr>
              <a:t>Text &amp; Communication</a:t>
            </a:r>
            <a:endParaRPr lang="en-US" sz="1400" dirty="0"/>
          </a:p>
        </p:txBody>
      </p:sp>
      <p:sp>
        <p:nvSpPr>
          <p:cNvPr id="9" name="Text 6"/>
          <p:cNvSpPr/>
          <p:nvPr/>
        </p:nvSpPr>
        <p:spPr>
          <a:xfrm>
            <a:off x="594360" y="1965960"/>
            <a:ext cx="3566160" cy="320040"/>
          </a:xfrm>
          <a:prstGeom prst="rect">
            <a:avLst/>
          </a:prstGeom>
          <a:noFill/>
          <a:ln/>
        </p:spPr>
        <p:txBody>
          <a:bodyPr wrap="square" rtlCol="0" anchor="ctr"/>
          <a:lstStyle/>
          <a:p>
            <a:pPr marL="0" indent="0">
              <a:buNone/>
            </a:pPr>
            <a:r>
              <a:rPr lang="en-US" sz="1200" dirty="0">
                <a:solidFill>
                  <a:srgbClr val="1A1A2E"/>
                </a:solidFill>
              </a:rPr>
              <a:t>→ Write emails &amp; reports</a:t>
            </a:r>
            <a:endParaRPr lang="en-US" sz="1200" dirty="0"/>
          </a:p>
        </p:txBody>
      </p:sp>
      <p:sp>
        <p:nvSpPr>
          <p:cNvPr id="10" name="Text 7"/>
          <p:cNvSpPr/>
          <p:nvPr/>
        </p:nvSpPr>
        <p:spPr>
          <a:xfrm>
            <a:off x="594360" y="2304288"/>
            <a:ext cx="3566160" cy="320040"/>
          </a:xfrm>
          <a:prstGeom prst="rect">
            <a:avLst/>
          </a:prstGeom>
          <a:noFill/>
          <a:ln/>
        </p:spPr>
        <p:txBody>
          <a:bodyPr wrap="square" rtlCol="0" anchor="ctr"/>
          <a:lstStyle/>
          <a:p>
            <a:pPr marL="0" indent="0">
              <a:buNone/>
            </a:pPr>
            <a:r>
              <a:rPr lang="en-US" sz="1200" dirty="0">
                <a:solidFill>
                  <a:srgbClr val="1A1A2E"/>
                </a:solidFill>
              </a:rPr>
              <a:t>→ Social-Media-Posts</a:t>
            </a:r>
            <a:endParaRPr lang="en-US" sz="1200" dirty="0"/>
          </a:p>
        </p:txBody>
      </p:sp>
      <p:sp>
        <p:nvSpPr>
          <p:cNvPr id="11" name="Text 8"/>
          <p:cNvSpPr/>
          <p:nvPr/>
        </p:nvSpPr>
        <p:spPr>
          <a:xfrm>
            <a:off x="594360" y="2642616"/>
            <a:ext cx="3566160" cy="320040"/>
          </a:xfrm>
          <a:prstGeom prst="rect">
            <a:avLst/>
          </a:prstGeom>
          <a:noFill/>
          <a:ln/>
        </p:spPr>
        <p:txBody>
          <a:bodyPr wrap="square" rtlCol="0" anchor="ctr"/>
          <a:lstStyle/>
          <a:p>
            <a:pPr marL="0" indent="0">
              <a:buNone/>
            </a:pPr>
            <a:r>
              <a:rPr lang="en-US" sz="1200" dirty="0">
                <a:solidFill>
                  <a:srgbClr val="1A1A2E"/>
                </a:solidFill>
              </a:rPr>
              <a:t>→ Structure presentations</a:t>
            </a:r>
            <a:endParaRPr lang="en-US" sz="1200" dirty="0"/>
          </a:p>
        </p:txBody>
      </p:sp>
      <p:sp>
        <p:nvSpPr>
          <p:cNvPr id="12" name="Shape 9"/>
          <p:cNvSpPr/>
          <p:nvPr/>
        </p:nvSpPr>
        <p:spPr>
          <a:xfrm>
            <a:off x="4617720" y="132588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0"/>
          <p:cNvSpPr/>
          <p:nvPr/>
        </p:nvSpPr>
        <p:spPr>
          <a:xfrm>
            <a:off x="4617720" y="1325880"/>
            <a:ext cx="64008" cy="1600200"/>
          </a:xfrm>
          <a:prstGeom prst="rect">
            <a:avLst/>
          </a:prstGeom>
          <a:solidFill>
            <a:srgbClr val="8B5CF6"/>
          </a:solidFill>
          <a:ln w="12700">
            <a:solidFill>
              <a:srgbClr val="8B5CF6"/>
            </a:solidFill>
            <a:prstDash val="solid"/>
          </a:ln>
        </p:spPr>
        <p:txBody>
          <a:bodyPr/>
          <a:lstStyle/>
          <a:p>
            <a:endParaRPr/>
          </a:p>
        </p:txBody>
      </p:sp>
      <p:pic>
        <p:nvPicPr>
          <p:cNvPr id="14" name="Image 1" descr="preencoded.png"/>
          <p:cNvPicPr>
            <a:picLocks noChangeAspect="1"/>
          </p:cNvPicPr>
          <p:nvPr/>
        </p:nvPicPr>
        <p:blipFill>
          <a:blip r:embed="rId4"/>
          <a:stretch>
            <a:fillRect/>
          </a:stretch>
        </p:blipFill>
        <p:spPr>
          <a:xfrm>
            <a:off x="4754880" y="1463040"/>
            <a:ext cx="365760" cy="365760"/>
          </a:xfrm>
          <a:prstGeom prst="rect">
            <a:avLst/>
          </a:prstGeom>
        </p:spPr>
      </p:pic>
      <p:sp>
        <p:nvSpPr>
          <p:cNvPr id="15" name="Text 11"/>
          <p:cNvSpPr/>
          <p:nvPr/>
        </p:nvSpPr>
        <p:spPr>
          <a:xfrm>
            <a:off x="5257800" y="1463040"/>
            <a:ext cx="3200400" cy="384048"/>
          </a:xfrm>
          <a:prstGeom prst="rect">
            <a:avLst/>
          </a:prstGeom>
          <a:noFill/>
          <a:ln/>
        </p:spPr>
        <p:txBody>
          <a:bodyPr wrap="square" rtlCol="0" anchor="ctr"/>
          <a:lstStyle/>
          <a:p>
            <a:pPr marL="0" indent="0">
              <a:buNone/>
            </a:pPr>
            <a:r>
              <a:rPr lang="en-US" sz="1400" b="1" dirty="0">
                <a:solidFill>
                  <a:srgbClr val="8B5CF6"/>
                </a:solidFill>
              </a:rPr>
              <a:t>Research &amp; Analysis</a:t>
            </a:r>
            <a:endParaRPr lang="en-US" sz="1400" dirty="0"/>
          </a:p>
        </p:txBody>
      </p:sp>
      <p:sp>
        <p:nvSpPr>
          <p:cNvPr id="16" name="Text 12"/>
          <p:cNvSpPr/>
          <p:nvPr/>
        </p:nvSpPr>
        <p:spPr>
          <a:xfrm>
            <a:off x="4846320" y="1965960"/>
            <a:ext cx="3566160" cy="320040"/>
          </a:xfrm>
          <a:prstGeom prst="rect">
            <a:avLst/>
          </a:prstGeom>
          <a:noFill/>
          <a:ln/>
        </p:spPr>
        <p:txBody>
          <a:bodyPr wrap="square" rtlCol="0" anchor="ctr"/>
          <a:lstStyle/>
          <a:p>
            <a:pPr marL="0" indent="0">
              <a:buNone/>
            </a:pPr>
            <a:r>
              <a:rPr lang="en-US" sz="1200" dirty="0">
                <a:solidFill>
                  <a:srgbClr val="1A1A2E"/>
                </a:solidFill>
              </a:rPr>
              <a:t>→ Evaluate PDFs &amp; documents</a:t>
            </a:r>
            <a:endParaRPr lang="en-US" sz="1200" dirty="0"/>
          </a:p>
        </p:txBody>
      </p:sp>
      <p:sp>
        <p:nvSpPr>
          <p:cNvPr id="17" name="Text 13"/>
          <p:cNvSpPr/>
          <p:nvPr/>
        </p:nvSpPr>
        <p:spPr>
          <a:xfrm>
            <a:off x="4846320" y="2304288"/>
            <a:ext cx="3566160" cy="320040"/>
          </a:xfrm>
          <a:prstGeom prst="rect">
            <a:avLst/>
          </a:prstGeom>
          <a:noFill/>
          <a:ln/>
        </p:spPr>
        <p:txBody>
          <a:bodyPr wrap="square" rtlCol="0" anchor="ctr"/>
          <a:lstStyle/>
          <a:p>
            <a:pPr marL="0" indent="0">
              <a:buNone/>
            </a:pPr>
            <a:r>
              <a:rPr lang="en-US" sz="1200" dirty="0">
                <a:solidFill>
                  <a:srgbClr val="1A1A2E"/>
                </a:solidFill>
              </a:rPr>
              <a:t>→ Create market analyses</a:t>
            </a:r>
            <a:endParaRPr lang="en-US" sz="1200" dirty="0"/>
          </a:p>
        </p:txBody>
      </p:sp>
      <p:sp>
        <p:nvSpPr>
          <p:cNvPr id="18" name="Text 14"/>
          <p:cNvSpPr/>
          <p:nvPr/>
        </p:nvSpPr>
        <p:spPr>
          <a:xfrm>
            <a:off x="4846320" y="2642616"/>
            <a:ext cx="3566160" cy="320040"/>
          </a:xfrm>
          <a:prstGeom prst="rect">
            <a:avLst/>
          </a:prstGeom>
          <a:noFill/>
          <a:ln/>
        </p:spPr>
        <p:txBody>
          <a:bodyPr wrap="square" rtlCol="0" anchor="ctr"/>
          <a:lstStyle/>
          <a:p>
            <a:pPr marL="0" indent="0">
              <a:buNone/>
            </a:pPr>
            <a:r>
              <a:rPr lang="en-US" sz="1200" dirty="0">
                <a:solidFill>
                  <a:srgbClr val="1A1A2E"/>
                </a:solidFill>
              </a:rPr>
              <a:t>→ Fact-check with sources</a:t>
            </a:r>
            <a:endParaRPr lang="en-US" sz="1200" dirty="0"/>
          </a:p>
        </p:txBody>
      </p:sp>
      <p:sp>
        <p:nvSpPr>
          <p:cNvPr id="19" name="Shape 15"/>
          <p:cNvSpPr/>
          <p:nvPr/>
        </p:nvSpPr>
        <p:spPr>
          <a:xfrm>
            <a:off x="365760" y="310896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6"/>
          <p:cNvSpPr/>
          <p:nvPr/>
        </p:nvSpPr>
        <p:spPr>
          <a:xfrm>
            <a:off x="365760" y="3108960"/>
            <a:ext cx="64008" cy="1600200"/>
          </a:xfrm>
          <a:prstGeom prst="rect">
            <a:avLst/>
          </a:prstGeom>
          <a:solidFill>
            <a:srgbClr val="10B981"/>
          </a:solidFill>
          <a:ln w="12700">
            <a:solidFill>
              <a:srgbClr val="10B981"/>
            </a:solidFill>
            <a:prstDash val="solid"/>
          </a:ln>
        </p:spPr>
        <p:txBody>
          <a:bodyPr/>
          <a:lstStyle/>
          <a:p>
            <a:endParaRPr/>
          </a:p>
        </p:txBody>
      </p:sp>
      <p:pic>
        <p:nvPicPr>
          <p:cNvPr id="21" name="Image 2" descr="preencoded.png"/>
          <p:cNvPicPr>
            <a:picLocks noChangeAspect="1"/>
          </p:cNvPicPr>
          <p:nvPr/>
        </p:nvPicPr>
        <p:blipFill>
          <a:blip r:embed="rId5"/>
          <a:stretch>
            <a:fillRect/>
          </a:stretch>
        </p:blipFill>
        <p:spPr>
          <a:xfrm>
            <a:off x="502920" y="3246120"/>
            <a:ext cx="365760" cy="365760"/>
          </a:xfrm>
          <a:prstGeom prst="rect">
            <a:avLst/>
          </a:prstGeom>
        </p:spPr>
      </p:pic>
      <p:sp>
        <p:nvSpPr>
          <p:cNvPr id="22" name="Text 17"/>
          <p:cNvSpPr/>
          <p:nvPr/>
        </p:nvSpPr>
        <p:spPr>
          <a:xfrm>
            <a:off x="1005840" y="3246120"/>
            <a:ext cx="3200400" cy="384048"/>
          </a:xfrm>
          <a:prstGeom prst="rect">
            <a:avLst/>
          </a:prstGeom>
          <a:noFill/>
          <a:ln/>
        </p:spPr>
        <p:txBody>
          <a:bodyPr wrap="square" rtlCol="0" anchor="ctr"/>
          <a:lstStyle/>
          <a:p>
            <a:pPr marL="0" indent="0">
              <a:buNone/>
            </a:pPr>
            <a:r>
              <a:rPr lang="en-US" sz="1400" b="1" dirty="0">
                <a:solidFill>
                  <a:srgbClr val="10B981"/>
                </a:solidFill>
              </a:rPr>
              <a:t>Creative Work</a:t>
            </a:r>
            <a:endParaRPr lang="en-US" sz="1400" dirty="0"/>
          </a:p>
        </p:txBody>
      </p:sp>
      <p:sp>
        <p:nvSpPr>
          <p:cNvPr id="23" name="Text 18"/>
          <p:cNvSpPr/>
          <p:nvPr/>
        </p:nvSpPr>
        <p:spPr>
          <a:xfrm>
            <a:off x="594360" y="3749040"/>
            <a:ext cx="3566160" cy="320040"/>
          </a:xfrm>
          <a:prstGeom prst="rect">
            <a:avLst/>
          </a:prstGeom>
          <a:noFill/>
          <a:ln/>
        </p:spPr>
        <p:txBody>
          <a:bodyPr wrap="square" rtlCol="0" anchor="ctr"/>
          <a:lstStyle/>
          <a:p>
            <a:pPr marL="0" indent="0">
              <a:buNone/>
            </a:pPr>
            <a:r>
              <a:rPr lang="en-US" sz="1200" dirty="0">
                <a:solidFill>
                  <a:srgbClr val="1A1A2E"/>
                </a:solidFill>
              </a:rPr>
              <a:t>→ Develop ideas &amp; concepts</a:t>
            </a:r>
            <a:endParaRPr lang="en-US" sz="1200" dirty="0"/>
          </a:p>
        </p:txBody>
      </p:sp>
      <p:sp>
        <p:nvSpPr>
          <p:cNvPr id="24" name="Text 19"/>
          <p:cNvSpPr/>
          <p:nvPr/>
        </p:nvSpPr>
        <p:spPr>
          <a:xfrm>
            <a:off x="594360" y="4087368"/>
            <a:ext cx="3566160" cy="320040"/>
          </a:xfrm>
          <a:prstGeom prst="rect">
            <a:avLst/>
          </a:prstGeom>
          <a:noFill/>
          <a:ln/>
        </p:spPr>
        <p:txBody>
          <a:bodyPr wrap="square" rtlCol="0" anchor="ctr"/>
          <a:lstStyle/>
          <a:p>
            <a:pPr marL="0" indent="0">
              <a:buNone/>
            </a:pPr>
            <a:r>
              <a:rPr lang="en-US" sz="1200" dirty="0">
                <a:solidFill>
                  <a:srgbClr val="1A1A2E"/>
                </a:solidFill>
              </a:rPr>
              <a:t>→ Overcome writer's block</a:t>
            </a:r>
            <a:endParaRPr lang="en-US" sz="1200" dirty="0"/>
          </a:p>
        </p:txBody>
      </p:sp>
      <p:sp>
        <p:nvSpPr>
          <p:cNvPr id="25" name="Text 20"/>
          <p:cNvSpPr/>
          <p:nvPr/>
        </p:nvSpPr>
        <p:spPr>
          <a:xfrm>
            <a:off x="594360" y="4425696"/>
            <a:ext cx="3566160" cy="320040"/>
          </a:xfrm>
          <a:prstGeom prst="rect">
            <a:avLst/>
          </a:prstGeom>
          <a:noFill/>
          <a:ln/>
        </p:spPr>
        <p:txBody>
          <a:bodyPr wrap="square" rtlCol="0" anchor="ctr"/>
          <a:lstStyle/>
          <a:p>
            <a:pPr marL="0" indent="0">
              <a:buNone/>
            </a:pPr>
            <a:r>
              <a:rPr lang="en-US" sz="1200" dirty="0">
                <a:solidFill>
                  <a:srgbClr val="1A1A2E"/>
                </a:solidFill>
              </a:rPr>
              <a:t>→ Facilitate brainstorming</a:t>
            </a:r>
            <a:endParaRPr lang="en-US" sz="1200" dirty="0"/>
          </a:p>
        </p:txBody>
      </p:sp>
      <p:sp>
        <p:nvSpPr>
          <p:cNvPr id="26" name="Shape 21"/>
          <p:cNvSpPr/>
          <p:nvPr/>
        </p:nvSpPr>
        <p:spPr>
          <a:xfrm>
            <a:off x="4617720" y="310896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2"/>
          <p:cNvSpPr/>
          <p:nvPr/>
        </p:nvSpPr>
        <p:spPr>
          <a:xfrm>
            <a:off x="4617720" y="3108960"/>
            <a:ext cx="64008" cy="1600200"/>
          </a:xfrm>
          <a:prstGeom prst="rect">
            <a:avLst/>
          </a:prstGeom>
          <a:solidFill>
            <a:srgbClr val="F59E0B"/>
          </a:solidFill>
          <a:ln w="12700">
            <a:solidFill>
              <a:srgbClr val="F59E0B"/>
            </a:solidFill>
            <a:prstDash val="solid"/>
          </a:ln>
        </p:spPr>
        <p:txBody>
          <a:bodyPr/>
          <a:lstStyle/>
          <a:p>
            <a:endParaRPr/>
          </a:p>
        </p:txBody>
      </p:sp>
      <p:pic>
        <p:nvPicPr>
          <p:cNvPr id="28" name="Image 3" descr="preencoded.png"/>
          <p:cNvPicPr>
            <a:picLocks noChangeAspect="1"/>
          </p:cNvPicPr>
          <p:nvPr/>
        </p:nvPicPr>
        <p:blipFill>
          <a:blip r:embed="rId6"/>
          <a:stretch>
            <a:fillRect/>
          </a:stretch>
        </p:blipFill>
        <p:spPr>
          <a:xfrm>
            <a:off x="4754880" y="3246120"/>
            <a:ext cx="365760" cy="365760"/>
          </a:xfrm>
          <a:prstGeom prst="rect">
            <a:avLst/>
          </a:prstGeom>
        </p:spPr>
      </p:pic>
      <p:sp>
        <p:nvSpPr>
          <p:cNvPr id="29" name="Text 23"/>
          <p:cNvSpPr/>
          <p:nvPr/>
        </p:nvSpPr>
        <p:spPr>
          <a:xfrm>
            <a:off x="5257800" y="3246120"/>
            <a:ext cx="3200400" cy="384048"/>
          </a:xfrm>
          <a:prstGeom prst="rect">
            <a:avLst/>
          </a:prstGeom>
          <a:noFill/>
          <a:ln/>
        </p:spPr>
        <p:txBody>
          <a:bodyPr wrap="square" rtlCol="0" anchor="ctr"/>
          <a:lstStyle/>
          <a:p>
            <a:pPr marL="0" indent="0">
              <a:buNone/>
            </a:pPr>
            <a:r>
              <a:rPr lang="en-US" sz="1400" b="1" dirty="0">
                <a:solidFill>
                  <a:srgbClr val="F59E0B"/>
                </a:solidFill>
              </a:rPr>
              <a:t>Productivity</a:t>
            </a:r>
            <a:endParaRPr lang="en-US" sz="1400" dirty="0"/>
          </a:p>
        </p:txBody>
      </p:sp>
      <p:sp>
        <p:nvSpPr>
          <p:cNvPr id="30" name="Text 24"/>
          <p:cNvSpPr/>
          <p:nvPr/>
        </p:nvSpPr>
        <p:spPr>
          <a:xfrm>
            <a:off x="4846320" y="3749040"/>
            <a:ext cx="3566160" cy="320040"/>
          </a:xfrm>
          <a:prstGeom prst="rect">
            <a:avLst/>
          </a:prstGeom>
          <a:noFill/>
          <a:ln/>
        </p:spPr>
        <p:txBody>
          <a:bodyPr wrap="square" rtlCol="0" anchor="ctr"/>
          <a:lstStyle/>
          <a:p>
            <a:pPr marL="0" indent="0">
              <a:buNone/>
            </a:pPr>
            <a:r>
              <a:rPr lang="en-US" sz="1200" dirty="0">
                <a:solidFill>
                  <a:srgbClr val="1A1A2E"/>
                </a:solidFill>
              </a:rPr>
              <a:t>→ Summarise meetings</a:t>
            </a:r>
            <a:endParaRPr lang="en-US" sz="1200" dirty="0"/>
          </a:p>
        </p:txBody>
      </p:sp>
      <p:sp>
        <p:nvSpPr>
          <p:cNvPr id="31" name="Text 25"/>
          <p:cNvSpPr/>
          <p:nvPr/>
        </p:nvSpPr>
        <p:spPr>
          <a:xfrm>
            <a:off x="4846320" y="4087368"/>
            <a:ext cx="3566160" cy="320040"/>
          </a:xfrm>
          <a:prstGeom prst="rect">
            <a:avLst/>
          </a:prstGeom>
          <a:noFill/>
          <a:ln/>
        </p:spPr>
        <p:txBody>
          <a:bodyPr wrap="square" rtlCol="0" anchor="ctr"/>
          <a:lstStyle/>
          <a:p>
            <a:pPr marL="0" indent="0">
              <a:buNone/>
            </a:pPr>
            <a:r>
              <a:rPr lang="en-US" sz="1200" dirty="0">
                <a:solidFill>
                  <a:srgbClr val="1A1A2E"/>
                </a:solidFill>
              </a:rPr>
              <a:t>→ Prioritise tasks</a:t>
            </a:r>
            <a:endParaRPr lang="en-US" sz="1200" dirty="0"/>
          </a:p>
        </p:txBody>
      </p:sp>
      <p:sp>
        <p:nvSpPr>
          <p:cNvPr id="32" name="Text 26"/>
          <p:cNvSpPr/>
          <p:nvPr/>
        </p:nvSpPr>
        <p:spPr>
          <a:xfrm>
            <a:off x="4846320" y="4425696"/>
            <a:ext cx="3566160" cy="320040"/>
          </a:xfrm>
          <a:prstGeom prst="rect">
            <a:avLst/>
          </a:prstGeom>
          <a:noFill/>
          <a:ln/>
        </p:spPr>
        <p:txBody>
          <a:bodyPr wrap="square" rtlCol="0" anchor="ctr"/>
          <a:lstStyle/>
          <a:p>
            <a:pPr marL="0" indent="0">
              <a:buNone/>
            </a:pPr>
            <a:r>
              <a:rPr lang="en-US" sz="1200" dirty="0">
                <a:solidFill>
                  <a:srgbClr val="1A1A2E"/>
                </a:solidFill>
              </a:rPr>
              <a:t>→ Create learning plans</a:t>
            </a:r>
            <a:endParaRPr lang="en-US" sz="12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F-10  |  AI in the Workplace: More Than You Think</a:t>
            </a:r>
          </a:p>
        </p:txBody>
      </p:sp>
      <p:pic>
        <p:nvPicPr>
          <p:cNvPr id="34"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35" name="foundic_text_35">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INTERACTION: Prompt Diagnosis</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Good, Bad — Or Can We Do Better?</a:t>
            </a:r>
            <a:endParaRPr lang="en-US" sz="2800" dirty="0"/>
          </a:p>
        </p:txBody>
      </p:sp>
      <p:sp>
        <p:nvSpPr>
          <p:cNvPr id="5" name="Shape 3"/>
          <p:cNvSpPr/>
          <p:nvPr/>
        </p:nvSpPr>
        <p:spPr>
          <a:xfrm>
            <a:off x="457200" y="1371600"/>
            <a:ext cx="8229600" cy="960120"/>
          </a:xfrm>
          <a:prstGeom prst="rect">
            <a:avLst/>
          </a:prstGeom>
          <a:solidFill>
            <a:srgbClr val="E8EEF8"/>
          </a:solidFill>
          <a:ln w="12700">
            <a:solidFill>
              <a:srgbClr val="EF4444"/>
            </a:solidFill>
            <a:prstDash val="solid"/>
          </a:ln>
        </p:spPr>
        <p:txBody>
          <a:bodyPr/>
          <a:lstStyle/>
          <a:p>
            <a:endParaRPr/>
          </a:p>
        </p:txBody>
      </p:sp>
      <p:sp>
        <p:nvSpPr>
          <p:cNvPr id="6" name="Text 4"/>
          <p:cNvSpPr/>
          <p:nvPr/>
        </p:nvSpPr>
        <p:spPr>
          <a:xfrm>
            <a:off x="457200" y="1371600"/>
            <a:ext cx="411480" cy="960120"/>
          </a:xfrm>
          <a:prstGeom prst="rect">
            <a:avLst/>
          </a:prstGeom>
          <a:solidFill>
            <a:srgbClr val="EF4444"/>
          </a:solidFill>
          <a:ln/>
        </p:spPr>
        <p:txBody>
          <a:bodyPr wrap="square" rtlCol="0" anchor="ctr"/>
          <a:lstStyle/>
          <a:p>
            <a:pPr marL="0" indent="0" algn="ctr">
              <a:buNone/>
            </a:pPr>
            <a:r>
              <a:rPr lang="en-US" sz="1600" b="1" dirty="0">
                <a:solidFill>
                  <a:srgbClr val="1E2761"/>
                </a:solidFill>
              </a:rPr>
              <a:t>1</a:t>
            </a:r>
            <a:endParaRPr lang="en-US" sz="1600" dirty="0"/>
          </a:p>
        </p:txBody>
      </p:sp>
      <p:sp>
        <p:nvSpPr>
          <p:cNvPr id="7" name="Text 5"/>
          <p:cNvSpPr/>
          <p:nvPr/>
        </p:nvSpPr>
        <p:spPr>
          <a:xfrm>
            <a:off x="1005840" y="1444752"/>
            <a:ext cx="5943600" cy="502920"/>
          </a:xfrm>
          <a:prstGeom prst="rect">
            <a:avLst/>
          </a:prstGeom>
          <a:noFill/>
          <a:ln/>
        </p:spPr>
        <p:txBody>
          <a:bodyPr wrap="square" rtlCol="0" anchor="ctr"/>
          <a:lstStyle/>
          <a:p>
            <a:pPr marL="0" indent="0">
              <a:buNone/>
            </a:pPr>
            <a:r>
              <a:rPr lang="en-US" sz="1200" i="1" dirty="0">
                <a:solidFill>
                  <a:srgbClr val="1E2761"/>
                </a:solidFill>
              </a:rPr>
              <a:t>"Explain AI to me.”</a:t>
            </a:r>
            <a:endParaRPr lang="en-US" sz="1200" dirty="0"/>
          </a:p>
        </p:txBody>
      </p:sp>
      <p:sp>
        <p:nvSpPr>
          <p:cNvPr id="8" name="Shape 6"/>
          <p:cNvSpPr/>
          <p:nvPr/>
        </p:nvSpPr>
        <p:spPr>
          <a:xfrm>
            <a:off x="7040880" y="1554480"/>
            <a:ext cx="1508760" cy="502920"/>
          </a:xfrm>
          <a:prstGeom prst="rect">
            <a:avLst/>
          </a:prstGeom>
          <a:solidFill>
            <a:srgbClr val="EF4444"/>
          </a:solidFill>
          <a:ln w="12700">
            <a:solidFill>
              <a:srgbClr val="EF4444"/>
            </a:solidFill>
            <a:prstDash val="solid"/>
          </a:ln>
        </p:spPr>
        <p:txBody>
          <a:bodyPr/>
          <a:lstStyle/>
          <a:p>
            <a:endParaRPr dirty="0"/>
          </a:p>
        </p:txBody>
      </p:sp>
      <p:sp>
        <p:nvSpPr>
          <p:cNvPr id="9" name="Text 7"/>
          <p:cNvSpPr/>
          <p:nvPr/>
        </p:nvSpPr>
        <p:spPr>
          <a:xfrm>
            <a:off x="7040880" y="1554480"/>
            <a:ext cx="1508760" cy="502920"/>
          </a:xfrm>
          <a:prstGeom prst="rect">
            <a:avLst/>
          </a:prstGeom>
          <a:noFill/>
          <a:ln/>
        </p:spPr>
        <p:txBody>
          <a:bodyPr wrap="square" rtlCol="0" anchor="ctr"/>
          <a:lstStyle/>
          <a:p>
            <a:pPr marL="0" indent="0" algn="ctr">
              <a:buNone/>
            </a:pPr>
            <a:r>
              <a:rPr lang="en-US" sz="1400" b="1" dirty="0">
                <a:solidFill>
                  <a:srgbClr val="1E2761"/>
                </a:solidFill>
              </a:rPr>
              <a:t>Too vague</a:t>
            </a:r>
            <a:endParaRPr lang="en-US" sz="1400" dirty="0"/>
          </a:p>
        </p:txBody>
      </p:sp>
      <p:sp>
        <p:nvSpPr>
          <p:cNvPr id="10" name="Shape 8"/>
          <p:cNvSpPr/>
          <p:nvPr/>
        </p:nvSpPr>
        <p:spPr>
          <a:xfrm>
            <a:off x="457200" y="2468880"/>
            <a:ext cx="8229600" cy="960120"/>
          </a:xfrm>
          <a:prstGeom prst="rect">
            <a:avLst/>
          </a:prstGeom>
          <a:solidFill>
            <a:srgbClr val="E8EEF8"/>
          </a:solidFill>
          <a:ln w="12700">
            <a:solidFill>
              <a:srgbClr val="10B981"/>
            </a:solidFill>
            <a:prstDash val="solid"/>
          </a:ln>
        </p:spPr>
        <p:txBody>
          <a:bodyPr/>
          <a:lstStyle/>
          <a:p>
            <a:endParaRPr/>
          </a:p>
        </p:txBody>
      </p:sp>
      <p:sp>
        <p:nvSpPr>
          <p:cNvPr id="11" name="Text 9"/>
          <p:cNvSpPr/>
          <p:nvPr/>
        </p:nvSpPr>
        <p:spPr>
          <a:xfrm>
            <a:off x="457200" y="2468880"/>
            <a:ext cx="411480" cy="960120"/>
          </a:xfrm>
          <a:prstGeom prst="rect">
            <a:avLst/>
          </a:prstGeom>
          <a:solidFill>
            <a:srgbClr val="10B981"/>
          </a:solidFill>
          <a:ln/>
        </p:spPr>
        <p:txBody>
          <a:bodyPr wrap="square" rtlCol="0" anchor="ctr"/>
          <a:lstStyle/>
          <a:p>
            <a:pPr marL="0" indent="0" algn="ctr">
              <a:buNone/>
            </a:pPr>
            <a:r>
              <a:rPr lang="en-US" sz="1600" b="1" dirty="0">
                <a:solidFill>
                  <a:srgbClr val="1E2761"/>
                </a:solidFill>
              </a:rPr>
              <a:t>2</a:t>
            </a:r>
            <a:endParaRPr lang="en-US" sz="1600" dirty="0"/>
          </a:p>
        </p:txBody>
      </p:sp>
      <p:sp>
        <p:nvSpPr>
          <p:cNvPr id="12" name="Text 10"/>
          <p:cNvSpPr/>
          <p:nvPr/>
        </p:nvSpPr>
        <p:spPr>
          <a:xfrm>
            <a:off x="1005840" y="2542032"/>
            <a:ext cx="5943600" cy="502920"/>
          </a:xfrm>
          <a:prstGeom prst="rect">
            <a:avLst/>
          </a:prstGeom>
          <a:noFill/>
          <a:ln/>
        </p:spPr>
        <p:txBody>
          <a:bodyPr wrap="square" rtlCol="0" anchor="ctr"/>
          <a:lstStyle/>
          <a:p>
            <a:pPr marL="0" indent="0">
              <a:buNone/>
            </a:pPr>
            <a:r>
              <a:rPr lang="en-US" sz="1200" i="1" dirty="0">
                <a:solidFill>
                  <a:srgbClr val="1E2761"/>
                </a:solidFill>
              </a:rPr>
              <a:t>"You are an experienced financial advisor. Explain to me in 5 sentences what ETFs are — for someone with no stock market knowledge."</a:t>
            </a:r>
            <a:endParaRPr lang="en-US" sz="1200" dirty="0"/>
          </a:p>
        </p:txBody>
      </p:sp>
      <p:sp>
        <p:nvSpPr>
          <p:cNvPr id="13" name="Shape 11"/>
          <p:cNvSpPr/>
          <p:nvPr/>
        </p:nvSpPr>
        <p:spPr>
          <a:xfrm>
            <a:off x="7040880" y="2651760"/>
            <a:ext cx="1508760" cy="50292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7040880" y="2651760"/>
            <a:ext cx="1508760" cy="502920"/>
          </a:xfrm>
          <a:prstGeom prst="rect">
            <a:avLst/>
          </a:prstGeom>
          <a:noFill/>
          <a:ln/>
        </p:spPr>
        <p:txBody>
          <a:bodyPr wrap="square" rtlCol="0" anchor="ctr"/>
          <a:lstStyle/>
          <a:p>
            <a:pPr marL="0" indent="0" algn="ctr">
              <a:buNone/>
            </a:pPr>
            <a:r>
              <a:rPr lang="en-US" sz="1400" b="1" dirty="0">
                <a:solidFill>
                  <a:srgbClr val="1E2761"/>
                </a:solidFill>
              </a:rPr>
              <a:t>Very good</a:t>
            </a:r>
            <a:endParaRPr lang="en-US" sz="1400" dirty="0"/>
          </a:p>
        </p:txBody>
      </p:sp>
      <p:sp>
        <p:nvSpPr>
          <p:cNvPr id="15" name="Shape 13"/>
          <p:cNvSpPr/>
          <p:nvPr/>
        </p:nvSpPr>
        <p:spPr>
          <a:xfrm>
            <a:off x="457200" y="3566160"/>
            <a:ext cx="8229600" cy="960120"/>
          </a:xfrm>
          <a:prstGeom prst="rect">
            <a:avLst/>
          </a:prstGeom>
          <a:solidFill>
            <a:srgbClr val="E8EEF8"/>
          </a:solidFill>
          <a:ln w="12700">
            <a:solidFill>
              <a:srgbClr val="F59E0B"/>
            </a:solidFill>
            <a:prstDash val="solid"/>
          </a:ln>
        </p:spPr>
        <p:txBody>
          <a:bodyPr/>
          <a:lstStyle/>
          <a:p>
            <a:endParaRPr/>
          </a:p>
        </p:txBody>
      </p:sp>
      <p:sp>
        <p:nvSpPr>
          <p:cNvPr id="16" name="Text 14"/>
          <p:cNvSpPr/>
          <p:nvPr/>
        </p:nvSpPr>
        <p:spPr>
          <a:xfrm>
            <a:off x="457200" y="3566160"/>
            <a:ext cx="411480" cy="960120"/>
          </a:xfrm>
          <a:prstGeom prst="rect">
            <a:avLst/>
          </a:prstGeom>
          <a:solidFill>
            <a:srgbClr val="F59E0B"/>
          </a:solidFill>
          <a:ln/>
        </p:spPr>
        <p:txBody>
          <a:bodyPr wrap="square" rtlCol="0" anchor="ctr"/>
          <a:lstStyle/>
          <a:p>
            <a:pPr marL="0" indent="0" algn="ctr">
              <a:buNone/>
            </a:pPr>
            <a:r>
              <a:rPr lang="en-US" sz="1600" b="1" dirty="0">
                <a:solidFill>
                  <a:srgbClr val="1E2761"/>
                </a:solidFill>
              </a:rPr>
              <a:t>3</a:t>
            </a:r>
            <a:endParaRPr lang="en-US" sz="1600" dirty="0"/>
          </a:p>
        </p:txBody>
      </p:sp>
      <p:sp>
        <p:nvSpPr>
          <p:cNvPr id="17" name="Text 15"/>
          <p:cNvSpPr/>
          <p:nvPr/>
        </p:nvSpPr>
        <p:spPr>
          <a:xfrm>
            <a:off x="1005840" y="3639312"/>
            <a:ext cx="5943600" cy="502920"/>
          </a:xfrm>
          <a:prstGeom prst="rect">
            <a:avLst/>
          </a:prstGeom>
          <a:noFill/>
          <a:ln/>
        </p:spPr>
        <p:txBody>
          <a:bodyPr wrap="square" rtlCol="0" anchor="ctr"/>
          <a:lstStyle/>
          <a:p>
            <a:pPr marL="0" indent="0">
              <a:buNone/>
            </a:pPr>
            <a:r>
              <a:rPr lang="en-US" sz="1200" i="1" dirty="0">
                <a:solidFill>
                  <a:srgbClr val="1E2761"/>
                </a:solidFill>
              </a:rPr>
              <a:t>"Write a good text for my company."</a:t>
            </a:r>
            <a:endParaRPr lang="en-US" sz="1200" dirty="0"/>
          </a:p>
        </p:txBody>
      </p:sp>
      <p:sp>
        <p:nvSpPr>
          <p:cNvPr id="18" name="Shape 16"/>
          <p:cNvSpPr/>
          <p:nvPr/>
        </p:nvSpPr>
        <p:spPr>
          <a:xfrm>
            <a:off x="7040880" y="3749040"/>
            <a:ext cx="1508760" cy="502920"/>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7040880" y="3749040"/>
            <a:ext cx="1508760" cy="502920"/>
          </a:xfrm>
          <a:prstGeom prst="rect">
            <a:avLst/>
          </a:prstGeom>
          <a:noFill/>
          <a:ln/>
        </p:spPr>
        <p:txBody>
          <a:bodyPr wrap="square" rtlCol="0" anchor="ctr"/>
          <a:lstStyle/>
          <a:p>
            <a:pPr marL="0" indent="0" algn="ctr">
              <a:buNone/>
            </a:pPr>
            <a:r>
              <a:rPr lang="en-US" sz="1400" b="1" dirty="0">
                <a:solidFill>
                  <a:srgbClr val="1E2761"/>
                </a:solidFill>
              </a:rPr>
              <a:t>Too vague — what is good? Which company?</a:t>
            </a:r>
            <a:endParaRPr lang="en-US" sz="10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F-11  |  Good, Bad — Or Can We Do Better?</a:t>
            </a: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Summary</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Module 1: The Key Points in 30 Seconds</a:t>
            </a:r>
            <a:endParaRPr lang="en-US" sz="2600" dirty="0"/>
          </a:p>
        </p:txBody>
      </p:sp>
      <p:sp>
        <p:nvSpPr>
          <p:cNvPr id="5" name="Shape 3"/>
          <p:cNvSpPr/>
          <p:nvPr/>
        </p:nvSpPr>
        <p:spPr>
          <a:xfrm>
            <a:off x="457200" y="1417320"/>
            <a:ext cx="8229600" cy="621792"/>
          </a:xfrm>
          <a:prstGeom prst="rect">
            <a:avLst/>
          </a:prstGeom>
          <a:solidFill>
            <a:srgbClr val="DBEAFE"/>
          </a:solidFill>
          <a:ln w="12700">
            <a:solidFill>
              <a:srgbClr val="3B82F6"/>
            </a:solidFill>
            <a:prstDash val="solid"/>
          </a:ln>
        </p:spPr>
        <p:txBody>
          <a:bodyPr/>
          <a:lstStyle/>
          <a:p>
            <a:endParaRPr/>
          </a:p>
        </p:txBody>
      </p:sp>
      <p:sp>
        <p:nvSpPr>
          <p:cNvPr id="6" name="Shape 4"/>
          <p:cNvSpPr/>
          <p:nvPr/>
        </p:nvSpPr>
        <p:spPr>
          <a:xfrm>
            <a:off x="457200" y="1417320"/>
            <a:ext cx="411480" cy="621792"/>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417320"/>
            <a:ext cx="411480" cy="621792"/>
          </a:xfrm>
          <a:prstGeom prst="rect">
            <a:avLst/>
          </a:prstGeom>
          <a:noFill/>
          <a:ln/>
        </p:spPr>
        <p:txBody>
          <a:bodyPr wrap="square" rtlCol="0" anchor="ctr"/>
          <a:lstStyle/>
          <a:p>
            <a:pPr marL="0" indent="0" algn="ctr">
              <a:buNone/>
            </a:pPr>
            <a:r>
              <a:rPr lang="en-US" sz="1600" b="1" dirty="0">
                <a:solidFill>
                  <a:srgbClr val="1E2761"/>
                </a:solidFill>
              </a:rPr>
              <a:t>1</a:t>
            </a:r>
            <a:endParaRPr lang="en-US" sz="1600" dirty="0"/>
          </a:p>
        </p:txBody>
      </p:sp>
      <p:sp>
        <p:nvSpPr>
          <p:cNvPr id="8" name="Text 6"/>
          <p:cNvSpPr/>
          <p:nvPr/>
        </p:nvSpPr>
        <p:spPr>
          <a:xfrm>
            <a:off x="1005840" y="1417320"/>
            <a:ext cx="7498080" cy="621792"/>
          </a:xfrm>
          <a:prstGeom prst="rect">
            <a:avLst/>
          </a:prstGeom>
          <a:noFill/>
          <a:ln/>
        </p:spPr>
        <p:txBody>
          <a:bodyPr wrap="square" rtlCol="0" anchor="ctr"/>
          <a:lstStyle/>
          <a:p>
            <a:pPr marL="0" indent="0">
              <a:buNone/>
            </a:pPr>
            <a:r>
              <a:rPr lang="en-US" sz="1300" dirty="0">
                <a:solidFill>
                  <a:srgbClr val="1E2761"/>
                </a:solidFill>
              </a:rPr>
              <a:t>Generative AI creates new content — it is an assistant, not an all-knowing oracle.</a:t>
            </a:r>
            <a:endParaRPr lang="en-US" sz="1300" dirty="0"/>
          </a:p>
        </p:txBody>
      </p:sp>
      <p:sp>
        <p:nvSpPr>
          <p:cNvPr id="9" name="Shape 7"/>
          <p:cNvSpPr/>
          <p:nvPr/>
        </p:nvSpPr>
        <p:spPr>
          <a:xfrm>
            <a:off x="457200" y="2194560"/>
            <a:ext cx="8229600" cy="621792"/>
          </a:xfrm>
          <a:prstGeom prst="rect">
            <a:avLst/>
          </a:prstGeom>
          <a:solidFill>
            <a:srgbClr val="DBEAFE"/>
          </a:solidFill>
          <a:ln w="12700">
            <a:solidFill>
              <a:srgbClr val="3B82F6"/>
            </a:solidFill>
            <a:prstDash val="solid"/>
          </a:ln>
        </p:spPr>
        <p:txBody>
          <a:bodyPr/>
          <a:lstStyle/>
          <a:p>
            <a:endParaRPr/>
          </a:p>
        </p:txBody>
      </p:sp>
      <p:sp>
        <p:nvSpPr>
          <p:cNvPr id="10" name="Shape 8"/>
          <p:cNvSpPr/>
          <p:nvPr/>
        </p:nvSpPr>
        <p:spPr>
          <a:xfrm>
            <a:off x="457200" y="2194560"/>
            <a:ext cx="411480" cy="621792"/>
          </a:xfrm>
          <a:prstGeom prst="rect">
            <a:avLst/>
          </a:prstGeom>
          <a:solidFill>
            <a:srgbClr val="3B82F6"/>
          </a:solidFill>
          <a:ln w="12700">
            <a:solidFill>
              <a:srgbClr val="3B82F6"/>
            </a:solidFill>
            <a:prstDash val="solid"/>
          </a:ln>
        </p:spPr>
        <p:txBody>
          <a:bodyPr/>
          <a:lstStyle/>
          <a:p>
            <a:endParaRPr/>
          </a:p>
        </p:txBody>
      </p:sp>
      <p:sp>
        <p:nvSpPr>
          <p:cNvPr id="11" name="Text 9"/>
          <p:cNvSpPr/>
          <p:nvPr/>
        </p:nvSpPr>
        <p:spPr>
          <a:xfrm>
            <a:off x="457200" y="2194560"/>
            <a:ext cx="411480" cy="621792"/>
          </a:xfrm>
          <a:prstGeom prst="rect">
            <a:avLst/>
          </a:prstGeom>
          <a:noFill/>
          <a:ln/>
        </p:spPr>
        <p:txBody>
          <a:bodyPr wrap="square" rtlCol="0" anchor="ctr"/>
          <a:lstStyle/>
          <a:p>
            <a:pPr marL="0" indent="0" algn="ctr">
              <a:buNone/>
            </a:pPr>
            <a:r>
              <a:rPr lang="en-US" sz="1600" b="1" dirty="0">
                <a:solidFill>
                  <a:srgbClr val="1E2761"/>
                </a:solidFill>
              </a:rPr>
              <a:t>2</a:t>
            </a:r>
            <a:endParaRPr lang="en-US" sz="1600" dirty="0"/>
          </a:p>
        </p:txBody>
      </p:sp>
      <p:sp>
        <p:nvSpPr>
          <p:cNvPr id="12" name="Text 10"/>
          <p:cNvSpPr/>
          <p:nvPr/>
        </p:nvSpPr>
        <p:spPr>
          <a:xfrm>
            <a:off x="1005840" y="2194560"/>
            <a:ext cx="7498080" cy="621792"/>
          </a:xfrm>
          <a:prstGeom prst="rect">
            <a:avLst/>
          </a:prstGeom>
          <a:noFill/>
          <a:ln/>
        </p:spPr>
        <p:txBody>
          <a:bodyPr wrap="square" rtlCol="0" anchor="ctr"/>
          <a:lstStyle/>
          <a:p>
            <a:pPr marL="0" indent="0">
              <a:buNone/>
            </a:pPr>
            <a:r>
              <a:rPr lang="en-US" sz="1300" dirty="0">
                <a:solidFill>
                  <a:srgbClr val="1E2761"/>
                </a:solidFill>
              </a:rPr>
              <a:t>ChatGPT, Copilot, Claude, Perplexity: each tool has its strength.</a:t>
            </a:r>
            <a:endParaRPr lang="en-US" sz="1300" dirty="0"/>
          </a:p>
        </p:txBody>
      </p:sp>
      <p:sp>
        <p:nvSpPr>
          <p:cNvPr id="13" name="Shape 11"/>
          <p:cNvSpPr/>
          <p:nvPr/>
        </p:nvSpPr>
        <p:spPr>
          <a:xfrm>
            <a:off x="457200" y="2971800"/>
            <a:ext cx="8229600" cy="621792"/>
          </a:xfrm>
          <a:prstGeom prst="rect">
            <a:avLst/>
          </a:prstGeom>
          <a:solidFill>
            <a:srgbClr val="DBEAFE"/>
          </a:solidFill>
          <a:ln w="12700">
            <a:solidFill>
              <a:srgbClr val="3B82F6"/>
            </a:solidFill>
            <a:prstDash val="solid"/>
          </a:ln>
        </p:spPr>
        <p:txBody>
          <a:bodyPr/>
          <a:lstStyle/>
          <a:p>
            <a:endParaRPr/>
          </a:p>
        </p:txBody>
      </p:sp>
      <p:sp>
        <p:nvSpPr>
          <p:cNvPr id="14" name="Shape 12"/>
          <p:cNvSpPr/>
          <p:nvPr/>
        </p:nvSpPr>
        <p:spPr>
          <a:xfrm>
            <a:off x="457200" y="2971800"/>
            <a:ext cx="411480" cy="621792"/>
          </a:xfrm>
          <a:prstGeom prst="rect">
            <a:avLst/>
          </a:prstGeom>
          <a:solidFill>
            <a:srgbClr val="3B82F6"/>
          </a:solidFill>
          <a:ln w="12700">
            <a:solidFill>
              <a:srgbClr val="3B82F6"/>
            </a:solidFill>
            <a:prstDash val="solid"/>
          </a:ln>
        </p:spPr>
        <p:txBody>
          <a:bodyPr/>
          <a:lstStyle/>
          <a:p>
            <a:endParaRPr/>
          </a:p>
        </p:txBody>
      </p:sp>
      <p:sp>
        <p:nvSpPr>
          <p:cNvPr id="15" name="Text 13"/>
          <p:cNvSpPr/>
          <p:nvPr/>
        </p:nvSpPr>
        <p:spPr>
          <a:xfrm>
            <a:off x="457200" y="2971800"/>
            <a:ext cx="411480" cy="621792"/>
          </a:xfrm>
          <a:prstGeom prst="rect">
            <a:avLst/>
          </a:prstGeom>
          <a:noFill/>
          <a:ln/>
        </p:spPr>
        <p:txBody>
          <a:bodyPr wrap="square" rtlCol="0" anchor="ctr"/>
          <a:lstStyle/>
          <a:p>
            <a:pPr marL="0" indent="0" algn="ctr">
              <a:buNone/>
            </a:pPr>
            <a:r>
              <a:rPr lang="en-US" sz="1600" b="1" dirty="0">
                <a:solidFill>
                  <a:srgbClr val="1E2761"/>
                </a:solidFill>
              </a:rPr>
              <a:t>3</a:t>
            </a:r>
            <a:endParaRPr lang="en-US" sz="1600" dirty="0"/>
          </a:p>
        </p:txBody>
      </p:sp>
      <p:sp>
        <p:nvSpPr>
          <p:cNvPr id="16" name="Text 14"/>
          <p:cNvSpPr/>
          <p:nvPr/>
        </p:nvSpPr>
        <p:spPr>
          <a:xfrm>
            <a:off x="1005840" y="2971800"/>
            <a:ext cx="7498080" cy="621792"/>
          </a:xfrm>
          <a:prstGeom prst="rect">
            <a:avLst/>
          </a:prstGeom>
          <a:noFill/>
          <a:ln/>
        </p:spPr>
        <p:txBody>
          <a:bodyPr wrap="square" rtlCol="0" anchor="ctr"/>
          <a:lstStyle/>
          <a:p>
            <a:pPr marL="0" indent="0">
              <a:buNone/>
            </a:pPr>
            <a:r>
              <a:rPr lang="en-US" sz="1300" dirty="0">
                <a:solidFill>
                  <a:srgbClr val="1E2761"/>
                </a:solidFill>
              </a:rPr>
              <a:t>Poor prompts = poor outputs. Good prompts = time saved.</a:t>
            </a:r>
            <a:endParaRPr lang="en-US" sz="1300" dirty="0"/>
          </a:p>
        </p:txBody>
      </p:sp>
      <p:sp>
        <p:nvSpPr>
          <p:cNvPr id="17" name="Shape 15"/>
          <p:cNvSpPr/>
          <p:nvPr/>
        </p:nvSpPr>
        <p:spPr>
          <a:xfrm>
            <a:off x="457200" y="3977640"/>
            <a:ext cx="8229600" cy="914400"/>
          </a:xfrm>
          <a:prstGeom prst="rect">
            <a:avLst/>
          </a:prstGeom>
          <a:solidFill>
            <a:srgbClr val="DBEAFE"/>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457200" y="3977640"/>
            <a:ext cx="8229600" cy="64008"/>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640080" y="4069080"/>
            <a:ext cx="2743200" cy="320040"/>
          </a:xfrm>
          <a:prstGeom prst="rect">
            <a:avLst/>
          </a:prstGeom>
          <a:noFill/>
          <a:ln/>
        </p:spPr>
        <p:txBody>
          <a:bodyPr wrap="square" rtlCol="0" anchor="ctr"/>
          <a:lstStyle/>
          <a:p>
            <a:pPr marL="0" indent="0">
              <a:buNone/>
            </a:pPr>
            <a:r>
              <a:rPr lang="en-US" sz="1200" b="1" dirty="0">
                <a:solidFill>
                  <a:srgbClr val="F59E0B"/>
                </a:solidFill>
              </a:rPr>
              <a:t>🔜  PAUSE</a:t>
            </a:r>
            <a:endParaRPr lang="en-US" sz="1200" dirty="0"/>
          </a:p>
        </p:txBody>
      </p:sp>
      <p:sp>
        <p:nvSpPr>
          <p:cNvPr id="20" name="Text 18"/>
          <p:cNvSpPr/>
          <p:nvPr/>
        </p:nvSpPr>
        <p:spPr>
          <a:xfrm>
            <a:off x="640080" y="4370832"/>
            <a:ext cx="7772400" cy="438912"/>
          </a:xfrm>
          <a:prstGeom prst="rect">
            <a:avLst/>
          </a:prstGeom>
          <a:noFill/>
          <a:ln/>
        </p:spPr>
        <p:txBody>
          <a:bodyPr wrap="square" rtlCol="0" anchor="ctr"/>
          <a:lstStyle/>
          <a:p>
            <a:pPr marL="0" indent="0">
              <a:buNone/>
            </a:pPr>
            <a:r>
              <a:rPr lang="en-US" sz="1200" dirty="0">
                <a:solidFill>
                  <a:srgbClr val="1D4ED8"/>
                </a:solidFill>
              </a:rPr>
              <a:t>Thinking task: Which use case from your work would you like to try out today? — Tanja already has a plan …</a:t>
            </a:r>
            <a:endParaRPr lang="en-US" sz="12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F-12  |  Module 1: The Key Points in 30 Seconds</a:t>
            </a: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4F7FB"/>
        </a:solidFill>
        <a:effectLst/>
      </p:bgPr>
    </p:bg>
    <p:spTree>
      <p:nvGrpSpPr>
        <p:cNvPr id="1" name=""/>
        <p:cNvGrpSpPr/>
        <p:nvPr/>
      </p:nvGrpSpPr>
      <p:grpSpPr>
        <a:xfrm>
          <a:off x="0" y="0"/>
          <a:ext cx="0" cy="0"/>
          <a:chOff x="0" y="0"/>
          <a:chExt cx="0" cy="0"/>
        </a:xfrm>
      </p:grpSpPr>
      <p:sp>
        <p:nvSpPr>
          <p:cNvPr id="2" name="header_bg"/>
          <p:cNvSpPr/>
          <p:nvPr/>
        </p:nvSpPr>
        <p:spPr>
          <a:xfrm>
            <a:off x="0" y="0"/>
            <a:ext cx="9144000" cy="502920"/>
          </a:xfrm>
          <a:prstGeom prst="rect">
            <a:avLst/>
          </a:prstGeom>
          <a:solidFill>
            <a:srgbClr val="3B82F6"/>
          </a:solidFill>
        </p:spPr>
        <p:txBody>
          <a:bodyPr/>
          <a:lstStyle/>
          <a:p>
            <a:endParaRPr/>
          </a:p>
        </p:txBody>
      </p:sp>
      <p:sp>
        <p:nvSpPr>
          <p:cNvPr id="3" name="header_left"/>
          <p:cNvSpPr/>
          <p:nvPr/>
        </p:nvSpPr>
        <p:spPr>
          <a:xfrm>
            <a:off x="365760" y="0"/>
            <a:ext cx="5500000" cy="502920"/>
          </a:xfrm>
          <a:prstGeom prst="rect">
            <a:avLst/>
          </a:prstGeom>
          <a:noFill/>
          <a:ln>
            <a:noFill/>
          </a:ln>
        </p:spPr>
        <p:txBody>
          <a:bodyPr wrap="square" lIns="60960" tIns="45720" rIns="60960" bIns="45720" rtlCol="0" anchor="ctr"/>
          <a:lstStyle/>
          <a:p>
            <a:pPr marL="0" indent="0">
              <a:buNone/>
            </a:pPr>
            <a:r>
              <a:rPr lang="de-DE" sz="1100" b="1" dirty="0">
                <a:solidFill>
                  <a:srgbClr val="FFFFFF"/>
                </a:solidFill>
              </a:rPr>
              <a:t>MODULE 1  ·  KNOWLEDGE CHECK</a:t>
            </a:r>
            <a:endParaRPr lang="de-DE" dirty="0"/>
          </a:p>
        </p:txBody>
      </p:sp>
      <p:sp>
        <p:nvSpPr>
          <p:cNvPr id="5" name="slide_title"/>
          <p:cNvSpPr/>
          <p:nvPr/>
        </p:nvSpPr>
        <p:spPr>
          <a:xfrm>
            <a:off x="274320" y="582920"/>
            <a:ext cx="8595360" cy="350000"/>
          </a:xfrm>
          <a:prstGeom prst="rect">
            <a:avLst/>
          </a:prstGeom>
          <a:noFill/>
          <a:ln>
            <a:noFill/>
          </a:ln>
        </p:spPr>
        <p:txBody>
          <a:bodyPr wrap="square" lIns="60960" tIns="45720" rIns="60960" bIns="45720" rtlCol="0" anchor="ctr"/>
          <a:lstStyle/>
          <a:p>
            <a:pPr marL="0" indent="0">
              <a:buNone/>
            </a:pPr>
            <a:r>
              <a:rPr lang="de-DE" sz="2000" b="1" dirty="0">
                <a:solidFill>
                  <a:srgbClr val="1E2761"/>
                </a:solidFill>
              </a:rPr>
              <a:t>📋  Knowledge Check: What Have You Learned in Module 1?</a:t>
            </a:r>
            <a:endParaRPr lang="de-DE" dirty="0"/>
          </a:p>
        </p:txBody>
      </p:sp>
      <p:sp>
        <p:nvSpPr>
          <p:cNvPr id="6" name="q1_bg"/>
          <p:cNvSpPr/>
          <p:nvPr/>
        </p:nvSpPr>
        <p:spPr>
          <a:xfrm>
            <a:off x="200000" y="942920"/>
            <a:ext cx="4272000" cy="1180653"/>
          </a:xfrm>
          <a:prstGeom prst="rect">
            <a:avLst/>
          </a:prstGeom>
          <a:solidFill>
            <a:srgbClr val="EEF4FF"/>
          </a:solidFill>
        </p:spPr>
        <p:txBody>
          <a:bodyPr/>
          <a:lstStyle/>
          <a:p>
            <a:endParaRPr/>
          </a:p>
        </p:txBody>
      </p:sp>
      <p:sp>
        <p:nvSpPr>
          <p:cNvPr id="7" name="q1_border"/>
          <p:cNvSpPr/>
          <p:nvPr/>
        </p:nvSpPr>
        <p:spPr>
          <a:xfrm>
            <a:off x="200000" y="942920"/>
            <a:ext cx="60000" cy="1180653"/>
          </a:xfrm>
          <a:prstGeom prst="rect">
            <a:avLst/>
          </a:prstGeom>
          <a:solidFill>
            <a:srgbClr val="3B82F6"/>
          </a:solidFill>
        </p:spPr>
        <p:txBody>
          <a:bodyPr/>
          <a:lstStyle/>
          <a:p>
            <a:endParaRPr/>
          </a:p>
        </p:txBody>
      </p:sp>
      <p:sp>
        <p:nvSpPr>
          <p:cNvPr id="8" name="q1_qtxt"/>
          <p:cNvSpPr/>
          <p:nvPr/>
        </p:nvSpPr>
        <p:spPr>
          <a:xfrm>
            <a:off x="280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Question 1  What distinguishes generative AI from invisible AI?</a:t>
            </a:r>
            <a:endParaRPr lang="de-DE" dirty="0"/>
          </a:p>
        </p:txBody>
      </p:sp>
      <p:sp>
        <p:nvSpPr>
          <p:cNvPr id="9" name="q1_aA"/>
          <p:cNvSpPr/>
          <p:nvPr/>
        </p:nvSpPr>
        <p:spPr>
          <a:xfrm>
            <a:off x="280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It works automatically in the background</a:t>
            </a:r>
            <a:endParaRPr lang="de-DE" dirty="0"/>
          </a:p>
        </p:txBody>
      </p:sp>
      <p:sp>
        <p:nvSpPr>
          <p:cNvPr id="10" name="q1_aB"/>
          <p:cNvSpPr/>
          <p:nvPr/>
        </p:nvSpPr>
        <p:spPr>
          <a:xfrm>
            <a:off x="280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It creates new content on request</a:t>
            </a:r>
          </a:p>
        </p:txBody>
      </p:sp>
      <p:sp>
        <p:nvSpPr>
          <p:cNvPr id="11" name="q1_aC"/>
          <p:cNvSpPr/>
          <p:nvPr/>
        </p:nvSpPr>
        <p:spPr>
          <a:xfrm>
            <a:off x="280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It replaces all human tasks</a:t>
            </a:r>
            <a:endParaRPr lang="de-DE" dirty="0"/>
          </a:p>
        </p:txBody>
      </p:sp>
      <p:sp>
        <p:nvSpPr>
          <p:cNvPr id="12" name="q1_aD"/>
          <p:cNvSpPr/>
          <p:nvPr/>
        </p:nvSpPr>
        <p:spPr>
          <a:xfrm>
            <a:off x="280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It only works with an internet connection</a:t>
            </a:r>
            <a:endParaRPr lang="de-DE" dirty="0"/>
          </a:p>
        </p:txBody>
      </p:sp>
      <p:sp>
        <p:nvSpPr>
          <p:cNvPr id="13" name="q2_bg"/>
          <p:cNvSpPr/>
          <p:nvPr/>
        </p:nvSpPr>
        <p:spPr>
          <a:xfrm>
            <a:off x="4672000" y="942920"/>
            <a:ext cx="4272000" cy="1180653"/>
          </a:xfrm>
          <a:prstGeom prst="rect">
            <a:avLst/>
          </a:prstGeom>
          <a:solidFill>
            <a:srgbClr val="EEF4FF"/>
          </a:solidFill>
        </p:spPr>
        <p:txBody>
          <a:bodyPr/>
          <a:lstStyle/>
          <a:p>
            <a:endParaRPr/>
          </a:p>
        </p:txBody>
      </p:sp>
      <p:sp>
        <p:nvSpPr>
          <p:cNvPr id="14" name="q2_border"/>
          <p:cNvSpPr/>
          <p:nvPr/>
        </p:nvSpPr>
        <p:spPr>
          <a:xfrm>
            <a:off x="4672000" y="942920"/>
            <a:ext cx="60000" cy="1180653"/>
          </a:xfrm>
          <a:prstGeom prst="rect">
            <a:avLst/>
          </a:prstGeom>
          <a:solidFill>
            <a:srgbClr val="3B82F6"/>
          </a:solidFill>
        </p:spPr>
        <p:txBody>
          <a:bodyPr/>
          <a:lstStyle/>
          <a:p>
            <a:endParaRPr/>
          </a:p>
        </p:txBody>
      </p:sp>
      <p:sp>
        <p:nvSpPr>
          <p:cNvPr id="15" name="q2_qtxt"/>
          <p:cNvSpPr/>
          <p:nvPr/>
        </p:nvSpPr>
        <p:spPr>
          <a:xfrm>
            <a:off x="4752000" y="972920"/>
            <a:ext cx="4172000" cy="280000"/>
          </a:xfrm>
          <a:prstGeom prst="rect">
            <a:avLst/>
          </a:prstGeom>
          <a:noFill/>
          <a:ln>
            <a:noFill/>
          </a:ln>
        </p:spPr>
        <p:txBody>
          <a:bodyPr wrap="square" lIns="30000" tIns="15000" rIns="30000" bIns="0" rtlCol="0" anchor="t"/>
          <a:lstStyle/>
          <a:p>
            <a:pPr marL="0" indent="0">
              <a:buNone/>
            </a:pPr>
            <a:r>
              <a:rPr lang="de-DE" sz="900" b="1" dirty="0" err="1">
                <a:solidFill>
                  <a:srgbClr val="3B82F6"/>
                </a:solidFill>
              </a:rPr>
              <a:t>Question</a:t>
            </a:r>
            <a:r>
              <a:rPr lang="de-DE" sz="900" b="1" dirty="0">
                <a:solidFill>
                  <a:srgbClr val="3B82F6"/>
                </a:solidFill>
              </a:rPr>
              <a:t> 2  </a:t>
            </a:r>
            <a:r>
              <a:rPr lang="de-DE" sz="900" b="1" dirty="0">
                <a:solidFill>
                  <a:srgbClr val="1E2761"/>
                </a:solidFill>
              </a:rPr>
              <a:t>What happens when an AI has a training cutoff date?</a:t>
            </a:r>
            <a:endParaRPr lang="de-DE" dirty="0"/>
          </a:p>
        </p:txBody>
      </p:sp>
      <p:sp>
        <p:nvSpPr>
          <p:cNvPr id="16" name="q2_aA"/>
          <p:cNvSpPr/>
          <p:nvPr/>
        </p:nvSpPr>
        <p:spPr>
          <a:xfrm>
            <a:off x="4752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It becomes slower</a:t>
            </a:r>
            <a:endParaRPr lang="de-DE" dirty="0"/>
          </a:p>
        </p:txBody>
      </p:sp>
      <p:sp>
        <p:nvSpPr>
          <p:cNvPr id="17" name="q2_aB"/>
          <p:cNvSpPr/>
          <p:nvPr/>
        </p:nvSpPr>
        <p:spPr>
          <a:xfrm>
            <a:off x="4752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It costs more</a:t>
            </a:r>
            <a:endParaRPr lang="de-DE" dirty="0"/>
          </a:p>
        </p:txBody>
      </p:sp>
      <p:sp>
        <p:nvSpPr>
          <p:cNvPr id="18" name="q2_aC"/>
          <p:cNvSpPr/>
          <p:nvPr/>
        </p:nvSpPr>
        <p:spPr>
          <a:xfrm>
            <a:off x="4752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It cannot create images</a:t>
            </a:r>
            <a:endParaRPr lang="de-DE" dirty="0"/>
          </a:p>
        </p:txBody>
      </p:sp>
      <p:sp>
        <p:nvSpPr>
          <p:cNvPr id="19" name="q2_aD"/>
          <p:cNvSpPr/>
          <p:nvPr/>
        </p:nvSpPr>
        <p:spPr>
          <a:xfrm>
            <a:off x="4752000" y="1883409"/>
            <a:ext cx="4172000" cy="200163"/>
          </a:xfrm>
          <a:prstGeom prst="rect">
            <a:avLst/>
          </a:prstGeom>
          <a:noFill/>
          <a:ln>
            <a:noFill/>
          </a:ln>
        </p:spPr>
        <p:txBody>
          <a:bodyPr wrap="square" lIns="30000" tIns="0" rIns="30000" bIns="0" rtlCol="0" anchor="t"/>
          <a:lstStyle/>
          <a:p>
            <a:r>
              <a:rPr lang="de-DE" sz="820" dirty="0">
                <a:solidFill>
                  <a:srgbClr val="374151"/>
                </a:solidFill>
              </a:rPr>
              <a:t>D)  It has no knowledge of events after that date</a:t>
            </a:r>
          </a:p>
        </p:txBody>
      </p:sp>
      <p:sp>
        <p:nvSpPr>
          <p:cNvPr id="20" name="q3_bg"/>
          <p:cNvSpPr/>
          <p:nvPr/>
        </p:nvSpPr>
        <p:spPr>
          <a:xfrm>
            <a:off x="200000" y="2193573"/>
            <a:ext cx="4272000" cy="1180653"/>
          </a:xfrm>
          <a:prstGeom prst="rect">
            <a:avLst/>
          </a:prstGeom>
          <a:solidFill>
            <a:srgbClr val="EEF4FF"/>
          </a:solidFill>
        </p:spPr>
        <p:txBody>
          <a:bodyPr/>
          <a:lstStyle/>
          <a:p>
            <a:endParaRPr/>
          </a:p>
        </p:txBody>
      </p:sp>
      <p:sp>
        <p:nvSpPr>
          <p:cNvPr id="21" name="q3_border"/>
          <p:cNvSpPr/>
          <p:nvPr/>
        </p:nvSpPr>
        <p:spPr>
          <a:xfrm>
            <a:off x="200000" y="2193573"/>
            <a:ext cx="60000" cy="1180653"/>
          </a:xfrm>
          <a:prstGeom prst="rect">
            <a:avLst/>
          </a:prstGeom>
          <a:solidFill>
            <a:srgbClr val="3B82F6"/>
          </a:solidFill>
        </p:spPr>
        <p:txBody>
          <a:bodyPr/>
          <a:lstStyle/>
          <a:p>
            <a:endParaRPr/>
          </a:p>
        </p:txBody>
      </p:sp>
      <p:sp>
        <p:nvSpPr>
          <p:cNvPr id="22" name="q3_qtxt"/>
          <p:cNvSpPr/>
          <p:nvPr/>
        </p:nvSpPr>
        <p:spPr>
          <a:xfrm>
            <a:off x="280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Question 3  What does the term "AI hallucination" describe?</a:t>
            </a:r>
            <a:endParaRPr lang="de-DE" dirty="0"/>
          </a:p>
        </p:txBody>
      </p:sp>
      <p:sp>
        <p:nvSpPr>
          <p:cNvPr id="23" name="q3_aA"/>
          <p:cNvSpPr/>
          <p:nvPr/>
        </p:nvSpPr>
        <p:spPr>
          <a:xfrm>
            <a:off x="280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A technical error due to server overload</a:t>
            </a:r>
            <a:endParaRPr lang="de-DE" dirty="0"/>
          </a:p>
        </p:txBody>
      </p:sp>
      <p:sp>
        <p:nvSpPr>
          <p:cNvPr id="24" name="q3_aB"/>
          <p:cNvSpPr/>
          <p:nvPr/>
        </p:nvSpPr>
        <p:spPr>
          <a:xfrm>
            <a:off x="280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Deliberate false statements by the AI</a:t>
            </a:r>
            <a:endParaRPr lang="de-DE" dirty="0"/>
          </a:p>
        </p:txBody>
      </p:sp>
      <p:sp>
        <p:nvSpPr>
          <p:cNvPr id="25" name="q3_aC"/>
          <p:cNvSpPr/>
          <p:nvPr/>
        </p:nvSpPr>
        <p:spPr>
          <a:xfrm>
            <a:off x="280000" y="2923899"/>
            <a:ext cx="4172000" cy="200163"/>
          </a:xfrm>
          <a:prstGeom prst="rect">
            <a:avLst/>
          </a:prstGeom>
          <a:noFill/>
          <a:ln>
            <a:noFill/>
          </a:ln>
        </p:spPr>
        <p:txBody>
          <a:bodyPr wrap="square" lIns="30000" tIns="0" rIns="30000" bIns="0" rtlCol="0" anchor="t"/>
          <a:lstStyle/>
          <a:p>
            <a:r>
              <a:rPr lang="de-DE" sz="820" dirty="0">
                <a:solidFill>
                  <a:srgbClr val="374151"/>
                </a:solidFill>
              </a:rPr>
              <a:t>C)  Plausible-sounding but invented facts</a:t>
            </a:r>
          </a:p>
        </p:txBody>
      </p:sp>
      <p:sp>
        <p:nvSpPr>
          <p:cNvPr id="26" name="q3_aD"/>
          <p:cNvSpPr/>
          <p:nvPr/>
        </p:nvSpPr>
        <p:spPr>
          <a:xfrm>
            <a:off x="280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Images from the AI's imagination</a:t>
            </a:r>
            <a:endParaRPr lang="de-DE" dirty="0"/>
          </a:p>
        </p:txBody>
      </p:sp>
      <p:sp>
        <p:nvSpPr>
          <p:cNvPr id="27" name="q4_bg"/>
          <p:cNvSpPr/>
          <p:nvPr/>
        </p:nvSpPr>
        <p:spPr>
          <a:xfrm>
            <a:off x="4672000" y="2193573"/>
            <a:ext cx="4272000" cy="1180653"/>
          </a:xfrm>
          <a:prstGeom prst="rect">
            <a:avLst/>
          </a:prstGeom>
          <a:solidFill>
            <a:srgbClr val="EEF4FF"/>
          </a:solidFill>
        </p:spPr>
        <p:txBody>
          <a:bodyPr/>
          <a:lstStyle/>
          <a:p>
            <a:endParaRPr/>
          </a:p>
        </p:txBody>
      </p:sp>
      <p:sp>
        <p:nvSpPr>
          <p:cNvPr id="28" name="q4_border"/>
          <p:cNvSpPr/>
          <p:nvPr/>
        </p:nvSpPr>
        <p:spPr>
          <a:xfrm>
            <a:off x="4672000" y="2193573"/>
            <a:ext cx="60000" cy="1180653"/>
          </a:xfrm>
          <a:prstGeom prst="rect">
            <a:avLst/>
          </a:prstGeom>
          <a:solidFill>
            <a:srgbClr val="3B82F6"/>
          </a:solidFill>
        </p:spPr>
        <p:txBody>
          <a:bodyPr/>
          <a:lstStyle/>
          <a:p>
            <a:endParaRPr/>
          </a:p>
        </p:txBody>
      </p:sp>
      <p:sp>
        <p:nvSpPr>
          <p:cNvPr id="29" name="q4_qtxt"/>
          <p:cNvSpPr/>
          <p:nvPr/>
        </p:nvSpPr>
        <p:spPr>
          <a:xfrm>
            <a:off x="4752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Question 4  Which statement about AI is a myth (i.e. false)?</a:t>
            </a:r>
            <a:endParaRPr lang="de-DE" dirty="0"/>
          </a:p>
        </p:txBody>
      </p:sp>
      <p:sp>
        <p:nvSpPr>
          <p:cNvPr id="30" name="q4_aA"/>
          <p:cNvSpPr/>
          <p:nvPr/>
        </p:nvSpPr>
        <p:spPr>
          <a:xfrm>
            <a:off x="4752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AI outputs can contain errors</a:t>
            </a:r>
            <a:endParaRPr lang="de-DE" dirty="0"/>
          </a:p>
        </p:txBody>
      </p:sp>
      <p:sp>
        <p:nvSpPr>
          <p:cNvPr id="31" name="q4_aB"/>
          <p:cNvSpPr/>
          <p:nvPr/>
        </p:nvSpPr>
        <p:spPr>
          <a:xfrm>
            <a:off x="4752000" y="2713736"/>
            <a:ext cx="4172000" cy="200163"/>
          </a:xfrm>
          <a:prstGeom prst="rect">
            <a:avLst/>
          </a:prstGeom>
          <a:noFill/>
          <a:ln>
            <a:noFill/>
          </a:ln>
        </p:spPr>
        <p:txBody>
          <a:bodyPr wrap="square" lIns="30000" tIns="0" rIns="30000" bIns="0" rtlCol="0" anchor="t"/>
          <a:lstStyle/>
          <a:p>
            <a:pPr indent="0">
              <a:buNone/>
            </a:pPr>
            <a:r>
              <a:rPr lang="de-DE" sz="820" dirty="0">
                <a:solidFill>
                  <a:srgbClr val="374151"/>
                </a:solidFill>
              </a:rPr>
              <a:t>B)  AI thinks and has genuine consciousness</a:t>
            </a:r>
          </a:p>
        </p:txBody>
      </p:sp>
      <p:sp>
        <p:nvSpPr>
          <p:cNvPr id="32" name="q4_aC"/>
          <p:cNvSpPr/>
          <p:nvPr/>
        </p:nvSpPr>
        <p:spPr>
          <a:xfrm>
            <a:off x="4752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The prompt determines output quality</a:t>
            </a:r>
            <a:endParaRPr lang="de-DE" dirty="0"/>
          </a:p>
        </p:txBody>
      </p:sp>
      <p:sp>
        <p:nvSpPr>
          <p:cNvPr id="33" name="q4_aD"/>
          <p:cNvSpPr/>
          <p:nvPr/>
        </p:nvSpPr>
        <p:spPr>
          <a:xfrm>
            <a:off x="4752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AI has a training cutoff date</a:t>
            </a:r>
            <a:endParaRPr lang="de-DE" dirty="0"/>
          </a:p>
        </p:txBody>
      </p:sp>
      <p:sp>
        <p:nvSpPr>
          <p:cNvPr id="34" name="q5_bg"/>
          <p:cNvSpPr/>
          <p:nvPr/>
        </p:nvSpPr>
        <p:spPr>
          <a:xfrm>
            <a:off x="200000" y="3444226"/>
            <a:ext cx="4272000" cy="1180653"/>
          </a:xfrm>
          <a:prstGeom prst="rect">
            <a:avLst/>
          </a:prstGeom>
          <a:solidFill>
            <a:srgbClr val="EEF4FF"/>
          </a:solidFill>
        </p:spPr>
        <p:txBody>
          <a:bodyPr/>
          <a:lstStyle/>
          <a:p>
            <a:endParaRPr/>
          </a:p>
        </p:txBody>
      </p:sp>
      <p:sp>
        <p:nvSpPr>
          <p:cNvPr id="35" name="q5_border"/>
          <p:cNvSpPr/>
          <p:nvPr/>
        </p:nvSpPr>
        <p:spPr>
          <a:xfrm>
            <a:off x="200000" y="3444226"/>
            <a:ext cx="60000" cy="1180653"/>
          </a:xfrm>
          <a:prstGeom prst="rect">
            <a:avLst/>
          </a:prstGeom>
          <a:solidFill>
            <a:srgbClr val="3B82F6"/>
          </a:solidFill>
        </p:spPr>
        <p:txBody>
          <a:bodyPr/>
          <a:lstStyle/>
          <a:p>
            <a:endParaRPr/>
          </a:p>
        </p:txBody>
      </p:sp>
      <p:sp>
        <p:nvSpPr>
          <p:cNvPr id="36" name="q5_qtxt"/>
          <p:cNvSpPr/>
          <p:nvPr/>
        </p:nvSpPr>
        <p:spPr>
          <a:xfrm>
            <a:off x="280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Question 5  What is the most important factor for the quality of an AI output?</a:t>
            </a:r>
            <a:endParaRPr lang="de-DE" dirty="0"/>
          </a:p>
        </p:txBody>
      </p:sp>
      <p:sp>
        <p:nvSpPr>
          <p:cNvPr id="37" name="q5_aA"/>
          <p:cNvSpPr/>
          <p:nvPr/>
        </p:nvSpPr>
        <p:spPr>
          <a:xfrm>
            <a:off x="280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The speed of the internet connection</a:t>
            </a:r>
            <a:endParaRPr lang="de-DE" dirty="0"/>
          </a:p>
        </p:txBody>
      </p:sp>
      <p:sp>
        <p:nvSpPr>
          <p:cNvPr id="38" name="q5_aB"/>
          <p:cNvSpPr/>
          <p:nvPr/>
        </p:nvSpPr>
        <p:spPr>
          <a:xfrm>
            <a:off x="280000" y="3964389"/>
            <a:ext cx="4172000" cy="200163"/>
          </a:xfrm>
          <a:prstGeom prst="rect">
            <a:avLst/>
          </a:prstGeom>
          <a:noFill/>
          <a:ln>
            <a:noFill/>
          </a:ln>
        </p:spPr>
        <p:txBody>
          <a:bodyPr wrap="square" lIns="30000" tIns="0" rIns="30000" bIns="0" rtlCol="0" anchor="t"/>
          <a:lstStyle/>
          <a:p>
            <a:pPr indent="0">
              <a:buNone/>
            </a:pPr>
            <a:r>
              <a:rPr lang="de-DE" sz="820" dirty="0">
                <a:solidFill>
                  <a:srgbClr val="374151"/>
                </a:solidFill>
              </a:rPr>
              <a:t>B)  The quality and precision of the prompt</a:t>
            </a:r>
          </a:p>
        </p:txBody>
      </p:sp>
      <p:sp>
        <p:nvSpPr>
          <p:cNvPr id="39" name="q5_aC"/>
          <p:cNvSpPr/>
          <p:nvPr/>
        </p:nvSpPr>
        <p:spPr>
          <a:xfrm>
            <a:off x="280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The number of words in the request</a:t>
            </a:r>
            <a:endParaRPr lang="de-DE" dirty="0"/>
          </a:p>
        </p:txBody>
      </p:sp>
      <p:sp>
        <p:nvSpPr>
          <p:cNvPr id="40" name="q5_aD"/>
          <p:cNvSpPr/>
          <p:nvPr/>
        </p:nvSpPr>
        <p:spPr>
          <a:xfrm>
            <a:off x="280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The device being used</a:t>
            </a:r>
            <a:endParaRPr lang="de-DE" dirty="0"/>
          </a:p>
        </p:txBody>
      </p:sp>
      <p:sp>
        <p:nvSpPr>
          <p:cNvPr id="41" name="q6_bg"/>
          <p:cNvSpPr/>
          <p:nvPr/>
        </p:nvSpPr>
        <p:spPr>
          <a:xfrm>
            <a:off x="4672000" y="3444226"/>
            <a:ext cx="4272000" cy="1180653"/>
          </a:xfrm>
          <a:prstGeom prst="rect">
            <a:avLst/>
          </a:prstGeom>
          <a:solidFill>
            <a:srgbClr val="EEF4FF"/>
          </a:solidFill>
        </p:spPr>
        <p:txBody>
          <a:bodyPr/>
          <a:lstStyle/>
          <a:p>
            <a:endParaRPr/>
          </a:p>
        </p:txBody>
      </p:sp>
      <p:sp>
        <p:nvSpPr>
          <p:cNvPr id="42" name="q6_border"/>
          <p:cNvSpPr/>
          <p:nvPr/>
        </p:nvSpPr>
        <p:spPr>
          <a:xfrm>
            <a:off x="4672000" y="3444226"/>
            <a:ext cx="60000" cy="1180653"/>
          </a:xfrm>
          <a:prstGeom prst="rect">
            <a:avLst/>
          </a:prstGeom>
          <a:solidFill>
            <a:srgbClr val="3B82F6"/>
          </a:solidFill>
        </p:spPr>
        <p:txBody>
          <a:bodyPr/>
          <a:lstStyle/>
          <a:p>
            <a:endParaRPr/>
          </a:p>
        </p:txBody>
      </p:sp>
      <p:sp>
        <p:nvSpPr>
          <p:cNvPr id="43" name="q6_qtxt"/>
          <p:cNvSpPr/>
          <p:nvPr/>
        </p:nvSpPr>
        <p:spPr>
          <a:xfrm>
            <a:off x="4752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Question 6  For which tasks is AI particularly strong in the workplace?</a:t>
            </a:r>
            <a:endParaRPr lang="de-DE" dirty="0"/>
          </a:p>
        </p:txBody>
      </p:sp>
      <p:sp>
        <p:nvSpPr>
          <p:cNvPr id="44" name="q6_aA"/>
          <p:cNvSpPr/>
          <p:nvPr/>
        </p:nvSpPr>
        <p:spPr>
          <a:xfrm>
            <a:off x="4752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Physical repairs and assembly</a:t>
            </a:r>
            <a:endParaRPr lang="de-DE" dirty="0"/>
          </a:p>
        </p:txBody>
      </p:sp>
      <p:sp>
        <p:nvSpPr>
          <p:cNvPr id="45" name="q6_aB"/>
          <p:cNvSpPr/>
          <p:nvPr/>
        </p:nvSpPr>
        <p:spPr>
          <a:xfrm>
            <a:off x="4752000" y="396438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Personal banking transactions</a:t>
            </a:r>
            <a:endParaRPr lang="de-DE" dirty="0"/>
          </a:p>
        </p:txBody>
      </p:sp>
      <p:sp>
        <p:nvSpPr>
          <p:cNvPr id="46" name="q6_aC"/>
          <p:cNvSpPr/>
          <p:nvPr/>
        </p:nvSpPr>
        <p:spPr>
          <a:xfrm>
            <a:off x="4752000" y="4174552"/>
            <a:ext cx="4172000" cy="200163"/>
          </a:xfrm>
          <a:prstGeom prst="rect">
            <a:avLst/>
          </a:prstGeom>
          <a:noFill/>
          <a:ln>
            <a:noFill/>
          </a:ln>
        </p:spPr>
        <p:txBody>
          <a:bodyPr wrap="square" lIns="30000" tIns="0" rIns="30000" bIns="0" rtlCol="0" anchor="t"/>
          <a:lstStyle/>
          <a:p>
            <a:r>
              <a:rPr lang="de-DE" sz="820" dirty="0">
                <a:solidFill>
                  <a:srgbClr val="374151"/>
                </a:solidFill>
              </a:rPr>
              <a:t>C)  Text work, analysis and idea generation</a:t>
            </a:r>
          </a:p>
        </p:txBody>
      </p:sp>
      <p:sp>
        <p:nvSpPr>
          <p:cNvPr id="47" name="q6_aD"/>
          <p:cNvSpPr/>
          <p:nvPr/>
        </p:nvSpPr>
        <p:spPr>
          <a:xfrm>
            <a:off x="4752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Diagnosing hardware problems</a:t>
            </a:r>
            <a:endParaRPr lang="de-DE" dirty="0"/>
          </a:p>
        </p:txBody>
      </p:sp>
      <p:sp>
        <p:nvSpPr>
          <p:cNvPr id="48" name="foundic_txt"/>
          <p:cNvSpPr/>
          <p:nvPr/>
        </p:nvSpPr>
        <p:spPr>
          <a:xfrm>
            <a:off x="7400000" y="4730000"/>
            <a:ext cx="1050000" cy="280000"/>
          </a:xfrm>
          <a:prstGeom prst="rect">
            <a:avLst/>
          </a:prstGeom>
          <a:noFill/>
          <a:ln>
            <a:noFill/>
          </a:ln>
        </p:spPr>
        <p:txBody>
          <a:bodyPr wrap="square" lIns="60960" tIns="45720" rIns="60960" bIns="45720" rtlCol="0" anchor="ctr"/>
          <a:lstStyle/>
          <a:p>
            <a:pPr marL="0" indent="0">
              <a:buNone/>
            </a:pPr>
            <a:r>
              <a:rPr lang="de-DE" sz="600" dirty="0">
                <a:solidFill>
                  <a:srgbClr val="6B7280"/>
                </a:solidFill>
              </a:rPr>
              <a:t>foundic.org</a:t>
            </a:r>
            <a:endParaRPr lang="de-DE" dirty="0"/>
          </a:p>
        </p:txBody>
      </p:sp>
      <p:sp>
        <p:nvSpPr>
          <p:cNvPr id="49" name="footer_bg"/>
          <p:cNvSpPr/>
          <p:nvPr/>
        </p:nvSpPr>
        <p:spPr>
          <a:xfrm>
            <a:off x="0" y="4754880"/>
            <a:ext cx="9144000" cy="388620"/>
          </a:xfrm>
          <a:prstGeom prst="rect">
            <a:avLst/>
          </a:prstGeom>
          <a:solidFill>
            <a:srgbClr val="FEF3C7"/>
          </a:solidFill>
        </p:spPr>
        <p:txBody>
          <a:bodyPr/>
          <a:lstStyle/>
          <a:p>
            <a:endParaRPr/>
          </a:p>
        </p:txBody>
      </p:sp>
      <p:sp>
        <p:nvSpPr>
          <p:cNvPr id="50" name="footer_txt"/>
          <p:cNvSpPr/>
          <p:nvPr/>
        </p:nvSpPr>
        <p:spPr>
          <a:xfrm>
            <a:off x="457200" y="4754880"/>
            <a:ext cx="8229600" cy="388620"/>
          </a:xfrm>
          <a:prstGeom prst="rect">
            <a:avLst/>
          </a:prstGeom>
          <a:noFill/>
          <a:ln>
            <a:noFill/>
          </a:ln>
        </p:spPr>
        <p:txBody>
          <a:bodyPr wrap="square" lIns="60960" tIns="45720" rIns="60960" bIns="45720" rtlCol="0" anchor="ctr"/>
          <a:lstStyle/>
          <a:p>
            <a:pPr marL="0" indent="0">
              <a:buNone/>
            </a:pPr>
            <a:r>
              <a:rPr lang="de-DE" sz="900" b="1" dirty="0">
                <a:solidFill>
                  <a:srgbClr val="92400E"/>
                </a:solidFill>
              </a:rPr>
              <a:t>📋  6 questions — enter A, B, C or D for each. Good luck!</a:t>
            </a:r>
            <a:endParaRPr lang="de-DE" dirty="0"/>
          </a:p>
        </p:txBody>
      </p:sp>
      <p:sp>
        <p:nvSpPr>
          <p:cNvPr id="52" name="TextBox 20">
            <a:extLst>
              <a:ext uri="{FF2B5EF4-FFF2-40B4-BE49-F238E27FC236}">
                <a16:creationId xmlns:a16="http://schemas.microsoft.com/office/drawing/2014/main" id="{DCC7BBA5-0FC9-1936-2842-BDEE666B4C64}"/>
              </a:ext>
            </a:extLst>
          </p:cNvPr>
          <p:cNvSpPr txBox="1"/>
          <p:nvPr/>
        </p:nvSpPr>
        <p:spPr>
          <a:xfrm>
            <a:off x="4617720" y="27432"/>
            <a:ext cx="4389120" cy="438912"/>
          </a:xfrm>
          <a:prstGeom prst="rect">
            <a:avLst/>
          </a:prstGeom>
          <a:noFill/>
        </p:spPr>
        <p:txBody>
          <a:bodyPr wrap="none"/>
          <a:lstStyle/>
          <a:p>
            <a:pPr algn="r"/>
            <a:r>
              <a:rPr lang="de-DE" sz="900" dirty="0">
                <a:solidFill>
                  <a:srgbClr val="FFFFFF"/>
                </a:solidFill>
              </a:rPr>
              <a:t>F-13  |  Knowledge Check Module 1</a:t>
            </a:r>
            <a:endParaRPr sz="850" b="1" dirty="0">
              <a:solidFill>
                <a:srgbClr val="FFFFFF"/>
              </a:solidFill>
              <a:latin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457200" y="1645920"/>
            <a:ext cx="8229600" cy="914400"/>
          </a:xfrm>
          <a:prstGeom prst="rect">
            <a:avLst/>
          </a:prstGeom>
          <a:noFill/>
          <a:ln/>
        </p:spPr>
        <p:txBody>
          <a:bodyPr wrap="square" rtlCol="0" anchor="ctr"/>
          <a:lstStyle/>
          <a:p>
            <a:pPr marL="0" indent="0" algn="ctr">
              <a:buNone/>
            </a:pPr>
            <a:r>
              <a:rPr lang="en-US" sz="4800" b="1" dirty="0">
                <a:solidFill>
                  <a:srgbClr val="F59E0B"/>
                </a:solidFill>
              </a:rPr>
              <a:t>☕  PAUSE</a:t>
            </a:r>
            <a:endParaRPr lang="en-US" sz="4800" dirty="0"/>
          </a:p>
        </p:txBody>
      </p:sp>
      <p:sp>
        <p:nvSpPr>
          <p:cNvPr id="4" name="Text 2"/>
          <p:cNvSpPr/>
          <p:nvPr/>
        </p:nvSpPr>
        <p:spPr>
          <a:xfrm>
            <a:off x="457200" y="2971800"/>
            <a:ext cx="8229600" cy="411480"/>
          </a:xfrm>
          <a:prstGeom prst="rect">
            <a:avLst/>
          </a:prstGeom>
          <a:noFill/>
          <a:ln/>
        </p:spPr>
        <p:txBody>
          <a:bodyPr wrap="square" rtlCol="0" anchor="ctr"/>
          <a:lstStyle/>
          <a:p>
            <a:pPr marL="0" indent="0" algn="ctr">
              <a:buNone/>
            </a:pPr>
            <a:r>
              <a:rPr lang="en-US" sz="1500" dirty="0">
                <a:solidFill>
                  <a:srgbClr val="1E2761"/>
                </a:solidFill>
              </a:rPr>
              <a:t>Please keep the browser tab open → continue right here after the break</a:t>
            </a:r>
            <a:endParaRPr lang="en-US" sz="1500" dirty="0"/>
          </a:p>
        </p:txBody>
      </p:sp>
      <p:sp>
        <p:nvSpPr>
          <p:cNvPr id="5" name="Text 3"/>
          <p:cNvSpPr/>
          <p:nvPr/>
        </p:nvSpPr>
        <p:spPr>
          <a:xfrm>
            <a:off x="914400" y="3383280"/>
            <a:ext cx="7315200" cy="548640"/>
          </a:xfrm>
          <a:prstGeom prst="rect">
            <a:avLst/>
          </a:prstGeom>
          <a:noFill/>
          <a:ln/>
        </p:spPr>
        <p:txBody>
          <a:bodyPr wrap="square" rtlCol="0" anchor="ctr"/>
          <a:lstStyle/>
          <a:p>
            <a:pPr marL="0" indent="0" algn="ctr">
              <a:buNone/>
            </a:pPr>
            <a:r>
              <a:rPr lang="en-US" sz="1500" dirty="0">
                <a:solidFill>
                  <a:srgbClr val="1E2761"/>
                </a:solidFill>
              </a:rPr>
              <a:t>Thinking task: Which use case from your own work will you bring to Module 2?</a:t>
            </a:r>
            <a:endParaRPr lang="en-US" sz="1500" dirty="0"/>
          </a:p>
        </p:txBody>
      </p:sp>
      <p:sp>
        <p:nvSpPr>
          <p:cNvPr id="6" name="TextBox 5"/>
          <p:cNvSpPr txBox="1"/>
          <p:nvPr/>
        </p:nvSpPr>
        <p:spPr>
          <a:xfrm>
            <a:off x="4617720" y="27432"/>
            <a:ext cx="4389120" cy="438912"/>
          </a:xfrm>
          <a:prstGeom prst="rect">
            <a:avLst/>
          </a:prstGeom>
          <a:noFill/>
        </p:spPr>
        <p:txBody>
          <a:bodyPr wrap="none"/>
          <a:lstStyle/>
          <a:p>
            <a:pPr algn="r"/>
            <a:r>
              <a:rPr sz="850" b="1" dirty="0">
                <a:solidFill>
                  <a:srgbClr val="1E2761"/>
                </a:solidFill>
                <a:latin typeface="Calibri"/>
              </a:rPr>
              <a:t>F-14  |  Break — Coffee Break</a:t>
            </a:r>
            <a:endParaRPr sz="850" b="1" dirty="0">
              <a:solidFill>
                <a:srgbClr val="FFFFFF"/>
              </a:solidFill>
              <a:latin typeface="Calibri"/>
            </a:endParaRPr>
          </a:p>
        </p:txBody>
      </p:sp>
      <p:pic>
        <p:nvPicPr>
          <p:cNvPr id="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8" name="foundic_text_8">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Prompt Engineering — Speaking AI's Language</a:t>
            </a:r>
            <a:endParaRPr lang="en-US" sz="1100" dirty="0"/>
          </a:p>
        </p:txBody>
      </p:sp>
      <p:sp>
        <p:nvSpPr>
          <p:cNvPr id="4" name="Text 2"/>
          <p:cNvSpPr/>
          <p:nvPr/>
        </p:nvSpPr>
        <p:spPr>
          <a:xfrm>
            <a:off x="640080" y="731520"/>
            <a:ext cx="7863840" cy="640080"/>
          </a:xfrm>
          <a:prstGeom prst="rect">
            <a:avLst/>
          </a:prstGeom>
          <a:noFill/>
          <a:ln/>
        </p:spPr>
        <p:txBody>
          <a:bodyPr wrap="square" rtlCol="0" anchor="ctr"/>
          <a:lstStyle/>
          <a:p>
            <a:pPr marL="0" indent="0" algn="ctr">
              <a:buNone/>
            </a:pPr>
            <a:r>
              <a:rPr lang="en-US" sz="2400" b="1" dirty="0">
                <a:solidFill>
                  <a:srgbClr val="1E2761"/>
                </a:solidFill>
              </a:rPr>
              <a:t>Bernd from Finance Used ChatGPT</a:t>
            </a:r>
            <a:endParaRPr lang="en-US" sz="2400" dirty="0"/>
          </a:p>
        </p:txBody>
      </p:sp>
      <p:sp>
        <p:nvSpPr>
          <p:cNvPr id="5" name="Text 3"/>
          <p:cNvSpPr/>
          <p:nvPr/>
        </p:nvSpPr>
        <p:spPr>
          <a:xfrm>
            <a:off x="640080" y="1325880"/>
            <a:ext cx="7863840" cy="640080"/>
          </a:xfrm>
          <a:prstGeom prst="rect">
            <a:avLst/>
          </a:prstGeom>
          <a:noFill/>
          <a:ln/>
        </p:spPr>
        <p:txBody>
          <a:bodyPr wrap="square" rtlCol="0" anchor="ctr"/>
          <a:lstStyle/>
          <a:p>
            <a:pPr marL="0" indent="0" algn="ctr">
              <a:buNone/>
            </a:pPr>
            <a:r>
              <a:rPr lang="en-US" sz="2400" b="1" dirty="0">
                <a:solidFill>
                  <a:srgbClr val="F59E0B"/>
                </a:solidFill>
              </a:rPr>
              <a:t>The result contains an invented figure.</a:t>
            </a:r>
            <a:endParaRPr lang="en-US" sz="2400" dirty="0"/>
          </a:p>
        </p:txBody>
      </p:sp>
      <p:sp>
        <p:nvSpPr>
          <p:cNvPr id="6" name="Shape 4"/>
          <p:cNvSpPr/>
          <p:nvPr/>
        </p:nvSpPr>
        <p:spPr>
          <a:xfrm>
            <a:off x="731520" y="2103120"/>
            <a:ext cx="7680960" cy="1188720"/>
          </a:xfrm>
          <a:prstGeom prst="rect">
            <a:avLst/>
          </a:prstGeom>
          <a:solidFill>
            <a:srgbClr val="EDE9FE"/>
          </a:solidFill>
          <a:ln w="12700">
            <a:solidFill>
              <a:srgbClr val="8B5CF6"/>
            </a:solidFill>
            <a:prstDash val="solid"/>
          </a:ln>
        </p:spPr>
        <p:txBody>
          <a:bodyPr/>
          <a:lstStyle/>
          <a:p>
            <a:endParaRPr/>
          </a:p>
        </p:txBody>
      </p:sp>
      <p:sp>
        <p:nvSpPr>
          <p:cNvPr id="7" name="Text 5"/>
          <p:cNvSpPr/>
          <p:nvPr/>
        </p:nvSpPr>
        <p:spPr>
          <a:xfrm>
            <a:off x="914400" y="2176272"/>
            <a:ext cx="2743200" cy="320040"/>
          </a:xfrm>
          <a:prstGeom prst="rect">
            <a:avLst/>
          </a:prstGeom>
          <a:noFill/>
          <a:ln/>
        </p:spPr>
        <p:txBody>
          <a:bodyPr wrap="square" rtlCol="0" anchor="ctr"/>
          <a:lstStyle/>
          <a:p>
            <a:pPr marL="0" indent="0">
              <a:buNone/>
            </a:pPr>
            <a:r>
              <a:rPr lang="en-US" sz="1400" b="1" dirty="0">
                <a:solidFill>
                  <a:srgbClr val="8B5CF6"/>
                </a:solidFill>
              </a:rPr>
              <a:t>Bernd's prompt:</a:t>
            </a:r>
            <a:endParaRPr lang="en-US" sz="1400" dirty="0"/>
          </a:p>
        </p:txBody>
      </p:sp>
      <p:sp>
        <p:nvSpPr>
          <p:cNvPr id="8" name="Text 6"/>
          <p:cNvSpPr/>
          <p:nvPr/>
        </p:nvSpPr>
        <p:spPr>
          <a:xfrm>
            <a:off x="914400" y="2468880"/>
            <a:ext cx="7132320" cy="640080"/>
          </a:xfrm>
          <a:prstGeom prst="rect">
            <a:avLst/>
          </a:prstGeom>
          <a:noFill/>
          <a:ln/>
        </p:spPr>
        <p:txBody>
          <a:bodyPr wrap="square" rtlCol="0" anchor="ctr"/>
          <a:lstStyle/>
          <a:p>
            <a:pPr marL="0" indent="0">
              <a:buNone/>
            </a:pPr>
            <a:r>
              <a:rPr lang="en-US" sz="1400" i="1" dirty="0">
                <a:solidFill>
                  <a:srgbClr val="1E2761"/>
                </a:solidFill>
              </a:rPr>
              <a:t>"Summarise our Q3 results and make a table.”</a:t>
            </a:r>
            <a:endParaRPr lang="en-US" sz="1400" dirty="0"/>
          </a:p>
        </p:txBody>
      </p:sp>
      <p:sp>
        <p:nvSpPr>
          <p:cNvPr id="9" name="Shape 7"/>
          <p:cNvSpPr/>
          <p:nvPr/>
        </p:nvSpPr>
        <p:spPr>
          <a:xfrm>
            <a:off x="731520" y="3401568"/>
            <a:ext cx="7680960" cy="914400"/>
          </a:xfrm>
          <a:prstGeom prst="rect">
            <a:avLst/>
          </a:prstGeom>
          <a:solidFill>
            <a:srgbClr val="EDE8F8"/>
          </a:solidFill>
          <a:ln w="12700">
            <a:solidFill>
              <a:srgbClr val="EF4444"/>
            </a:solidFill>
            <a:prstDash val="solid"/>
          </a:ln>
        </p:spPr>
        <p:txBody>
          <a:bodyPr/>
          <a:lstStyle/>
          <a:p>
            <a:endParaRPr/>
          </a:p>
        </p:txBody>
      </p:sp>
      <p:sp>
        <p:nvSpPr>
          <p:cNvPr id="10" name="Text 8"/>
          <p:cNvSpPr/>
          <p:nvPr/>
        </p:nvSpPr>
        <p:spPr>
          <a:xfrm>
            <a:off x="914400" y="3474720"/>
            <a:ext cx="7315200" cy="731520"/>
          </a:xfrm>
          <a:prstGeom prst="rect">
            <a:avLst/>
          </a:prstGeom>
          <a:noFill/>
          <a:ln/>
        </p:spPr>
        <p:txBody>
          <a:bodyPr wrap="square" rtlCol="0" anchor="ctr"/>
          <a:lstStyle/>
          <a:p>
            <a:pPr marL="0" indent="0">
              <a:buNone/>
            </a:pPr>
            <a:r>
              <a:rPr lang="en-US" sz="1400" dirty="0">
                <a:solidFill>
                  <a:srgbClr val="B91C1C"/>
                </a:solidFill>
              </a:rPr>
              <a:t>⚠  AI hallucinated: Revenue Q3 = €2.4 million (Actual: €1.8 million). Bernd almost didn't notice the error.</a:t>
            </a:r>
            <a:endParaRPr lang="en-US" sz="1400" dirty="0"/>
          </a:p>
        </p:txBody>
      </p:sp>
      <p:sp>
        <p:nvSpPr>
          <p:cNvPr id="15" name="merksatz_bg_15"/>
          <p:cNvSpPr/>
          <p:nvPr/>
        </p:nvSpPr>
        <p:spPr>
          <a:xfrm>
            <a:off x="0" y="4754880"/>
            <a:ext cx="9144000" cy="388620"/>
          </a:xfrm>
          <a:prstGeom prst="rect">
            <a:avLst/>
          </a:prstGeom>
          <a:solidFill>
            <a:srgbClr val="FEF3C7"/>
          </a:solidFill>
          <a:ln w="12700">
            <a:solidFill>
              <a:srgbClr val="F59E0B"/>
            </a:solidFill>
          </a:ln>
        </p:spPr>
        <p:txBody>
          <a:bodyPr/>
          <a:lstStyle/>
          <a:p>
            <a:endParaRPr sz="1400" dirty="0"/>
          </a:p>
        </p:txBody>
      </p:sp>
      <p:sp>
        <p:nvSpPr>
          <p:cNvPr id="11" name="Text 9"/>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What is missing in this prompt? What would you have done differently?</a:t>
            </a:r>
            <a:endParaRPr lang="en-US" sz="1400" dirty="0"/>
          </a:p>
        </p:txBody>
      </p:sp>
      <p:sp>
        <p:nvSpPr>
          <p:cNvPr id="12" name="TextBox 11"/>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F-15  |  </a:t>
            </a:r>
            <a:r>
              <a:rPr lang="de-DE" sz="850" b="1" dirty="0">
                <a:solidFill>
                  <a:srgbClr val="FFFFFF"/>
                </a:solidFill>
                <a:latin typeface="Calibri"/>
              </a:rPr>
              <a:t>Bernd</a:t>
            </a:r>
            <a:r>
              <a:rPr sz="850" b="1" dirty="0">
                <a:solidFill>
                  <a:srgbClr val="FFFFFF"/>
                </a:solidFill>
                <a:latin typeface="Calibri"/>
              </a:rPr>
              <a:t> </a:t>
            </a:r>
            <a:r>
              <a:rPr sz="850" b="1" dirty="0" err="1">
                <a:solidFill>
                  <a:srgbClr val="FFFFFF"/>
                </a:solidFill>
                <a:latin typeface="Calibri"/>
              </a:rPr>
              <a:t>aus</a:t>
            </a:r>
            <a:r>
              <a:rPr sz="850" b="1" dirty="0">
                <a:solidFill>
                  <a:srgbClr val="FFFFFF"/>
                </a:solidFill>
                <a:latin typeface="Calibri"/>
              </a:rPr>
              <a:t> Finance hat ChatGPT </a:t>
            </a:r>
            <a:r>
              <a:rPr sz="850" b="1" dirty="0" err="1">
                <a:solidFill>
                  <a:srgbClr val="FFFFFF"/>
                </a:solidFill>
                <a:latin typeface="Calibri"/>
              </a:rPr>
              <a:t>benutzt</a:t>
            </a:r>
            <a:r>
              <a:rPr sz="850" b="1" dirty="0">
                <a:solidFill>
                  <a:srgbClr val="FFFFFF"/>
                </a:solidFill>
                <a:latin typeface="Calibri"/>
              </a:rPr>
              <a:t>.</a:t>
            </a:r>
          </a:p>
        </p:txBody>
      </p:sp>
      <p:pic>
        <p:nvPicPr>
          <p:cNvPr id="13"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14" name="foundic_text_14">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RCTF Framework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The RCTF Framework: Your Prompt GPS</a:t>
            </a:r>
            <a:endParaRPr lang="en-US" sz="2600" dirty="0"/>
          </a:p>
        </p:txBody>
      </p:sp>
      <p:sp>
        <p:nvSpPr>
          <p:cNvPr id="5" name="Shape 3"/>
          <p:cNvSpPr/>
          <p:nvPr/>
        </p:nvSpPr>
        <p:spPr>
          <a:xfrm>
            <a:off x="365760" y="1298448"/>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85800" cy="777240"/>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365760" y="1298448"/>
            <a:ext cx="685800" cy="777240"/>
          </a:xfrm>
          <a:prstGeom prst="rect">
            <a:avLst/>
          </a:prstGeom>
          <a:noFill/>
          <a:ln/>
        </p:spPr>
        <p:txBody>
          <a:bodyPr wrap="square" rtlCol="0" anchor="ctr"/>
          <a:lstStyle/>
          <a:p>
            <a:pPr marL="0" indent="0" algn="ctr">
              <a:buNone/>
            </a:pPr>
            <a:r>
              <a:rPr lang="en-US" sz="2800" b="1" dirty="0">
                <a:solidFill>
                  <a:srgbClr val="FFFFFF"/>
                </a:solidFill>
              </a:rPr>
              <a:t>R</a:t>
            </a:r>
            <a:endParaRPr lang="en-US" sz="2800" dirty="0"/>
          </a:p>
        </p:txBody>
      </p:sp>
      <p:sp>
        <p:nvSpPr>
          <p:cNvPr id="8" name="Text 6"/>
          <p:cNvSpPr/>
          <p:nvPr/>
        </p:nvSpPr>
        <p:spPr>
          <a:xfrm>
            <a:off x="1188720" y="1344168"/>
            <a:ext cx="1645920" cy="347472"/>
          </a:xfrm>
          <a:prstGeom prst="rect">
            <a:avLst/>
          </a:prstGeom>
          <a:noFill/>
          <a:ln/>
        </p:spPr>
        <p:txBody>
          <a:bodyPr wrap="square" rtlCol="0" anchor="ctr"/>
          <a:lstStyle/>
          <a:p>
            <a:pPr marL="0" indent="0">
              <a:buNone/>
            </a:pPr>
            <a:r>
              <a:rPr lang="en-US" sz="1600" b="1" dirty="0">
                <a:solidFill>
                  <a:srgbClr val="8B5CF6"/>
                </a:solidFill>
              </a:rPr>
              <a:t>ROLE</a:t>
            </a:r>
            <a:endParaRPr lang="en-US" sz="1600" dirty="0"/>
          </a:p>
        </p:txBody>
      </p:sp>
      <p:sp>
        <p:nvSpPr>
          <p:cNvPr id="9" name="Text 7"/>
          <p:cNvSpPr/>
          <p:nvPr/>
        </p:nvSpPr>
        <p:spPr>
          <a:xfrm>
            <a:off x="1188720" y="1700784"/>
            <a:ext cx="2743200" cy="320040"/>
          </a:xfrm>
          <a:prstGeom prst="rect">
            <a:avLst/>
          </a:prstGeom>
          <a:noFill/>
          <a:ln/>
        </p:spPr>
        <p:txBody>
          <a:bodyPr wrap="square" rtlCol="0" anchor="ctr"/>
          <a:lstStyle/>
          <a:p>
            <a:pPr marL="0" indent="0">
              <a:buNone/>
            </a:pPr>
            <a:r>
              <a:rPr lang="en-US" sz="1100" dirty="0">
                <a:solidFill>
                  <a:srgbClr val="4B5563"/>
                </a:solidFill>
              </a:rPr>
              <a:t>What role should the AI take on?</a:t>
            </a:r>
            <a:endParaRPr lang="en-US" sz="1100" dirty="0"/>
          </a:p>
        </p:txBody>
      </p:sp>
      <p:sp>
        <p:nvSpPr>
          <p:cNvPr id="10" name="Text 8"/>
          <p:cNvSpPr/>
          <p:nvPr/>
        </p:nvSpPr>
        <p:spPr>
          <a:xfrm>
            <a:off x="4023360" y="1435608"/>
            <a:ext cx="4572000" cy="530352"/>
          </a:xfrm>
          <a:prstGeom prst="rect">
            <a:avLst/>
          </a:prstGeom>
          <a:noFill/>
          <a:ln/>
        </p:spPr>
        <p:txBody>
          <a:bodyPr wrap="square" rtlCol="0" anchor="ctr"/>
          <a:lstStyle/>
          <a:p>
            <a:pPr marL="0" indent="0">
              <a:buNone/>
            </a:pPr>
            <a:r>
              <a:rPr lang="en-US" sz="1100" i="1" dirty="0">
                <a:solidFill>
                  <a:srgbClr val="1A1A2E"/>
                </a:solidFill>
              </a:rPr>
              <a:t>"You are an experienced tax advisor with 15 years of practice.”</a:t>
            </a:r>
            <a:endParaRPr lang="en-US" sz="1100" dirty="0"/>
          </a:p>
        </p:txBody>
      </p:sp>
      <p:sp>
        <p:nvSpPr>
          <p:cNvPr id="11" name="Shape 9"/>
          <p:cNvSpPr/>
          <p:nvPr/>
        </p:nvSpPr>
        <p:spPr>
          <a:xfrm>
            <a:off x="365760" y="2194560"/>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365760" y="2194560"/>
            <a:ext cx="685800" cy="777240"/>
          </a:xfrm>
          <a:prstGeom prst="rect">
            <a:avLst/>
          </a:prstGeom>
          <a:solidFill>
            <a:srgbClr val="3B82F6"/>
          </a:solidFill>
          <a:ln w="12700">
            <a:solidFill>
              <a:srgbClr val="3B82F6"/>
            </a:solidFill>
            <a:prstDash val="solid"/>
          </a:ln>
        </p:spPr>
        <p:txBody>
          <a:bodyPr/>
          <a:lstStyle/>
          <a:p>
            <a:endParaRPr/>
          </a:p>
        </p:txBody>
      </p:sp>
      <p:sp>
        <p:nvSpPr>
          <p:cNvPr id="13" name="Text 11"/>
          <p:cNvSpPr/>
          <p:nvPr/>
        </p:nvSpPr>
        <p:spPr>
          <a:xfrm>
            <a:off x="365760" y="2194560"/>
            <a:ext cx="685800" cy="777240"/>
          </a:xfrm>
          <a:prstGeom prst="rect">
            <a:avLst/>
          </a:prstGeom>
          <a:noFill/>
          <a:ln/>
        </p:spPr>
        <p:txBody>
          <a:bodyPr wrap="square" rtlCol="0" anchor="ctr"/>
          <a:lstStyle/>
          <a:p>
            <a:pPr marL="0" indent="0" algn="ctr">
              <a:buNone/>
            </a:pPr>
            <a:r>
              <a:rPr lang="en-US" sz="2800" b="1" dirty="0">
                <a:solidFill>
                  <a:srgbClr val="FFFFFF"/>
                </a:solidFill>
              </a:rPr>
              <a:t>C</a:t>
            </a:r>
            <a:endParaRPr lang="en-US" sz="2800" dirty="0"/>
          </a:p>
        </p:txBody>
      </p:sp>
      <p:sp>
        <p:nvSpPr>
          <p:cNvPr id="14" name="Text 12"/>
          <p:cNvSpPr/>
          <p:nvPr/>
        </p:nvSpPr>
        <p:spPr>
          <a:xfrm>
            <a:off x="1188720" y="2240280"/>
            <a:ext cx="1645920" cy="347472"/>
          </a:xfrm>
          <a:prstGeom prst="rect">
            <a:avLst/>
          </a:prstGeom>
          <a:noFill/>
          <a:ln/>
        </p:spPr>
        <p:txBody>
          <a:bodyPr wrap="square" rtlCol="0" anchor="ctr"/>
          <a:lstStyle/>
          <a:p>
            <a:pPr marL="0" indent="0">
              <a:buNone/>
            </a:pPr>
            <a:r>
              <a:rPr lang="en-US" sz="1600" b="1" dirty="0">
                <a:solidFill>
                  <a:srgbClr val="3B82F6"/>
                </a:solidFill>
              </a:rPr>
              <a:t>CONTEXT</a:t>
            </a:r>
            <a:endParaRPr lang="en-US" sz="1600" dirty="0"/>
          </a:p>
        </p:txBody>
      </p:sp>
      <p:sp>
        <p:nvSpPr>
          <p:cNvPr id="15" name="Text 13"/>
          <p:cNvSpPr/>
          <p:nvPr/>
        </p:nvSpPr>
        <p:spPr>
          <a:xfrm>
            <a:off x="1188720" y="2596896"/>
            <a:ext cx="2743200" cy="320040"/>
          </a:xfrm>
          <a:prstGeom prst="rect">
            <a:avLst/>
          </a:prstGeom>
          <a:noFill/>
          <a:ln/>
        </p:spPr>
        <p:txBody>
          <a:bodyPr wrap="square" rtlCol="0" anchor="ctr"/>
          <a:lstStyle/>
          <a:p>
            <a:pPr marL="0" indent="0">
              <a:buNone/>
            </a:pPr>
            <a:r>
              <a:rPr lang="en-US" sz="1100" dirty="0">
                <a:solidFill>
                  <a:srgbClr val="4B5563"/>
                </a:solidFill>
              </a:rPr>
              <a:t>What is the background? What does the AI need to know?</a:t>
            </a:r>
            <a:endParaRPr lang="en-US" sz="1100" dirty="0"/>
          </a:p>
        </p:txBody>
      </p:sp>
      <p:sp>
        <p:nvSpPr>
          <p:cNvPr id="16" name="Text 14"/>
          <p:cNvSpPr/>
          <p:nvPr/>
        </p:nvSpPr>
        <p:spPr>
          <a:xfrm>
            <a:off x="4023360" y="2331720"/>
            <a:ext cx="4572000" cy="530352"/>
          </a:xfrm>
          <a:prstGeom prst="rect">
            <a:avLst/>
          </a:prstGeom>
          <a:noFill/>
          <a:ln/>
        </p:spPr>
        <p:txBody>
          <a:bodyPr wrap="square" rtlCol="0" anchor="ctr"/>
          <a:lstStyle/>
          <a:p>
            <a:pPr marL="0" indent="0">
              <a:buNone/>
            </a:pPr>
            <a:r>
              <a:rPr lang="en-US" sz="1100" i="1" dirty="0">
                <a:solidFill>
                  <a:srgbClr val="1A1A2E"/>
                </a:solidFill>
              </a:rPr>
              <a:t>"I am Tanja at Nordlicht AG (Communications), writing to an existing customer...”</a:t>
            </a:r>
            <a:endParaRPr lang="en-US" sz="1100" dirty="0"/>
          </a:p>
        </p:txBody>
      </p:sp>
      <p:sp>
        <p:nvSpPr>
          <p:cNvPr id="17" name="Shape 15"/>
          <p:cNvSpPr/>
          <p:nvPr/>
        </p:nvSpPr>
        <p:spPr>
          <a:xfrm>
            <a:off x="365760" y="3090672"/>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dirty="0"/>
          </a:p>
        </p:txBody>
      </p:sp>
      <p:sp>
        <p:nvSpPr>
          <p:cNvPr id="18" name="Shape 16"/>
          <p:cNvSpPr/>
          <p:nvPr/>
        </p:nvSpPr>
        <p:spPr>
          <a:xfrm>
            <a:off x="365760" y="3090672"/>
            <a:ext cx="685800" cy="777240"/>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365760" y="3090672"/>
            <a:ext cx="685800" cy="777240"/>
          </a:xfrm>
          <a:prstGeom prst="rect">
            <a:avLst/>
          </a:prstGeom>
          <a:noFill/>
          <a:ln/>
        </p:spPr>
        <p:txBody>
          <a:bodyPr wrap="square" rtlCol="0" anchor="ctr"/>
          <a:lstStyle/>
          <a:p>
            <a:pPr marL="0" indent="0" algn="ctr">
              <a:buNone/>
            </a:pPr>
            <a:r>
              <a:rPr lang="en-US" sz="2800" b="1" dirty="0">
                <a:solidFill>
                  <a:srgbClr val="FFFFFF"/>
                </a:solidFill>
              </a:rPr>
              <a:t>T</a:t>
            </a:r>
            <a:endParaRPr lang="en-US" sz="2800" dirty="0"/>
          </a:p>
        </p:txBody>
      </p:sp>
      <p:sp>
        <p:nvSpPr>
          <p:cNvPr id="20" name="Text 18"/>
          <p:cNvSpPr/>
          <p:nvPr/>
        </p:nvSpPr>
        <p:spPr>
          <a:xfrm>
            <a:off x="1188720" y="3136392"/>
            <a:ext cx="1645920" cy="347472"/>
          </a:xfrm>
          <a:prstGeom prst="rect">
            <a:avLst/>
          </a:prstGeom>
          <a:noFill/>
          <a:ln/>
        </p:spPr>
        <p:txBody>
          <a:bodyPr wrap="square" rtlCol="0" anchor="ctr"/>
          <a:lstStyle/>
          <a:p>
            <a:pPr marL="0" indent="0">
              <a:buNone/>
            </a:pPr>
            <a:r>
              <a:rPr lang="en-US" sz="1600" b="1" dirty="0">
                <a:solidFill>
                  <a:srgbClr val="F59E0B"/>
                </a:solidFill>
              </a:rPr>
              <a:t>TASK</a:t>
            </a:r>
          </a:p>
        </p:txBody>
      </p:sp>
      <p:sp>
        <p:nvSpPr>
          <p:cNvPr id="21" name="Text 19"/>
          <p:cNvSpPr/>
          <p:nvPr/>
        </p:nvSpPr>
        <p:spPr>
          <a:xfrm>
            <a:off x="1188720" y="3493008"/>
            <a:ext cx="2743200" cy="320040"/>
          </a:xfrm>
          <a:prstGeom prst="rect">
            <a:avLst/>
          </a:prstGeom>
          <a:noFill/>
          <a:ln/>
        </p:spPr>
        <p:txBody>
          <a:bodyPr wrap="square" rtlCol="0" anchor="ctr"/>
          <a:lstStyle/>
          <a:p>
            <a:pPr marL="0" indent="0">
              <a:buNone/>
            </a:pPr>
            <a:r>
              <a:rPr lang="en-US" sz="1100" dirty="0">
                <a:solidFill>
                  <a:srgbClr val="4B5563"/>
                </a:solidFill>
              </a:rPr>
              <a:t>What exactly should be done?</a:t>
            </a:r>
            <a:endParaRPr lang="en-US" sz="1100" dirty="0"/>
          </a:p>
        </p:txBody>
      </p:sp>
      <p:sp>
        <p:nvSpPr>
          <p:cNvPr id="22" name="Text 20"/>
          <p:cNvSpPr/>
          <p:nvPr/>
        </p:nvSpPr>
        <p:spPr>
          <a:xfrm>
            <a:off x="4023360" y="3227832"/>
            <a:ext cx="4572000" cy="530352"/>
          </a:xfrm>
          <a:prstGeom prst="rect">
            <a:avLst/>
          </a:prstGeom>
          <a:noFill/>
          <a:ln/>
        </p:spPr>
        <p:txBody>
          <a:bodyPr wrap="square" rtlCol="0" anchor="ctr"/>
          <a:lstStyle/>
          <a:p>
            <a:pPr marL="0" indent="0">
              <a:buNone/>
            </a:pPr>
            <a:r>
              <a:rPr lang="en-US" sz="1100" i="1" dirty="0">
                <a:solidFill>
                  <a:srgbClr val="1A1A2E"/>
                </a:solidFill>
              </a:rPr>
              <a:t>"Create a checklist with 5 tax risks.”</a:t>
            </a:r>
            <a:endParaRPr lang="en-US" sz="1100" dirty="0"/>
          </a:p>
        </p:txBody>
      </p:sp>
      <p:sp>
        <p:nvSpPr>
          <p:cNvPr id="23" name="Shape 21"/>
          <p:cNvSpPr/>
          <p:nvPr/>
        </p:nvSpPr>
        <p:spPr>
          <a:xfrm>
            <a:off x="365760" y="3986784"/>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4" name="Shape 22"/>
          <p:cNvSpPr/>
          <p:nvPr/>
        </p:nvSpPr>
        <p:spPr>
          <a:xfrm>
            <a:off x="365760" y="3986784"/>
            <a:ext cx="685800" cy="777240"/>
          </a:xfrm>
          <a:prstGeom prst="rect">
            <a:avLst/>
          </a:prstGeom>
          <a:solidFill>
            <a:srgbClr val="10B981"/>
          </a:solidFill>
          <a:ln w="12700">
            <a:solidFill>
              <a:srgbClr val="10B981"/>
            </a:solidFill>
            <a:prstDash val="solid"/>
          </a:ln>
        </p:spPr>
        <p:txBody>
          <a:bodyPr/>
          <a:lstStyle/>
          <a:p>
            <a:endParaRPr/>
          </a:p>
        </p:txBody>
      </p:sp>
      <p:sp>
        <p:nvSpPr>
          <p:cNvPr id="25" name="Text 23"/>
          <p:cNvSpPr/>
          <p:nvPr/>
        </p:nvSpPr>
        <p:spPr>
          <a:xfrm>
            <a:off x="365760" y="3986784"/>
            <a:ext cx="685800" cy="777240"/>
          </a:xfrm>
          <a:prstGeom prst="rect">
            <a:avLst/>
          </a:prstGeom>
          <a:noFill/>
          <a:ln/>
        </p:spPr>
        <p:txBody>
          <a:bodyPr wrap="square" rtlCol="0" anchor="ctr"/>
          <a:lstStyle/>
          <a:p>
            <a:pPr marL="0" indent="0" algn="ctr">
              <a:buNone/>
            </a:pPr>
            <a:r>
              <a:rPr lang="en-US" sz="2800" b="1" dirty="0">
                <a:solidFill>
                  <a:srgbClr val="FFFFFF"/>
                </a:solidFill>
              </a:rPr>
              <a:t>F</a:t>
            </a:r>
            <a:endParaRPr lang="en-US" sz="2800" dirty="0"/>
          </a:p>
        </p:txBody>
      </p:sp>
      <p:sp>
        <p:nvSpPr>
          <p:cNvPr id="26" name="Text 24"/>
          <p:cNvSpPr/>
          <p:nvPr/>
        </p:nvSpPr>
        <p:spPr>
          <a:xfrm>
            <a:off x="1188720" y="4032504"/>
            <a:ext cx="1645920" cy="347472"/>
          </a:xfrm>
          <a:prstGeom prst="rect">
            <a:avLst/>
          </a:prstGeom>
          <a:noFill/>
          <a:ln/>
        </p:spPr>
        <p:txBody>
          <a:bodyPr wrap="square" rtlCol="0" anchor="ctr"/>
          <a:lstStyle/>
          <a:p>
            <a:pPr marL="0" indent="0">
              <a:buNone/>
            </a:pPr>
            <a:r>
              <a:rPr lang="en-US" sz="1600" b="1" dirty="0">
                <a:solidFill>
                  <a:srgbClr val="10B981"/>
                </a:solidFill>
              </a:rPr>
              <a:t>FORMAT</a:t>
            </a:r>
            <a:endParaRPr lang="en-US" sz="1600" dirty="0"/>
          </a:p>
        </p:txBody>
      </p:sp>
      <p:sp>
        <p:nvSpPr>
          <p:cNvPr id="27" name="Text 25"/>
          <p:cNvSpPr/>
          <p:nvPr/>
        </p:nvSpPr>
        <p:spPr>
          <a:xfrm>
            <a:off x="1188720" y="4389120"/>
            <a:ext cx="2743200" cy="320040"/>
          </a:xfrm>
          <a:prstGeom prst="rect">
            <a:avLst/>
          </a:prstGeom>
          <a:noFill/>
          <a:ln/>
        </p:spPr>
        <p:txBody>
          <a:bodyPr wrap="square" rtlCol="0" anchor="ctr"/>
          <a:lstStyle/>
          <a:p>
            <a:pPr marL="0" indent="0">
              <a:buNone/>
            </a:pPr>
            <a:r>
              <a:rPr lang="en-US" sz="1100" dirty="0">
                <a:solidFill>
                  <a:srgbClr val="4B5563"/>
                </a:solidFill>
              </a:rPr>
              <a:t>How should the result look?</a:t>
            </a:r>
            <a:endParaRPr lang="en-US" sz="1100" dirty="0"/>
          </a:p>
        </p:txBody>
      </p:sp>
      <p:sp>
        <p:nvSpPr>
          <p:cNvPr id="28" name="Text 26"/>
          <p:cNvSpPr/>
          <p:nvPr/>
        </p:nvSpPr>
        <p:spPr>
          <a:xfrm>
            <a:off x="4023360" y="4123944"/>
            <a:ext cx="4572000" cy="530352"/>
          </a:xfrm>
          <a:prstGeom prst="rect">
            <a:avLst/>
          </a:prstGeom>
          <a:noFill/>
          <a:ln/>
        </p:spPr>
        <p:txBody>
          <a:bodyPr wrap="square" rtlCol="0" anchor="ctr"/>
          <a:lstStyle/>
          <a:p>
            <a:pPr marL="0" indent="0">
              <a:buNone/>
            </a:pPr>
            <a:r>
              <a:rPr lang="en-US" sz="1100" i="1" dirty="0">
                <a:solidFill>
                  <a:srgbClr val="1A1A2E"/>
                </a:solidFill>
              </a:rPr>
              <a:t>"Format: bullet points, max. 3 lines per point, in English.”</a:t>
            </a:r>
            <a:endParaRPr lang="en-US" sz="1100" dirty="0"/>
          </a:p>
        </p:txBody>
      </p:sp>
      <p:sp>
        <p:nvSpPr>
          <p:cNvPr id="29" name="TextBox 2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F-16  |  Das RCTF-Framework: </a:t>
            </a:r>
            <a:r>
              <a:rPr sz="850" b="1" dirty="0" err="1">
                <a:solidFill>
                  <a:srgbClr val="FFFFFF"/>
                </a:solidFill>
                <a:latin typeface="Calibri"/>
              </a:rPr>
              <a:t>Ihr</a:t>
            </a:r>
            <a:r>
              <a:rPr sz="850" b="1" dirty="0">
                <a:solidFill>
                  <a:srgbClr val="FFFFFF"/>
                </a:solidFill>
                <a:latin typeface="Calibri"/>
              </a:rPr>
              <a:t> Prompt-GPS</a:t>
            </a:r>
          </a:p>
        </p:txBody>
      </p:sp>
      <p:pic>
        <p:nvPicPr>
          <p:cNvPr id="3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1" name="foundic_text_3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Advanced Prompt Techniques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From Good to Excellent: 3 Pro Techniques</a:t>
            </a:r>
            <a:endParaRPr lang="en-US" sz="2600" dirty="0"/>
          </a:p>
        </p:txBody>
      </p:sp>
      <p:sp>
        <p:nvSpPr>
          <p:cNvPr id="5" name="Shape 3"/>
          <p:cNvSpPr/>
          <p:nvPr/>
        </p:nvSpPr>
        <p:spPr>
          <a:xfrm>
            <a:off x="365760" y="1325880"/>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07899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594360" y="1417320"/>
            <a:ext cx="4114800" cy="347472"/>
          </a:xfrm>
          <a:prstGeom prst="rect">
            <a:avLst/>
          </a:prstGeom>
          <a:noFill/>
          <a:ln/>
        </p:spPr>
        <p:txBody>
          <a:bodyPr wrap="square" rtlCol="0" anchor="ctr"/>
          <a:lstStyle/>
          <a:p>
            <a:pPr marL="0" indent="0">
              <a:buNone/>
            </a:pPr>
            <a:r>
              <a:rPr lang="en-US" sz="1500" b="1" dirty="0">
                <a:solidFill>
                  <a:srgbClr val="8B5CF6"/>
                </a:solidFill>
              </a:rPr>
              <a:t>Zero-Shot Prompting</a:t>
            </a:r>
            <a:endParaRPr lang="en-US" sz="1500" dirty="0"/>
          </a:p>
        </p:txBody>
      </p:sp>
      <p:sp>
        <p:nvSpPr>
          <p:cNvPr id="8" name="Text 6"/>
          <p:cNvSpPr/>
          <p:nvPr/>
        </p:nvSpPr>
        <p:spPr>
          <a:xfrm>
            <a:off x="594360" y="1746504"/>
            <a:ext cx="4114800" cy="274320"/>
          </a:xfrm>
          <a:prstGeom prst="rect">
            <a:avLst/>
          </a:prstGeom>
          <a:noFill/>
          <a:ln/>
        </p:spPr>
        <p:txBody>
          <a:bodyPr wrap="square" rtlCol="0" anchor="ctr"/>
          <a:lstStyle/>
          <a:p>
            <a:pPr marL="0" indent="0">
              <a:buNone/>
            </a:pPr>
            <a:r>
              <a:rPr lang="en-US" sz="1200" i="1" dirty="0">
                <a:solidFill>
                  <a:srgbClr val="6B7280"/>
                </a:solidFill>
              </a:rPr>
              <a:t>Direct request without example</a:t>
            </a:r>
            <a:endParaRPr lang="en-US" sz="1200" dirty="0"/>
          </a:p>
        </p:txBody>
      </p:sp>
      <p:sp>
        <p:nvSpPr>
          <p:cNvPr id="9" name="Text 7"/>
          <p:cNvSpPr/>
          <p:nvPr/>
        </p:nvSpPr>
        <p:spPr>
          <a:xfrm>
            <a:off x="594360" y="2020824"/>
            <a:ext cx="3840480" cy="320040"/>
          </a:xfrm>
          <a:prstGeom prst="rect">
            <a:avLst/>
          </a:prstGeom>
          <a:noFill/>
          <a:ln/>
        </p:spPr>
        <p:txBody>
          <a:bodyPr wrap="square" rtlCol="0" anchor="ctr"/>
          <a:lstStyle/>
          <a:p>
            <a:pPr marL="0" indent="0">
              <a:buNone/>
            </a:pPr>
            <a:r>
              <a:rPr lang="en-US" sz="1100" dirty="0">
                <a:solidFill>
                  <a:srgbClr val="1A1A2E"/>
                </a:solidFill>
              </a:rPr>
              <a:t>For simple, clear tasks. Works well with the RCTF framework.</a:t>
            </a:r>
            <a:endParaRPr lang="en-US" sz="1100" dirty="0"/>
          </a:p>
        </p:txBody>
      </p:sp>
      <p:sp>
        <p:nvSpPr>
          <p:cNvPr id="10" name="Shape 8"/>
          <p:cNvSpPr/>
          <p:nvPr/>
        </p:nvSpPr>
        <p:spPr>
          <a:xfrm>
            <a:off x="4480560" y="1463040"/>
            <a:ext cx="4114800" cy="777240"/>
          </a:xfrm>
          <a:prstGeom prst="rect">
            <a:avLst/>
          </a:prstGeom>
          <a:solidFill>
            <a:srgbClr val="F4F7FB"/>
          </a:solidFill>
          <a:ln w="12700">
            <a:solidFill>
              <a:srgbClr val="E5E7EB"/>
            </a:solidFill>
            <a:prstDash val="solid"/>
          </a:ln>
        </p:spPr>
        <p:txBody>
          <a:bodyPr/>
          <a:lstStyle/>
          <a:p>
            <a:endParaRPr/>
          </a:p>
        </p:txBody>
      </p:sp>
      <p:sp>
        <p:nvSpPr>
          <p:cNvPr id="11" name="Text 9"/>
          <p:cNvSpPr/>
          <p:nvPr/>
        </p:nvSpPr>
        <p:spPr>
          <a:xfrm>
            <a:off x="4617720" y="1508760"/>
            <a:ext cx="3794760" cy="685800"/>
          </a:xfrm>
          <a:prstGeom prst="rect">
            <a:avLst/>
          </a:prstGeom>
          <a:noFill/>
          <a:ln/>
        </p:spPr>
        <p:txBody>
          <a:bodyPr wrap="square" rtlCol="0" anchor="ctr"/>
          <a:lstStyle/>
          <a:p>
            <a:pPr marL="0" indent="0">
              <a:buNone/>
            </a:pPr>
            <a:r>
              <a:rPr lang="en-US" sz="1100" i="1" dirty="0">
                <a:solidFill>
                  <a:srgbClr val="1A1A2E"/>
                </a:solidFill>
              </a:rPr>
              <a:t>"Write a rejection email in English for...”</a:t>
            </a:r>
            <a:endParaRPr lang="en-US" sz="1100" dirty="0"/>
          </a:p>
        </p:txBody>
      </p:sp>
      <p:sp>
        <p:nvSpPr>
          <p:cNvPr id="12" name="Shape 10"/>
          <p:cNvSpPr/>
          <p:nvPr/>
        </p:nvSpPr>
        <p:spPr>
          <a:xfrm>
            <a:off x="365760" y="2471472"/>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365760" y="2471472"/>
            <a:ext cx="64008" cy="1078992"/>
          </a:xfrm>
          <a:prstGeom prst="rect">
            <a:avLst/>
          </a:prstGeom>
          <a:solidFill>
            <a:srgbClr val="3B82F6"/>
          </a:solidFill>
          <a:ln w="12700">
            <a:solidFill>
              <a:srgbClr val="3B82F6"/>
            </a:solidFill>
            <a:prstDash val="solid"/>
          </a:ln>
        </p:spPr>
        <p:txBody>
          <a:bodyPr/>
          <a:lstStyle/>
          <a:p>
            <a:endParaRPr/>
          </a:p>
        </p:txBody>
      </p:sp>
      <p:sp>
        <p:nvSpPr>
          <p:cNvPr id="14" name="Text 12"/>
          <p:cNvSpPr/>
          <p:nvPr/>
        </p:nvSpPr>
        <p:spPr>
          <a:xfrm>
            <a:off x="594360" y="2562912"/>
            <a:ext cx="4114800" cy="347472"/>
          </a:xfrm>
          <a:prstGeom prst="rect">
            <a:avLst/>
          </a:prstGeom>
          <a:noFill/>
          <a:ln/>
        </p:spPr>
        <p:txBody>
          <a:bodyPr wrap="square" rtlCol="0" anchor="ctr"/>
          <a:lstStyle/>
          <a:p>
            <a:pPr marL="0" indent="0">
              <a:buNone/>
            </a:pPr>
            <a:r>
              <a:rPr lang="en-US" sz="1500" b="1" dirty="0">
                <a:solidFill>
                  <a:srgbClr val="3B82F6"/>
                </a:solidFill>
              </a:rPr>
              <a:t>Chain-of-Thought</a:t>
            </a:r>
            <a:endParaRPr lang="en-US" sz="1500" dirty="0"/>
          </a:p>
        </p:txBody>
      </p:sp>
      <p:sp>
        <p:nvSpPr>
          <p:cNvPr id="15" name="Text 13"/>
          <p:cNvSpPr/>
          <p:nvPr/>
        </p:nvSpPr>
        <p:spPr>
          <a:xfrm>
            <a:off x="594360" y="2892096"/>
            <a:ext cx="4114800" cy="274320"/>
          </a:xfrm>
          <a:prstGeom prst="rect">
            <a:avLst/>
          </a:prstGeom>
          <a:noFill/>
          <a:ln/>
        </p:spPr>
        <p:txBody>
          <a:bodyPr wrap="square" rtlCol="0" anchor="ctr"/>
          <a:lstStyle/>
          <a:p>
            <a:pPr marL="0" indent="0">
              <a:buNone/>
            </a:pPr>
            <a:r>
              <a:rPr lang="en-US" sz="1200" i="1" dirty="0">
                <a:solidFill>
                  <a:srgbClr val="6B7280"/>
                </a:solidFill>
              </a:rPr>
              <a:t>Let AI think step by step</a:t>
            </a:r>
            <a:endParaRPr lang="en-US" sz="1200" dirty="0"/>
          </a:p>
        </p:txBody>
      </p:sp>
      <p:sp>
        <p:nvSpPr>
          <p:cNvPr id="16" name="Text 14"/>
          <p:cNvSpPr/>
          <p:nvPr/>
        </p:nvSpPr>
        <p:spPr>
          <a:xfrm>
            <a:off x="594360" y="3166416"/>
            <a:ext cx="3840480" cy="320040"/>
          </a:xfrm>
          <a:prstGeom prst="rect">
            <a:avLst/>
          </a:prstGeom>
          <a:noFill/>
          <a:ln/>
        </p:spPr>
        <p:txBody>
          <a:bodyPr wrap="square" rtlCol="0" anchor="ctr"/>
          <a:lstStyle/>
          <a:p>
            <a:pPr marL="0" indent="0">
              <a:buNone/>
            </a:pPr>
            <a:r>
              <a:rPr lang="en-US" sz="1100" dirty="0">
                <a:solidFill>
                  <a:srgbClr val="1A1A2E"/>
                </a:solidFill>
              </a:rPr>
              <a:t>For complex analyses. Better results through visible reasoning.</a:t>
            </a:r>
            <a:endParaRPr lang="en-US" sz="1100" dirty="0"/>
          </a:p>
        </p:txBody>
      </p:sp>
      <p:sp>
        <p:nvSpPr>
          <p:cNvPr id="17" name="Shape 15"/>
          <p:cNvSpPr/>
          <p:nvPr/>
        </p:nvSpPr>
        <p:spPr>
          <a:xfrm>
            <a:off x="4480560" y="2608632"/>
            <a:ext cx="4114800" cy="777240"/>
          </a:xfrm>
          <a:prstGeom prst="rect">
            <a:avLst/>
          </a:prstGeom>
          <a:solidFill>
            <a:srgbClr val="F4F7FB"/>
          </a:solidFill>
          <a:ln w="12700">
            <a:solidFill>
              <a:srgbClr val="E5E7EB"/>
            </a:solidFill>
            <a:prstDash val="solid"/>
          </a:ln>
        </p:spPr>
        <p:txBody>
          <a:bodyPr/>
          <a:lstStyle/>
          <a:p>
            <a:endParaRPr/>
          </a:p>
        </p:txBody>
      </p:sp>
      <p:sp>
        <p:nvSpPr>
          <p:cNvPr id="18" name="Text 16"/>
          <p:cNvSpPr/>
          <p:nvPr/>
        </p:nvSpPr>
        <p:spPr>
          <a:xfrm>
            <a:off x="4617720" y="2654352"/>
            <a:ext cx="3794760" cy="685800"/>
          </a:xfrm>
          <a:prstGeom prst="rect">
            <a:avLst/>
          </a:prstGeom>
          <a:noFill/>
          <a:ln/>
        </p:spPr>
        <p:txBody>
          <a:bodyPr wrap="square" rtlCol="0" anchor="ctr"/>
          <a:lstStyle/>
          <a:p>
            <a:pPr marL="0" indent="0">
              <a:buNone/>
            </a:pPr>
            <a:r>
              <a:rPr lang="en-US" sz="1100" i="1" dirty="0">
                <a:solidFill>
                  <a:srgbClr val="1A1A2E"/>
                </a:solidFill>
              </a:rPr>
              <a:t>"Structure your reasoning clearly in logical steps.”</a:t>
            </a:r>
            <a:endParaRPr lang="en-US" sz="1100" dirty="0"/>
          </a:p>
        </p:txBody>
      </p:sp>
      <p:sp>
        <p:nvSpPr>
          <p:cNvPr id="19" name="Shape 17"/>
          <p:cNvSpPr/>
          <p:nvPr/>
        </p:nvSpPr>
        <p:spPr>
          <a:xfrm>
            <a:off x="365760" y="3630712"/>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65760" y="3630712"/>
            <a:ext cx="64008" cy="1078992"/>
          </a:xfrm>
          <a:prstGeom prst="rect">
            <a:avLst/>
          </a:prstGeom>
          <a:solidFill>
            <a:srgbClr val="10B981"/>
          </a:solidFill>
          <a:ln w="12700">
            <a:solidFill>
              <a:srgbClr val="10B981"/>
            </a:solidFill>
            <a:prstDash val="solid"/>
          </a:ln>
        </p:spPr>
        <p:txBody>
          <a:bodyPr/>
          <a:lstStyle/>
          <a:p>
            <a:endParaRPr/>
          </a:p>
        </p:txBody>
      </p:sp>
      <p:sp>
        <p:nvSpPr>
          <p:cNvPr id="21" name="Text 19"/>
          <p:cNvSpPr/>
          <p:nvPr/>
        </p:nvSpPr>
        <p:spPr>
          <a:xfrm>
            <a:off x="594360" y="3722152"/>
            <a:ext cx="4114800" cy="347472"/>
          </a:xfrm>
          <a:prstGeom prst="rect">
            <a:avLst/>
          </a:prstGeom>
          <a:noFill/>
          <a:ln/>
        </p:spPr>
        <p:txBody>
          <a:bodyPr wrap="square" rtlCol="0" anchor="ctr"/>
          <a:lstStyle/>
          <a:p>
            <a:pPr marL="0" indent="0">
              <a:buNone/>
            </a:pPr>
            <a:r>
              <a:rPr lang="en-US" sz="1500" b="1" dirty="0">
                <a:solidFill>
                  <a:srgbClr val="10B981"/>
                </a:solidFill>
              </a:rPr>
              <a:t>Re-Prompting</a:t>
            </a:r>
            <a:endParaRPr lang="en-US" sz="1500" dirty="0"/>
          </a:p>
        </p:txBody>
      </p:sp>
      <p:sp>
        <p:nvSpPr>
          <p:cNvPr id="22" name="Text 20"/>
          <p:cNvSpPr/>
          <p:nvPr/>
        </p:nvSpPr>
        <p:spPr>
          <a:xfrm>
            <a:off x="594360" y="4051336"/>
            <a:ext cx="4114800" cy="274320"/>
          </a:xfrm>
          <a:prstGeom prst="rect">
            <a:avLst/>
          </a:prstGeom>
          <a:noFill/>
          <a:ln/>
        </p:spPr>
        <p:txBody>
          <a:bodyPr wrap="square" rtlCol="0" anchor="ctr"/>
          <a:lstStyle/>
          <a:p>
            <a:pPr marL="0" indent="0">
              <a:buNone/>
            </a:pPr>
            <a:r>
              <a:rPr lang="en-US" sz="1200" i="1" dirty="0">
                <a:solidFill>
                  <a:srgbClr val="6B7280"/>
                </a:solidFill>
              </a:rPr>
              <a:t>Iterative refinement</a:t>
            </a:r>
            <a:endParaRPr lang="en-US" sz="1200" dirty="0"/>
          </a:p>
        </p:txBody>
      </p:sp>
      <p:sp>
        <p:nvSpPr>
          <p:cNvPr id="23" name="Text 21"/>
          <p:cNvSpPr/>
          <p:nvPr/>
        </p:nvSpPr>
        <p:spPr>
          <a:xfrm>
            <a:off x="594360" y="4325656"/>
            <a:ext cx="3840480" cy="320040"/>
          </a:xfrm>
          <a:prstGeom prst="rect">
            <a:avLst/>
          </a:prstGeom>
          <a:noFill/>
          <a:ln/>
        </p:spPr>
        <p:txBody>
          <a:bodyPr wrap="square" rtlCol="0" anchor="ctr"/>
          <a:lstStyle/>
          <a:p>
            <a:pPr marL="0" indent="0">
              <a:buNone/>
            </a:pPr>
            <a:r>
              <a:rPr lang="en-US" sz="1100" dirty="0">
                <a:solidFill>
                  <a:srgbClr val="1A1A2E"/>
                </a:solidFill>
              </a:rPr>
              <a:t>AI is not a one-shot tool. Iterating is professional working practice.</a:t>
            </a:r>
            <a:endParaRPr lang="en-US" sz="1100" dirty="0"/>
          </a:p>
        </p:txBody>
      </p:sp>
      <p:sp>
        <p:nvSpPr>
          <p:cNvPr id="24" name="Shape 22"/>
          <p:cNvSpPr/>
          <p:nvPr/>
        </p:nvSpPr>
        <p:spPr>
          <a:xfrm>
            <a:off x="4480560" y="3767872"/>
            <a:ext cx="4114800" cy="777240"/>
          </a:xfrm>
          <a:prstGeom prst="rect">
            <a:avLst/>
          </a:prstGeom>
          <a:solidFill>
            <a:srgbClr val="F4F7FB"/>
          </a:solidFill>
          <a:ln w="12700">
            <a:solidFill>
              <a:srgbClr val="E5E7EB"/>
            </a:solidFill>
            <a:prstDash val="solid"/>
          </a:ln>
        </p:spPr>
        <p:txBody>
          <a:bodyPr/>
          <a:lstStyle/>
          <a:p>
            <a:endParaRPr/>
          </a:p>
        </p:txBody>
      </p:sp>
      <p:sp>
        <p:nvSpPr>
          <p:cNvPr id="25" name="Text 23"/>
          <p:cNvSpPr/>
          <p:nvPr/>
        </p:nvSpPr>
        <p:spPr>
          <a:xfrm>
            <a:off x="4617720" y="3813592"/>
            <a:ext cx="3794760" cy="685800"/>
          </a:xfrm>
          <a:prstGeom prst="rect">
            <a:avLst/>
          </a:prstGeom>
          <a:noFill/>
          <a:ln/>
        </p:spPr>
        <p:txBody>
          <a:bodyPr wrap="square" rtlCol="0" anchor="ctr"/>
          <a:lstStyle/>
          <a:p>
            <a:pPr marL="0" indent="0">
              <a:buNone/>
            </a:pPr>
            <a:r>
              <a:rPr lang="en-US" sz="1100" i="1" dirty="0">
                <a:solidFill>
                  <a:srgbClr val="1A1A2E"/>
                </a:solidFill>
              </a:rPr>
              <a:t>"Shorten to 3 sentences. Make it more formal. Add a concrete figure.”</a:t>
            </a:r>
            <a:endParaRPr lang="en-US" sz="1100" dirty="0"/>
          </a:p>
        </p:txBody>
      </p:sp>
      <p:sp>
        <p:nvSpPr>
          <p:cNvPr id="26" name="TextBox 25"/>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F-17  |  Von gut </a:t>
            </a:r>
            <a:r>
              <a:rPr sz="850" b="1" dirty="0" err="1">
                <a:solidFill>
                  <a:srgbClr val="FFFFFF"/>
                </a:solidFill>
                <a:latin typeface="Calibri"/>
              </a:rPr>
              <a:t>zu</a:t>
            </a:r>
            <a:r>
              <a:rPr sz="850" b="1" dirty="0">
                <a:solidFill>
                  <a:srgbClr val="FFFFFF"/>
                </a:solidFill>
                <a:latin typeface="Calibri"/>
              </a:rPr>
              <a:t> </a:t>
            </a:r>
            <a:r>
              <a:rPr sz="850" b="1" dirty="0" err="1">
                <a:solidFill>
                  <a:srgbClr val="FFFFFF"/>
                </a:solidFill>
                <a:latin typeface="Calibri"/>
              </a:rPr>
              <a:t>exzellent</a:t>
            </a:r>
            <a:r>
              <a:rPr sz="850" b="1" dirty="0">
                <a:solidFill>
                  <a:srgbClr val="FFFFFF"/>
                </a:solidFill>
                <a:latin typeface="Calibri"/>
              </a:rPr>
              <a:t>: 3 </a:t>
            </a:r>
            <a:r>
              <a:rPr sz="850" b="1" dirty="0" err="1">
                <a:solidFill>
                  <a:srgbClr val="FFFFFF"/>
                </a:solidFill>
                <a:latin typeface="Calibri"/>
              </a:rPr>
              <a:t>Profi-Techniken</a:t>
            </a:r>
            <a:endParaRPr sz="850" b="1" dirty="0">
              <a:solidFill>
                <a:srgbClr val="FFFFFF"/>
              </a:solidFill>
              <a:latin typeface="Calibri"/>
            </a:endParaRPr>
          </a:p>
        </p:txBody>
      </p:sp>
      <p:pic>
        <p:nvPicPr>
          <p:cNvPr id="29"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0" name="foundic_text_30">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Making AI Texts Authentic</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400" b="1" dirty="0">
                <a:solidFill>
                  <a:srgbClr val="1A1A2E"/>
                </a:solidFill>
              </a:rPr>
              <a:t>AI Writes — You Sound Like You. The Human Touch.</a:t>
            </a:r>
            <a:endParaRPr lang="en-US" sz="2400" dirty="0"/>
          </a:p>
        </p:txBody>
      </p:sp>
      <p:sp>
        <p:nvSpPr>
          <p:cNvPr id="5" name="Shape 3"/>
          <p:cNvSpPr/>
          <p:nvPr/>
        </p:nvSpPr>
        <p:spPr>
          <a:xfrm>
            <a:off x="320040" y="1298448"/>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298448"/>
            <a:ext cx="64008" cy="162763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502920" y="1371600"/>
            <a:ext cx="3840480" cy="365760"/>
          </a:xfrm>
          <a:prstGeom prst="rect">
            <a:avLst/>
          </a:prstGeom>
          <a:noFill/>
          <a:ln/>
        </p:spPr>
        <p:txBody>
          <a:bodyPr wrap="square" rtlCol="0" anchor="ctr"/>
          <a:lstStyle/>
          <a:p>
            <a:pPr marL="0" indent="0">
              <a:buNone/>
            </a:pPr>
            <a:r>
              <a:rPr lang="en-US" sz="1400" b="1" dirty="0">
                <a:solidFill>
                  <a:srgbClr val="8B5CF6"/>
                </a:solidFill>
              </a:rPr>
              <a:t>🎭  Define your style</a:t>
            </a:r>
            <a:endParaRPr lang="en-US" sz="1400" dirty="0"/>
          </a:p>
        </p:txBody>
      </p:sp>
      <p:sp>
        <p:nvSpPr>
          <p:cNvPr id="8" name="Text 6"/>
          <p:cNvSpPr/>
          <p:nvPr/>
        </p:nvSpPr>
        <p:spPr>
          <a:xfrm>
            <a:off x="502920" y="1737360"/>
            <a:ext cx="3840480" cy="292608"/>
          </a:xfrm>
          <a:prstGeom prst="rect">
            <a:avLst/>
          </a:prstGeom>
          <a:noFill/>
          <a:ln/>
        </p:spPr>
        <p:txBody>
          <a:bodyPr wrap="square" rtlCol="0" anchor="ctr"/>
          <a:lstStyle/>
          <a:p>
            <a:pPr marL="0" indent="0">
              <a:buNone/>
            </a:pPr>
            <a:r>
              <a:rPr lang="en-US" sz="1200" dirty="0">
                <a:solidFill>
                  <a:srgbClr val="6B7280"/>
                </a:solidFill>
              </a:rPr>
              <a:t>AI imitates your style — if you show it.</a:t>
            </a:r>
            <a:endParaRPr lang="en-US" sz="1200" dirty="0"/>
          </a:p>
        </p:txBody>
      </p:sp>
      <p:sp>
        <p:nvSpPr>
          <p:cNvPr id="9" name="Shape 7"/>
          <p:cNvSpPr/>
          <p:nvPr/>
        </p:nvSpPr>
        <p:spPr>
          <a:xfrm>
            <a:off x="457200" y="2103120"/>
            <a:ext cx="3913632" cy="713232"/>
          </a:xfrm>
          <a:prstGeom prst="rect">
            <a:avLst/>
          </a:prstGeom>
          <a:solidFill>
            <a:srgbClr val="F4F7FB"/>
          </a:solidFill>
          <a:ln w="12700">
            <a:solidFill>
              <a:srgbClr val="E5E7EB"/>
            </a:solidFill>
            <a:prstDash val="solid"/>
          </a:ln>
        </p:spPr>
        <p:txBody>
          <a:bodyPr/>
          <a:lstStyle/>
          <a:p>
            <a:endParaRPr/>
          </a:p>
        </p:txBody>
      </p:sp>
      <p:sp>
        <p:nvSpPr>
          <p:cNvPr id="10" name="Text 8"/>
          <p:cNvSpPr/>
          <p:nvPr/>
        </p:nvSpPr>
        <p:spPr>
          <a:xfrm>
            <a:off x="548640" y="2121408"/>
            <a:ext cx="3749040" cy="658368"/>
          </a:xfrm>
          <a:prstGeom prst="rect">
            <a:avLst/>
          </a:prstGeom>
          <a:noFill/>
          <a:ln/>
        </p:spPr>
        <p:txBody>
          <a:bodyPr wrap="square" rtlCol="0" anchor="ctr"/>
          <a:lstStyle/>
          <a:p>
            <a:pPr marL="0" indent="0">
              <a:buNone/>
            </a:pPr>
            <a:r>
              <a:rPr lang="en-US" sz="1050" dirty="0">
                <a:solidFill>
                  <a:srgbClr val="1A1A2E"/>
                </a:solidFill>
              </a:rPr>
              <a:t>Prompt: "Write in the style of this email of mine: [insert example]. Same tone, same length.”</a:t>
            </a:r>
            <a:endParaRPr lang="en-US" sz="1050" dirty="0"/>
          </a:p>
        </p:txBody>
      </p:sp>
      <p:sp>
        <p:nvSpPr>
          <p:cNvPr id="11" name="Shape 9"/>
          <p:cNvSpPr/>
          <p:nvPr/>
        </p:nvSpPr>
        <p:spPr>
          <a:xfrm>
            <a:off x="4709160" y="1298448"/>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4709160" y="1298448"/>
            <a:ext cx="64008" cy="1627632"/>
          </a:xfrm>
          <a:prstGeom prst="rect">
            <a:avLst/>
          </a:prstGeom>
          <a:solidFill>
            <a:srgbClr val="10B981"/>
          </a:solidFill>
          <a:ln w="12700">
            <a:solidFill>
              <a:srgbClr val="10B981"/>
            </a:solidFill>
            <a:prstDash val="solid"/>
          </a:ln>
        </p:spPr>
        <p:txBody>
          <a:bodyPr/>
          <a:lstStyle/>
          <a:p>
            <a:endParaRPr/>
          </a:p>
        </p:txBody>
      </p:sp>
      <p:sp>
        <p:nvSpPr>
          <p:cNvPr id="13" name="Text 11"/>
          <p:cNvSpPr/>
          <p:nvPr/>
        </p:nvSpPr>
        <p:spPr>
          <a:xfrm>
            <a:off x="4892040" y="1371600"/>
            <a:ext cx="3840480" cy="365760"/>
          </a:xfrm>
          <a:prstGeom prst="rect">
            <a:avLst/>
          </a:prstGeom>
          <a:noFill/>
          <a:ln/>
        </p:spPr>
        <p:txBody>
          <a:bodyPr wrap="square" rtlCol="0" anchor="ctr"/>
          <a:lstStyle/>
          <a:p>
            <a:pPr marL="0" indent="0">
              <a:buNone/>
            </a:pPr>
            <a:r>
              <a:rPr lang="en-US" sz="1400" b="1" dirty="0">
                <a:solidFill>
                  <a:srgbClr val="10B981"/>
                </a:solidFill>
              </a:rPr>
              <a:t>✂️  De-genericise</a:t>
            </a:r>
            <a:endParaRPr lang="en-US" sz="1400" dirty="0"/>
          </a:p>
        </p:txBody>
      </p:sp>
      <p:sp>
        <p:nvSpPr>
          <p:cNvPr id="14" name="Text 12"/>
          <p:cNvSpPr/>
          <p:nvPr/>
        </p:nvSpPr>
        <p:spPr>
          <a:xfrm>
            <a:off x="4892040" y="1737360"/>
            <a:ext cx="3840480" cy="292608"/>
          </a:xfrm>
          <a:prstGeom prst="rect">
            <a:avLst/>
          </a:prstGeom>
          <a:noFill/>
          <a:ln/>
        </p:spPr>
        <p:txBody>
          <a:bodyPr wrap="square" rtlCol="0" anchor="ctr"/>
          <a:lstStyle/>
          <a:p>
            <a:pPr marL="0" indent="0">
              <a:buNone/>
            </a:pPr>
            <a:r>
              <a:rPr lang="en-US" sz="1200" dirty="0">
                <a:solidFill>
                  <a:srgbClr val="6B7280"/>
                </a:solidFill>
              </a:rPr>
              <a:t>Remove generic phrases, put in specifics.</a:t>
            </a:r>
            <a:endParaRPr lang="en-US" sz="1200" dirty="0"/>
          </a:p>
        </p:txBody>
      </p:sp>
      <p:sp>
        <p:nvSpPr>
          <p:cNvPr id="15" name="Shape 13"/>
          <p:cNvSpPr/>
          <p:nvPr/>
        </p:nvSpPr>
        <p:spPr>
          <a:xfrm>
            <a:off x="4846320" y="2103120"/>
            <a:ext cx="3913632" cy="713232"/>
          </a:xfrm>
          <a:prstGeom prst="rect">
            <a:avLst/>
          </a:prstGeom>
          <a:solidFill>
            <a:srgbClr val="F4F7FB"/>
          </a:solidFill>
          <a:ln w="12700">
            <a:solidFill>
              <a:srgbClr val="E5E7EB"/>
            </a:solidFill>
            <a:prstDash val="solid"/>
          </a:ln>
        </p:spPr>
        <p:txBody>
          <a:bodyPr/>
          <a:lstStyle/>
          <a:p>
            <a:endParaRPr/>
          </a:p>
        </p:txBody>
      </p:sp>
      <p:sp>
        <p:nvSpPr>
          <p:cNvPr id="16" name="Text 14"/>
          <p:cNvSpPr/>
          <p:nvPr/>
        </p:nvSpPr>
        <p:spPr>
          <a:xfrm>
            <a:off x="4937760" y="2121408"/>
            <a:ext cx="3749040" cy="658368"/>
          </a:xfrm>
          <a:prstGeom prst="rect">
            <a:avLst/>
          </a:prstGeom>
          <a:noFill/>
          <a:ln/>
        </p:spPr>
        <p:txBody>
          <a:bodyPr wrap="square" rtlCol="0" anchor="ctr"/>
          <a:lstStyle/>
          <a:p>
            <a:pPr marL="0" indent="0">
              <a:buNone/>
            </a:pPr>
            <a:r>
              <a:rPr lang="en-US" sz="1050" dirty="0">
                <a:solidFill>
                  <a:srgbClr val="1A1A2E"/>
                </a:solidFill>
              </a:rPr>
              <a:t>Prompt: "Replace all general statements with concrete examples from our context: [context].”</a:t>
            </a:r>
            <a:endParaRPr lang="en-US" sz="1050" dirty="0"/>
          </a:p>
        </p:txBody>
      </p:sp>
      <p:sp>
        <p:nvSpPr>
          <p:cNvPr id="17" name="Shape 15"/>
          <p:cNvSpPr/>
          <p:nvPr/>
        </p:nvSpPr>
        <p:spPr>
          <a:xfrm>
            <a:off x="320040" y="3108960"/>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320040" y="3108960"/>
            <a:ext cx="64008" cy="1627632"/>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502920" y="3182112"/>
            <a:ext cx="3840480" cy="365760"/>
          </a:xfrm>
          <a:prstGeom prst="rect">
            <a:avLst/>
          </a:prstGeom>
          <a:noFill/>
          <a:ln/>
        </p:spPr>
        <p:txBody>
          <a:bodyPr wrap="square" rtlCol="0" anchor="ctr"/>
          <a:lstStyle/>
          <a:p>
            <a:pPr marL="0" indent="0">
              <a:buNone/>
            </a:pPr>
            <a:r>
              <a:rPr lang="en-US" sz="1400" b="1" dirty="0">
                <a:solidFill>
                  <a:srgbClr val="F59E0B"/>
                </a:solidFill>
              </a:rPr>
              <a:t>🔊  Tone calibration</a:t>
            </a:r>
            <a:endParaRPr lang="en-US" sz="1400" dirty="0"/>
          </a:p>
        </p:txBody>
      </p:sp>
      <p:sp>
        <p:nvSpPr>
          <p:cNvPr id="20" name="Text 18"/>
          <p:cNvSpPr/>
          <p:nvPr/>
        </p:nvSpPr>
        <p:spPr>
          <a:xfrm>
            <a:off x="502920" y="3547872"/>
            <a:ext cx="3840480" cy="292608"/>
          </a:xfrm>
          <a:prstGeom prst="rect">
            <a:avLst/>
          </a:prstGeom>
          <a:noFill/>
          <a:ln/>
        </p:spPr>
        <p:txBody>
          <a:bodyPr wrap="square" rtlCol="0" anchor="ctr"/>
          <a:lstStyle/>
          <a:p>
            <a:pPr marL="0" indent="0">
              <a:buNone/>
            </a:pPr>
            <a:r>
              <a:rPr lang="en-US" sz="1200" dirty="0">
                <a:solidFill>
                  <a:srgbClr val="6B7280"/>
                </a:solidFill>
              </a:rPr>
              <a:t>Does it sound like a human or a machine?</a:t>
            </a:r>
            <a:endParaRPr lang="en-US" sz="1200" dirty="0"/>
          </a:p>
        </p:txBody>
      </p:sp>
      <p:sp>
        <p:nvSpPr>
          <p:cNvPr id="21" name="Shape 19"/>
          <p:cNvSpPr/>
          <p:nvPr/>
        </p:nvSpPr>
        <p:spPr>
          <a:xfrm>
            <a:off x="457200" y="3913632"/>
            <a:ext cx="3913632" cy="713232"/>
          </a:xfrm>
          <a:prstGeom prst="rect">
            <a:avLst/>
          </a:prstGeom>
          <a:solidFill>
            <a:srgbClr val="F4F7FB"/>
          </a:solidFill>
          <a:ln w="12700">
            <a:solidFill>
              <a:srgbClr val="E5E7EB"/>
            </a:solidFill>
            <a:prstDash val="solid"/>
          </a:ln>
        </p:spPr>
        <p:txBody>
          <a:bodyPr/>
          <a:lstStyle/>
          <a:p>
            <a:endParaRPr/>
          </a:p>
        </p:txBody>
      </p:sp>
      <p:sp>
        <p:nvSpPr>
          <p:cNvPr id="22" name="Text 20"/>
          <p:cNvSpPr/>
          <p:nvPr/>
        </p:nvSpPr>
        <p:spPr>
          <a:xfrm>
            <a:off x="548640" y="3931920"/>
            <a:ext cx="3749040" cy="658368"/>
          </a:xfrm>
          <a:prstGeom prst="rect">
            <a:avLst/>
          </a:prstGeom>
          <a:noFill/>
          <a:ln/>
        </p:spPr>
        <p:txBody>
          <a:bodyPr wrap="square" rtlCol="0" anchor="ctr"/>
          <a:lstStyle/>
          <a:p>
            <a:pPr marL="0" indent="0">
              <a:buNone/>
            </a:pPr>
            <a:r>
              <a:rPr lang="en-US" sz="1050" dirty="0">
                <a:solidFill>
                  <a:srgbClr val="1A1A2E"/>
                </a:solidFill>
              </a:rPr>
              <a:t>Prompt: "Make this 30% more personal and less formal — as if I were saying it to a colleague.”</a:t>
            </a:r>
            <a:endParaRPr lang="en-US" sz="1050" dirty="0"/>
          </a:p>
        </p:txBody>
      </p:sp>
      <p:sp>
        <p:nvSpPr>
          <p:cNvPr id="23" name="Shape 21"/>
          <p:cNvSpPr/>
          <p:nvPr/>
        </p:nvSpPr>
        <p:spPr>
          <a:xfrm>
            <a:off x="4709160" y="3108960"/>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4" name="Shape 22"/>
          <p:cNvSpPr/>
          <p:nvPr/>
        </p:nvSpPr>
        <p:spPr>
          <a:xfrm>
            <a:off x="4709160" y="3108960"/>
            <a:ext cx="64008" cy="1627632"/>
          </a:xfrm>
          <a:prstGeom prst="rect">
            <a:avLst/>
          </a:prstGeom>
          <a:solidFill>
            <a:srgbClr val="EF4444"/>
          </a:solidFill>
          <a:ln w="12700">
            <a:solidFill>
              <a:srgbClr val="EF4444"/>
            </a:solidFill>
            <a:prstDash val="solid"/>
          </a:ln>
        </p:spPr>
        <p:txBody>
          <a:bodyPr/>
          <a:lstStyle/>
          <a:p>
            <a:endParaRPr/>
          </a:p>
        </p:txBody>
      </p:sp>
      <p:sp>
        <p:nvSpPr>
          <p:cNvPr id="25" name="Text 23"/>
          <p:cNvSpPr/>
          <p:nvPr/>
        </p:nvSpPr>
        <p:spPr>
          <a:xfrm>
            <a:off x="4892040" y="3182112"/>
            <a:ext cx="3840480" cy="365760"/>
          </a:xfrm>
          <a:prstGeom prst="rect">
            <a:avLst/>
          </a:prstGeom>
          <a:noFill/>
          <a:ln/>
        </p:spPr>
        <p:txBody>
          <a:bodyPr wrap="square" rtlCol="0" anchor="ctr"/>
          <a:lstStyle/>
          <a:p>
            <a:pPr marL="0" indent="0">
              <a:buNone/>
            </a:pPr>
            <a:r>
              <a:rPr lang="en-US" sz="1400" b="1" dirty="0">
                <a:solidFill>
                  <a:srgbClr val="EF4444"/>
                </a:solidFill>
              </a:rPr>
              <a:t>🔄  Control check</a:t>
            </a:r>
            <a:endParaRPr lang="en-US" sz="1400" dirty="0"/>
          </a:p>
        </p:txBody>
      </p:sp>
      <p:sp>
        <p:nvSpPr>
          <p:cNvPr id="26" name="Text 24"/>
          <p:cNvSpPr/>
          <p:nvPr/>
        </p:nvSpPr>
        <p:spPr>
          <a:xfrm>
            <a:off x="4892040" y="3547872"/>
            <a:ext cx="3840480" cy="292608"/>
          </a:xfrm>
          <a:prstGeom prst="rect">
            <a:avLst/>
          </a:prstGeom>
          <a:noFill/>
          <a:ln/>
        </p:spPr>
        <p:txBody>
          <a:bodyPr wrap="square" rtlCol="0" anchor="ctr"/>
          <a:lstStyle/>
          <a:p>
            <a:pPr marL="0" indent="0">
              <a:buNone/>
            </a:pPr>
            <a:r>
              <a:rPr lang="en-US" sz="1200" dirty="0">
                <a:solidFill>
                  <a:srgbClr val="6B7280"/>
                </a:solidFill>
              </a:rPr>
              <a:t>Final mile: read aloud and check.</a:t>
            </a:r>
            <a:endParaRPr lang="en-US" sz="1200" dirty="0"/>
          </a:p>
        </p:txBody>
      </p:sp>
      <p:sp>
        <p:nvSpPr>
          <p:cNvPr id="27" name="Shape 25"/>
          <p:cNvSpPr/>
          <p:nvPr/>
        </p:nvSpPr>
        <p:spPr>
          <a:xfrm>
            <a:off x="4846320" y="3913632"/>
            <a:ext cx="3913632" cy="713232"/>
          </a:xfrm>
          <a:prstGeom prst="rect">
            <a:avLst/>
          </a:prstGeom>
          <a:solidFill>
            <a:srgbClr val="F4F7FB"/>
          </a:solidFill>
          <a:ln w="12700">
            <a:solidFill>
              <a:srgbClr val="E5E7EB"/>
            </a:solidFill>
            <a:prstDash val="solid"/>
          </a:ln>
        </p:spPr>
        <p:txBody>
          <a:bodyPr/>
          <a:lstStyle/>
          <a:p>
            <a:endParaRPr/>
          </a:p>
        </p:txBody>
      </p:sp>
      <p:sp>
        <p:nvSpPr>
          <p:cNvPr id="28" name="Text 26"/>
          <p:cNvSpPr/>
          <p:nvPr/>
        </p:nvSpPr>
        <p:spPr>
          <a:xfrm>
            <a:off x="4937760" y="3931920"/>
            <a:ext cx="3749040" cy="658368"/>
          </a:xfrm>
          <a:prstGeom prst="rect">
            <a:avLst/>
          </a:prstGeom>
          <a:noFill/>
          <a:ln/>
        </p:spPr>
        <p:txBody>
          <a:bodyPr wrap="square" rtlCol="0" anchor="ctr"/>
          <a:lstStyle/>
          <a:p>
            <a:pPr marL="0" indent="0">
              <a:buNone/>
            </a:pPr>
            <a:r>
              <a:rPr lang="en-US" sz="1050" dirty="0">
                <a:solidFill>
                  <a:srgbClr val="1A1A2E"/>
                </a:solidFill>
              </a:rPr>
              <a:t>Prompt: "Which phrases sound unnatural or generic? List them — I'll revise them.”</a:t>
            </a:r>
            <a:endParaRPr lang="en-US" sz="1050" dirty="0"/>
          </a:p>
        </p:txBody>
      </p:sp>
      <p:sp>
        <p:nvSpPr>
          <p:cNvPr id="29" name="TextBox 2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F-18  |  AI Writes — You Sound Like You.</a:t>
            </a:r>
          </a:p>
        </p:txBody>
      </p:sp>
      <p:pic>
        <p:nvPicPr>
          <p:cNvPr id="3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1" name="foundic_text_3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Data Privacy &amp; Compliance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What Can Go Into a Public Chatbot?</a:t>
            </a:r>
            <a:endParaRPr lang="en-US" sz="2600" dirty="0"/>
          </a:p>
        </p:txBody>
      </p:sp>
      <p:sp>
        <p:nvSpPr>
          <p:cNvPr id="5" name="Shape 3"/>
          <p:cNvSpPr/>
          <p:nvPr/>
        </p:nvSpPr>
        <p:spPr>
          <a:xfrm>
            <a:off x="365760" y="1325880"/>
            <a:ext cx="2651760" cy="3520440"/>
          </a:xfrm>
          <a:prstGeom prst="rect">
            <a:avLst/>
          </a:prstGeom>
          <a:solidFill>
            <a:srgbClr val="FEF2F2"/>
          </a:solidFill>
          <a:ln w="12700">
            <a:solidFill>
              <a:srgbClr val="EF4444"/>
            </a:solidFill>
            <a:prstDash val="solid"/>
          </a:ln>
        </p:spPr>
        <p:txBody>
          <a:bodyPr/>
          <a:lstStyle/>
          <a:p>
            <a:endParaRPr/>
          </a:p>
        </p:txBody>
      </p:sp>
      <p:sp>
        <p:nvSpPr>
          <p:cNvPr id="6" name="Shape 4"/>
          <p:cNvSpPr/>
          <p:nvPr/>
        </p:nvSpPr>
        <p:spPr>
          <a:xfrm>
            <a:off x="365760" y="1325880"/>
            <a:ext cx="2651760" cy="457200"/>
          </a:xfrm>
          <a:prstGeom prst="rect">
            <a:avLst/>
          </a:prstGeom>
          <a:solidFill>
            <a:srgbClr val="EF4444"/>
          </a:solidFill>
          <a:ln w="12700">
            <a:solidFill>
              <a:srgbClr val="EF4444"/>
            </a:solidFill>
            <a:prstDash val="solid"/>
          </a:ln>
        </p:spPr>
        <p:txBody>
          <a:bodyPr/>
          <a:lstStyle/>
          <a:p>
            <a:endParaRPr/>
          </a:p>
        </p:txBody>
      </p:sp>
      <p:sp>
        <p:nvSpPr>
          <p:cNvPr id="7" name="Text 5"/>
          <p:cNvSpPr/>
          <p:nvPr/>
        </p:nvSpPr>
        <p:spPr>
          <a:xfrm>
            <a:off x="365760" y="1325880"/>
            <a:ext cx="2651760" cy="457200"/>
          </a:xfrm>
          <a:prstGeom prst="rect">
            <a:avLst/>
          </a:prstGeom>
          <a:noFill/>
          <a:ln/>
        </p:spPr>
        <p:txBody>
          <a:bodyPr wrap="square" rtlCol="0" anchor="ctr"/>
          <a:lstStyle/>
          <a:p>
            <a:pPr marL="0" indent="0" algn="ctr">
              <a:buNone/>
            </a:pPr>
            <a:r>
              <a:rPr lang="en-US" sz="1300" b="1" dirty="0">
                <a:solidFill>
                  <a:srgbClr val="FFFFFF"/>
                </a:solidFill>
              </a:rPr>
              <a:t>DO NOT enter</a:t>
            </a:r>
            <a:endParaRPr lang="en-US" sz="1300" dirty="0"/>
          </a:p>
        </p:txBody>
      </p:sp>
      <p:sp>
        <p:nvSpPr>
          <p:cNvPr id="8" name="Text 6"/>
          <p:cNvSpPr/>
          <p:nvPr/>
        </p:nvSpPr>
        <p:spPr>
          <a:xfrm>
            <a:off x="502920" y="1874520"/>
            <a:ext cx="2377440" cy="457200"/>
          </a:xfrm>
          <a:prstGeom prst="rect">
            <a:avLst/>
          </a:prstGeom>
          <a:noFill/>
          <a:ln/>
        </p:spPr>
        <p:txBody>
          <a:bodyPr wrap="square" rtlCol="0" anchor="ctr"/>
          <a:lstStyle/>
          <a:p>
            <a:pPr marL="0" indent="0">
              <a:buNone/>
            </a:pPr>
            <a:r>
              <a:rPr lang="en-US" sz="1100" dirty="0">
                <a:solidFill>
                  <a:srgbClr val="1A1A2E"/>
                </a:solidFill>
              </a:rPr>
              <a:t>→ Personal data (name, address, email)</a:t>
            </a:r>
            <a:endParaRPr lang="en-US" sz="1100" dirty="0"/>
          </a:p>
        </p:txBody>
      </p:sp>
      <p:sp>
        <p:nvSpPr>
          <p:cNvPr id="9" name="Text 7"/>
          <p:cNvSpPr/>
          <p:nvPr/>
        </p:nvSpPr>
        <p:spPr>
          <a:xfrm>
            <a:off x="502920" y="2377440"/>
            <a:ext cx="2377440" cy="457200"/>
          </a:xfrm>
          <a:prstGeom prst="rect">
            <a:avLst/>
          </a:prstGeom>
          <a:noFill/>
          <a:ln/>
        </p:spPr>
        <p:txBody>
          <a:bodyPr wrap="square" rtlCol="0" anchor="ctr"/>
          <a:lstStyle/>
          <a:p>
            <a:pPr marL="0" indent="0">
              <a:buNone/>
            </a:pPr>
            <a:r>
              <a:rPr lang="en-US" sz="1100" dirty="0">
                <a:solidFill>
                  <a:srgbClr val="1A1A2E"/>
                </a:solidFill>
              </a:rPr>
              <a:t>→ Customer lists &amp; contracts</a:t>
            </a:r>
            <a:endParaRPr lang="en-US" sz="1100" dirty="0"/>
          </a:p>
        </p:txBody>
      </p:sp>
      <p:sp>
        <p:nvSpPr>
          <p:cNvPr id="10" name="Text 8"/>
          <p:cNvSpPr/>
          <p:nvPr/>
        </p:nvSpPr>
        <p:spPr>
          <a:xfrm>
            <a:off x="502920" y="2880360"/>
            <a:ext cx="2377440" cy="457200"/>
          </a:xfrm>
          <a:prstGeom prst="rect">
            <a:avLst/>
          </a:prstGeom>
          <a:noFill/>
          <a:ln/>
        </p:spPr>
        <p:txBody>
          <a:bodyPr wrap="square" rtlCol="0" anchor="ctr"/>
          <a:lstStyle/>
          <a:p>
            <a:pPr marL="0" indent="0">
              <a:buNone/>
            </a:pPr>
            <a:r>
              <a:rPr lang="en-US" sz="1100" dirty="0">
                <a:solidFill>
                  <a:srgbClr val="1A1A2E"/>
                </a:solidFill>
              </a:rPr>
              <a:t>→ Internal financial data</a:t>
            </a:r>
            <a:endParaRPr lang="en-US" sz="1100" dirty="0"/>
          </a:p>
        </p:txBody>
      </p:sp>
      <p:sp>
        <p:nvSpPr>
          <p:cNvPr id="11" name="Text 9"/>
          <p:cNvSpPr/>
          <p:nvPr/>
        </p:nvSpPr>
        <p:spPr>
          <a:xfrm>
            <a:off x="502920" y="3383280"/>
            <a:ext cx="2377440" cy="457200"/>
          </a:xfrm>
          <a:prstGeom prst="rect">
            <a:avLst/>
          </a:prstGeom>
          <a:noFill/>
          <a:ln/>
        </p:spPr>
        <p:txBody>
          <a:bodyPr wrap="square" rtlCol="0" anchor="ctr"/>
          <a:lstStyle/>
          <a:p>
            <a:pPr marL="0" indent="0">
              <a:buNone/>
            </a:pPr>
            <a:r>
              <a:rPr lang="en-US" sz="1100" dirty="0">
                <a:solidFill>
                  <a:srgbClr val="1A1A2E"/>
                </a:solidFill>
              </a:rPr>
              <a:t>→ Passwords &amp; login credentials</a:t>
            </a:r>
            <a:endParaRPr lang="en-US" sz="1100" dirty="0"/>
          </a:p>
        </p:txBody>
      </p:sp>
      <p:sp>
        <p:nvSpPr>
          <p:cNvPr id="12" name="Text 10"/>
          <p:cNvSpPr/>
          <p:nvPr/>
        </p:nvSpPr>
        <p:spPr>
          <a:xfrm>
            <a:off x="502920" y="3886200"/>
            <a:ext cx="2377440" cy="457200"/>
          </a:xfrm>
          <a:prstGeom prst="rect">
            <a:avLst/>
          </a:prstGeom>
          <a:noFill/>
          <a:ln/>
        </p:spPr>
        <p:txBody>
          <a:bodyPr wrap="square" rtlCol="0" anchor="ctr"/>
          <a:lstStyle/>
          <a:p>
            <a:pPr marL="0" indent="0">
              <a:buNone/>
            </a:pPr>
            <a:r>
              <a:rPr lang="en-US" sz="1100" dirty="0">
                <a:solidFill>
                  <a:srgbClr val="1A1A2E"/>
                </a:solidFill>
              </a:rPr>
              <a:t>→ Medical patient data</a:t>
            </a:r>
            <a:endParaRPr lang="en-US" sz="1100" dirty="0"/>
          </a:p>
        </p:txBody>
      </p:sp>
      <p:sp>
        <p:nvSpPr>
          <p:cNvPr id="13" name="Shape 11"/>
          <p:cNvSpPr/>
          <p:nvPr/>
        </p:nvSpPr>
        <p:spPr>
          <a:xfrm>
            <a:off x="3200400" y="1325880"/>
            <a:ext cx="2651760" cy="3520440"/>
          </a:xfrm>
          <a:prstGeom prst="rect">
            <a:avLst/>
          </a:prstGeom>
          <a:solidFill>
            <a:srgbClr val="FFFBEB"/>
          </a:solidFill>
          <a:ln w="12700">
            <a:solidFill>
              <a:srgbClr val="F59E0B"/>
            </a:solidFill>
            <a:prstDash val="solid"/>
          </a:ln>
        </p:spPr>
        <p:txBody>
          <a:bodyPr/>
          <a:lstStyle/>
          <a:p>
            <a:endParaRPr/>
          </a:p>
        </p:txBody>
      </p:sp>
      <p:sp>
        <p:nvSpPr>
          <p:cNvPr id="14" name="Shape 12"/>
          <p:cNvSpPr/>
          <p:nvPr/>
        </p:nvSpPr>
        <p:spPr>
          <a:xfrm>
            <a:off x="3200400" y="1325880"/>
            <a:ext cx="2651760" cy="457200"/>
          </a:xfrm>
          <a:prstGeom prst="rect">
            <a:avLst/>
          </a:prstGeom>
          <a:solidFill>
            <a:srgbClr val="F59E0B"/>
          </a:solidFill>
          <a:ln w="12700">
            <a:solidFill>
              <a:srgbClr val="F59E0B"/>
            </a:solidFill>
            <a:prstDash val="solid"/>
          </a:ln>
        </p:spPr>
        <p:txBody>
          <a:bodyPr/>
          <a:lstStyle/>
          <a:p>
            <a:endParaRPr/>
          </a:p>
        </p:txBody>
      </p:sp>
      <p:sp>
        <p:nvSpPr>
          <p:cNvPr id="15" name="Text 13"/>
          <p:cNvSpPr/>
          <p:nvPr/>
        </p:nvSpPr>
        <p:spPr>
          <a:xfrm>
            <a:off x="3200400" y="1325880"/>
            <a:ext cx="2651760" cy="457200"/>
          </a:xfrm>
          <a:prstGeom prst="rect">
            <a:avLst/>
          </a:prstGeom>
          <a:noFill/>
          <a:ln/>
        </p:spPr>
        <p:txBody>
          <a:bodyPr wrap="square" rtlCol="0" anchor="ctr"/>
          <a:lstStyle/>
          <a:p>
            <a:pPr marL="0" indent="0" algn="ctr">
              <a:buNone/>
            </a:pPr>
            <a:r>
              <a:rPr lang="en-US" sz="1300" b="1" dirty="0">
                <a:solidFill>
                  <a:srgbClr val="FFFFFF"/>
                </a:solidFill>
              </a:rPr>
              <a:t>With caution</a:t>
            </a:r>
            <a:endParaRPr lang="en-US" sz="1300" dirty="0"/>
          </a:p>
        </p:txBody>
      </p:sp>
      <p:sp>
        <p:nvSpPr>
          <p:cNvPr id="16" name="Text 14"/>
          <p:cNvSpPr/>
          <p:nvPr/>
        </p:nvSpPr>
        <p:spPr>
          <a:xfrm>
            <a:off x="3337560" y="1874520"/>
            <a:ext cx="2377440" cy="457200"/>
          </a:xfrm>
          <a:prstGeom prst="rect">
            <a:avLst/>
          </a:prstGeom>
          <a:noFill/>
          <a:ln/>
        </p:spPr>
        <p:txBody>
          <a:bodyPr wrap="square" rtlCol="0" anchor="ctr"/>
          <a:lstStyle/>
          <a:p>
            <a:pPr marL="0" indent="0">
              <a:buNone/>
            </a:pPr>
            <a:r>
              <a:rPr lang="en-US" sz="1100" dirty="0">
                <a:solidFill>
                  <a:srgbClr val="1A1A2E"/>
                </a:solidFill>
              </a:rPr>
              <a:t>→ Anonymised case examples</a:t>
            </a:r>
            <a:endParaRPr lang="en-US" sz="1100" dirty="0"/>
          </a:p>
        </p:txBody>
      </p:sp>
      <p:sp>
        <p:nvSpPr>
          <p:cNvPr id="17" name="Text 15"/>
          <p:cNvSpPr/>
          <p:nvPr/>
        </p:nvSpPr>
        <p:spPr>
          <a:xfrm>
            <a:off x="3337560" y="2377440"/>
            <a:ext cx="2377440" cy="457200"/>
          </a:xfrm>
          <a:prstGeom prst="rect">
            <a:avLst/>
          </a:prstGeom>
          <a:noFill/>
          <a:ln/>
        </p:spPr>
        <p:txBody>
          <a:bodyPr wrap="square" rtlCol="0" anchor="ctr"/>
          <a:lstStyle/>
          <a:p>
            <a:pPr marL="0" indent="0">
              <a:buNone/>
            </a:pPr>
            <a:r>
              <a:rPr lang="en-US" sz="1100" dirty="0">
                <a:solidFill>
                  <a:srgbClr val="1A1A2E"/>
                </a:solidFill>
              </a:rPr>
              <a:t>→ General company strategy</a:t>
            </a:r>
            <a:endParaRPr lang="en-US" sz="1100" dirty="0"/>
          </a:p>
        </p:txBody>
      </p:sp>
      <p:sp>
        <p:nvSpPr>
          <p:cNvPr id="18" name="Text 16"/>
          <p:cNvSpPr/>
          <p:nvPr/>
        </p:nvSpPr>
        <p:spPr>
          <a:xfrm>
            <a:off x="3337560" y="2880360"/>
            <a:ext cx="2377440" cy="457200"/>
          </a:xfrm>
          <a:prstGeom prst="rect">
            <a:avLst/>
          </a:prstGeom>
          <a:noFill/>
          <a:ln/>
        </p:spPr>
        <p:txBody>
          <a:bodyPr wrap="square" rtlCol="0" anchor="ctr"/>
          <a:lstStyle/>
          <a:p>
            <a:pPr marL="0" indent="0">
              <a:buNone/>
            </a:pPr>
            <a:r>
              <a:rPr lang="en-US" sz="1100" dirty="0">
                <a:solidFill>
                  <a:srgbClr val="1A1A2E"/>
                </a:solidFill>
              </a:rPr>
              <a:t>→ Non-sensitive market data</a:t>
            </a:r>
            <a:endParaRPr lang="en-US" sz="1100" dirty="0"/>
          </a:p>
        </p:txBody>
      </p:sp>
      <p:sp>
        <p:nvSpPr>
          <p:cNvPr id="19" name="Text 17"/>
          <p:cNvSpPr/>
          <p:nvPr/>
        </p:nvSpPr>
        <p:spPr>
          <a:xfrm>
            <a:off x="3337560" y="3383280"/>
            <a:ext cx="2377440" cy="457200"/>
          </a:xfrm>
          <a:prstGeom prst="rect">
            <a:avLst/>
          </a:prstGeom>
          <a:noFill/>
          <a:ln/>
        </p:spPr>
        <p:txBody>
          <a:bodyPr wrap="square" rtlCol="0" anchor="ctr"/>
          <a:lstStyle/>
          <a:p>
            <a:pPr marL="0" indent="0">
              <a:buNone/>
            </a:pPr>
            <a:r>
              <a:rPr lang="en-US" sz="1100" dirty="0">
                <a:solidFill>
                  <a:srgbClr val="1A1A2E"/>
                </a:solidFill>
              </a:rPr>
              <a:t>→ Internal process flows (general)</a:t>
            </a:r>
            <a:endParaRPr lang="en-US" sz="1100" dirty="0"/>
          </a:p>
        </p:txBody>
      </p:sp>
      <p:sp>
        <p:nvSpPr>
          <p:cNvPr id="20" name="Shape 18"/>
          <p:cNvSpPr/>
          <p:nvPr/>
        </p:nvSpPr>
        <p:spPr>
          <a:xfrm>
            <a:off x="6035040" y="1325880"/>
            <a:ext cx="2651760" cy="3520440"/>
          </a:xfrm>
          <a:prstGeom prst="rect">
            <a:avLst/>
          </a:prstGeom>
          <a:solidFill>
            <a:srgbClr val="F0FDF4"/>
          </a:solidFill>
          <a:ln w="12700">
            <a:solidFill>
              <a:srgbClr val="10B981"/>
            </a:solidFill>
            <a:prstDash val="solid"/>
          </a:ln>
        </p:spPr>
        <p:txBody>
          <a:bodyPr/>
          <a:lstStyle/>
          <a:p>
            <a:endParaRPr/>
          </a:p>
        </p:txBody>
      </p:sp>
      <p:sp>
        <p:nvSpPr>
          <p:cNvPr id="21" name="Shape 19"/>
          <p:cNvSpPr/>
          <p:nvPr/>
        </p:nvSpPr>
        <p:spPr>
          <a:xfrm>
            <a:off x="6035040" y="1325880"/>
            <a:ext cx="2651760" cy="457200"/>
          </a:xfrm>
          <a:prstGeom prst="rect">
            <a:avLst/>
          </a:prstGeom>
          <a:solidFill>
            <a:srgbClr val="10B981"/>
          </a:solidFill>
          <a:ln w="12700">
            <a:solidFill>
              <a:srgbClr val="10B981"/>
            </a:solidFill>
            <a:prstDash val="solid"/>
          </a:ln>
        </p:spPr>
        <p:txBody>
          <a:bodyPr/>
          <a:lstStyle/>
          <a:p>
            <a:endParaRPr/>
          </a:p>
        </p:txBody>
      </p:sp>
      <p:sp>
        <p:nvSpPr>
          <p:cNvPr id="22" name="Text 20"/>
          <p:cNvSpPr/>
          <p:nvPr/>
        </p:nvSpPr>
        <p:spPr>
          <a:xfrm>
            <a:off x="6035040" y="1325880"/>
            <a:ext cx="2651760" cy="457200"/>
          </a:xfrm>
          <a:prstGeom prst="rect">
            <a:avLst/>
          </a:prstGeom>
          <a:noFill/>
          <a:ln/>
        </p:spPr>
        <p:txBody>
          <a:bodyPr wrap="square" rtlCol="0" anchor="ctr"/>
          <a:lstStyle/>
          <a:p>
            <a:pPr marL="0" indent="0" algn="ctr">
              <a:buNone/>
            </a:pPr>
            <a:r>
              <a:rPr lang="en-US" sz="1300" b="1" dirty="0">
                <a:solidFill>
                  <a:srgbClr val="FFFFFF"/>
                </a:solidFill>
              </a:rPr>
              <a:t>Safe to enter</a:t>
            </a:r>
            <a:endParaRPr lang="en-US" sz="1300" dirty="0"/>
          </a:p>
        </p:txBody>
      </p:sp>
      <p:sp>
        <p:nvSpPr>
          <p:cNvPr id="23" name="Text 21"/>
          <p:cNvSpPr/>
          <p:nvPr/>
        </p:nvSpPr>
        <p:spPr>
          <a:xfrm>
            <a:off x="6172200" y="1874520"/>
            <a:ext cx="2377440" cy="457200"/>
          </a:xfrm>
          <a:prstGeom prst="rect">
            <a:avLst/>
          </a:prstGeom>
          <a:noFill/>
          <a:ln/>
        </p:spPr>
        <p:txBody>
          <a:bodyPr wrap="square" rtlCol="0" anchor="ctr"/>
          <a:lstStyle/>
          <a:p>
            <a:pPr marL="0" indent="0">
              <a:buNone/>
            </a:pPr>
            <a:r>
              <a:rPr lang="en-US" sz="1100" dirty="0">
                <a:solidFill>
                  <a:srgbClr val="1A1A2E"/>
                </a:solidFill>
              </a:rPr>
              <a:t>→ General text creation</a:t>
            </a:r>
            <a:endParaRPr lang="en-US" sz="1100" dirty="0"/>
          </a:p>
        </p:txBody>
      </p:sp>
      <p:sp>
        <p:nvSpPr>
          <p:cNvPr id="24" name="Text 22"/>
          <p:cNvSpPr/>
          <p:nvPr/>
        </p:nvSpPr>
        <p:spPr>
          <a:xfrm>
            <a:off x="6172200" y="2377440"/>
            <a:ext cx="2377440" cy="457200"/>
          </a:xfrm>
          <a:prstGeom prst="rect">
            <a:avLst/>
          </a:prstGeom>
          <a:noFill/>
          <a:ln/>
        </p:spPr>
        <p:txBody>
          <a:bodyPr wrap="square" rtlCol="0" anchor="ctr"/>
          <a:lstStyle/>
          <a:p>
            <a:pPr marL="0" indent="0">
              <a:buNone/>
            </a:pPr>
            <a:r>
              <a:rPr lang="en-US" sz="1100" dirty="0">
                <a:solidFill>
                  <a:srgbClr val="1A1A2E"/>
                </a:solidFill>
              </a:rPr>
              <a:t>→ Public information</a:t>
            </a:r>
            <a:endParaRPr lang="en-US" sz="1100" dirty="0"/>
          </a:p>
        </p:txBody>
      </p:sp>
      <p:sp>
        <p:nvSpPr>
          <p:cNvPr id="25" name="Text 23"/>
          <p:cNvSpPr/>
          <p:nvPr/>
        </p:nvSpPr>
        <p:spPr>
          <a:xfrm>
            <a:off x="6172200" y="2880360"/>
            <a:ext cx="2377440" cy="457200"/>
          </a:xfrm>
          <a:prstGeom prst="rect">
            <a:avLst/>
          </a:prstGeom>
          <a:noFill/>
          <a:ln/>
        </p:spPr>
        <p:txBody>
          <a:bodyPr wrap="square" rtlCol="0" anchor="ctr"/>
          <a:lstStyle/>
          <a:p>
            <a:pPr marL="0" indent="0">
              <a:buNone/>
            </a:pPr>
            <a:r>
              <a:rPr lang="en-US" sz="1100" dirty="0">
                <a:solidFill>
                  <a:srgbClr val="1A1A2E"/>
                </a:solidFill>
              </a:rPr>
              <a:t>→ Grammar &amp; style corrections</a:t>
            </a:r>
            <a:endParaRPr lang="en-US" sz="1100" dirty="0"/>
          </a:p>
        </p:txBody>
      </p:sp>
      <p:sp>
        <p:nvSpPr>
          <p:cNvPr id="26" name="Text 24"/>
          <p:cNvSpPr/>
          <p:nvPr/>
        </p:nvSpPr>
        <p:spPr>
          <a:xfrm>
            <a:off x="6172200" y="3383280"/>
            <a:ext cx="2377440" cy="457200"/>
          </a:xfrm>
          <a:prstGeom prst="rect">
            <a:avLst/>
          </a:prstGeom>
          <a:noFill/>
          <a:ln/>
        </p:spPr>
        <p:txBody>
          <a:bodyPr wrap="square" rtlCol="0" anchor="ctr"/>
          <a:lstStyle/>
          <a:p>
            <a:pPr marL="0" indent="0">
              <a:buNone/>
            </a:pPr>
            <a:r>
              <a:rPr lang="en-US" sz="1100" dirty="0">
                <a:solidFill>
                  <a:srgbClr val="1A1A2E"/>
                </a:solidFill>
              </a:rPr>
              <a:t>→ Ideas &amp; brainstorming</a:t>
            </a:r>
            <a:endParaRPr lang="en-US" sz="1100" dirty="0"/>
          </a:p>
        </p:txBody>
      </p:sp>
      <p:sp>
        <p:nvSpPr>
          <p:cNvPr id="27" name="Text 25"/>
          <p:cNvSpPr/>
          <p:nvPr/>
        </p:nvSpPr>
        <p:spPr>
          <a:xfrm>
            <a:off x="6172200" y="3886200"/>
            <a:ext cx="2377440" cy="457200"/>
          </a:xfrm>
          <a:prstGeom prst="rect">
            <a:avLst/>
          </a:prstGeom>
          <a:noFill/>
          <a:ln/>
        </p:spPr>
        <p:txBody>
          <a:bodyPr wrap="square" rtlCol="0" anchor="ctr"/>
          <a:lstStyle/>
          <a:p>
            <a:pPr marL="0" indent="0">
              <a:buNone/>
            </a:pPr>
            <a:r>
              <a:rPr lang="en-US" sz="1100" dirty="0">
                <a:solidFill>
                  <a:srgbClr val="1A1A2E"/>
                </a:solidFill>
              </a:rPr>
              <a:t>→ Summaries of public sources</a:t>
            </a:r>
            <a:endParaRPr lang="en-US" sz="1100" dirty="0"/>
          </a:p>
        </p:txBody>
      </p:sp>
      <p:sp>
        <p:nvSpPr>
          <p:cNvPr id="30" name="TextBox 29"/>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F-19  |  What Can Go Into a Public Chatbot?</a:t>
            </a:r>
          </a:p>
        </p:txBody>
      </p:sp>
      <p:pic>
        <p:nvPicPr>
          <p:cNvPr id="31"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2" name="foundic_text_32">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E2761"/>
          </a:solidFill>
          <a:ln w="12700">
            <a:solidFill>
              <a:srgbClr val="1E276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TODAY'S AGENDA</a:t>
            </a:r>
            <a:endParaRPr lang="en-US" sz="1100" dirty="0"/>
          </a:p>
        </p:txBody>
      </p:sp>
      <p:sp>
        <p:nvSpPr>
          <p:cNvPr id="4" name="Text 2"/>
          <p:cNvSpPr/>
          <p:nvPr/>
        </p:nvSpPr>
        <p:spPr>
          <a:xfrm>
            <a:off x="457200" y="685800"/>
            <a:ext cx="8229600" cy="594360"/>
          </a:xfrm>
          <a:prstGeom prst="rect">
            <a:avLst/>
          </a:prstGeom>
          <a:noFill/>
          <a:ln/>
        </p:spPr>
        <p:txBody>
          <a:bodyPr wrap="square" rtlCol="0" anchor="ctr"/>
          <a:lstStyle/>
          <a:p>
            <a:pPr marL="0" indent="0">
              <a:buNone/>
            </a:pPr>
            <a:r>
              <a:rPr lang="en-US" sz="2800" b="1" dirty="0">
                <a:solidFill>
                  <a:srgbClr val="1A1A2E"/>
                </a:solidFill>
                <a:latin typeface="Calibri" pitchFamily="34" charset="0"/>
                <a:ea typeface="Calibri" pitchFamily="34" charset="-122"/>
                <a:cs typeface="Calibri" pitchFamily="34" charset="-120"/>
              </a:rPr>
              <a:t>What to Expect Today</a:t>
            </a:r>
            <a:endParaRPr lang="en-US" sz="2800" dirty="0"/>
          </a:p>
        </p:txBody>
      </p:sp>
      <p:sp>
        <p:nvSpPr>
          <p:cNvPr id="5" name="Shape 3"/>
          <p:cNvSpPr/>
          <p:nvPr/>
        </p:nvSpPr>
        <p:spPr>
          <a:xfrm>
            <a:off x="411480" y="1417320"/>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411480" y="1417320"/>
            <a:ext cx="64008" cy="758952"/>
          </a:xfrm>
          <a:prstGeom prst="rect">
            <a:avLst/>
          </a:prstGeom>
          <a:solidFill>
            <a:srgbClr val="3B82F6"/>
          </a:solidFill>
          <a:ln w="12700">
            <a:solidFill>
              <a:srgbClr val="3B82F6"/>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581912"/>
            <a:ext cx="411480" cy="411480"/>
          </a:xfrm>
          <a:prstGeom prst="rect">
            <a:avLst/>
          </a:prstGeom>
        </p:spPr>
      </p:pic>
      <p:sp>
        <p:nvSpPr>
          <p:cNvPr id="8" name="Text 5"/>
          <p:cNvSpPr/>
          <p:nvPr/>
        </p:nvSpPr>
        <p:spPr>
          <a:xfrm>
            <a:off x="1143000" y="1600200"/>
            <a:ext cx="1828800" cy="411480"/>
          </a:xfrm>
          <a:prstGeom prst="rect">
            <a:avLst/>
          </a:prstGeom>
          <a:noFill/>
          <a:ln/>
        </p:spPr>
        <p:txBody>
          <a:bodyPr wrap="square" rtlCol="0" anchor="ctr"/>
          <a:lstStyle/>
          <a:p>
            <a:pPr marL="0" indent="0">
              <a:buNone/>
            </a:pPr>
            <a:r>
              <a:rPr lang="en-US" sz="1400" b="1" dirty="0">
                <a:solidFill>
                  <a:srgbClr val="3B82F6"/>
                </a:solidFill>
              </a:rPr>
              <a:t>MODULE 1</a:t>
            </a:r>
            <a:endParaRPr lang="en-US" sz="1400" dirty="0"/>
          </a:p>
        </p:txBody>
      </p:sp>
      <p:sp>
        <p:nvSpPr>
          <p:cNvPr id="9" name="Text 6"/>
          <p:cNvSpPr/>
          <p:nvPr/>
        </p:nvSpPr>
        <p:spPr>
          <a:xfrm>
            <a:off x="2926080" y="1600200"/>
            <a:ext cx="5303520" cy="502920"/>
          </a:xfrm>
          <a:prstGeom prst="rect">
            <a:avLst/>
          </a:prstGeom>
          <a:noFill/>
          <a:ln/>
        </p:spPr>
        <p:txBody>
          <a:bodyPr wrap="square" rtlCol="0" anchor="ctr"/>
          <a:lstStyle/>
          <a:p>
            <a:pPr marL="0" indent="0">
              <a:buNone/>
            </a:pPr>
            <a:r>
              <a:rPr lang="en-US" sz="1400" dirty="0">
                <a:solidFill>
                  <a:srgbClr val="1A1A2E"/>
                </a:solidFill>
              </a:rPr>
              <a:t>AI — Hype or Genuine Helper?</a:t>
            </a:r>
            <a:endParaRPr lang="en-US" sz="1400" dirty="0"/>
          </a:p>
        </p:txBody>
      </p:sp>
      <p:sp>
        <p:nvSpPr>
          <p:cNvPr id="10" name="Shape 7"/>
          <p:cNvSpPr/>
          <p:nvPr/>
        </p:nvSpPr>
        <p:spPr>
          <a:xfrm>
            <a:off x="411480" y="2304288"/>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1" name="Shape 8"/>
          <p:cNvSpPr/>
          <p:nvPr/>
        </p:nvSpPr>
        <p:spPr>
          <a:xfrm>
            <a:off x="411480" y="2304288"/>
            <a:ext cx="64008" cy="758952"/>
          </a:xfrm>
          <a:prstGeom prst="rect">
            <a:avLst/>
          </a:prstGeom>
          <a:solidFill>
            <a:srgbClr val="8B5CF6"/>
          </a:solidFill>
          <a:ln w="12700">
            <a:solidFill>
              <a:srgbClr val="8B5CF6"/>
            </a:solidFill>
            <a:prstDash val="solid"/>
          </a:ln>
        </p:spPr>
        <p:txBody>
          <a:bodyPr/>
          <a:lstStyle/>
          <a:p>
            <a:endParaRPr/>
          </a:p>
        </p:txBody>
      </p:sp>
      <p:pic>
        <p:nvPicPr>
          <p:cNvPr id="12" name="Image 1" descr="preencoded.png"/>
          <p:cNvPicPr>
            <a:picLocks noChangeAspect="1"/>
          </p:cNvPicPr>
          <p:nvPr/>
        </p:nvPicPr>
        <p:blipFill>
          <a:blip r:embed="rId4"/>
          <a:stretch>
            <a:fillRect/>
          </a:stretch>
        </p:blipFill>
        <p:spPr>
          <a:xfrm>
            <a:off x="594360" y="2468880"/>
            <a:ext cx="411480" cy="411480"/>
          </a:xfrm>
          <a:prstGeom prst="rect">
            <a:avLst/>
          </a:prstGeom>
        </p:spPr>
      </p:pic>
      <p:sp>
        <p:nvSpPr>
          <p:cNvPr id="13" name="Text 9"/>
          <p:cNvSpPr/>
          <p:nvPr/>
        </p:nvSpPr>
        <p:spPr>
          <a:xfrm>
            <a:off x="1143000" y="2487168"/>
            <a:ext cx="1828800" cy="411480"/>
          </a:xfrm>
          <a:prstGeom prst="rect">
            <a:avLst/>
          </a:prstGeom>
          <a:noFill/>
          <a:ln/>
        </p:spPr>
        <p:txBody>
          <a:bodyPr wrap="square" rtlCol="0" anchor="ctr"/>
          <a:lstStyle/>
          <a:p>
            <a:pPr marL="0" indent="0">
              <a:buNone/>
            </a:pPr>
            <a:r>
              <a:rPr lang="en-US" sz="1400" b="1" dirty="0">
                <a:solidFill>
                  <a:srgbClr val="8B5CF6"/>
                </a:solidFill>
              </a:rPr>
              <a:t>MODULE 2</a:t>
            </a:r>
            <a:endParaRPr lang="en-US" sz="1400" dirty="0"/>
          </a:p>
        </p:txBody>
      </p:sp>
      <p:sp>
        <p:nvSpPr>
          <p:cNvPr id="14" name="Text 10"/>
          <p:cNvSpPr/>
          <p:nvPr/>
        </p:nvSpPr>
        <p:spPr>
          <a:xfrm>
            <a:off x="2926080" y="2487168"/>
            <a:ext cx="5303520" cy="502920"/>
          </a:xfrm>
          <a:prstGeom prst="rect">
            <a:avLst/>
          </a:prstGeom>
          <a:noFill/>
          <a:ln/>
        </p:spPr>
        <p:txBody>
          <a:bodyPr wrap="square" rtlCol="0" anchor="ctr"/>
          <a:lstStyle/>
          <a:p>
            <a:pPr marL="0" indent="0">
              <a:buNone/>
            </a:pPr>
            <a:r>
              <a:rPr lang="en-US" sz="1400" dirty="0">
                <a:solidFill>
                  <a:srgbClr val="1A1A2E"/>
                </a:solidFill>
              </a:rPr>
              <a:t>Prompt Engineering — Speaking AI’s Language</a:t>
            </a:r>
            <a:endParaRPr lang="en-US" sz="1400" dirty="0"/>
          </a:p>
        </p:txBody>
      </p:sp>
      <p:sp>
        <p:nvSpPr>
          <p:cNvPr id="15" name="Shape 11"/>
          <p:cNvSpPr/>
          <p:nvPr/>
        </p:nvSpPr>
        <p:spPr>
          <a:xfrm>
            <a:off x="411480" y="3191256"/>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2"/>
          <p:cNvSpPr/>
          <p:nvPr/>
        </p:nvSpPr>
        <p:spPr>
          <a:xfrm>
            <a:off x="411480" y="3191256"/>
            <a:ext cx="64008" cy="758952"/>
          </a:xfrm>
          <a:prstGeom prst="rect">
            <a:avLst/>
          </a:prstGeom>
          <a:solidFill>
            <a:srgbClr val="10B981"/>
          </a:solidFill>
          <a:ln w="12700">
            <a:solidFill>
              <a:srgbClr val="10B981"/>
            </a:solidFill>
            <a:prstDash val="solid"/>
          </a:ln>
        </p:spPr>
        <p:txBody>
          <a:bodyPr/>
          <a:lstStyle/>
          <a:p>
            <a:endParaRPr/>
          </a:p>
        </p:txBody>
      </p:sp>
      <p:pic>
        <p:nvPicPr>
          <p:cNvPr id="17" name="Image 2" descr="preencoded.png"/>
          <p:cNvPicPr>
            <a:picLocks noChangeAspect="1"/>
          </p:cNvPicPr>
          <p:nvPr/>
        </p:nvPicPr>
        <p:blipFill>
          <a:blip r:embed="rId5"/>
          <a:stretch>
            <a:fillRect/>
          </a:stretch>
        </p:blipFill>
        <p:spPr>
          <a:xfrm>
            <a:off x="594360" y="3355848"/>
            <a:ext cx="411480" cy="411480"/>
          </a:xfrm>
          <a:prstGeom prst="rect">
            <a:avLst/>
          </a:prstGeom>
        </p:spPr>
      </p:pic>
      <p:sp>
        <p:nvSpPr>
          <p:cNvPr id="18" name="Text 13"/>
          <p:cNvSpPr/>
          <p:nvPr/>
        </p:nvSpPr>
        <p:spPr>
          <a:xfrm>
            <a:off x="1143000" y="3374136"/>
            <a:ext cx="1828800" cy="411480"/>
          </a:xfrm>
          <a:prstGeom prst="rect">
            <a:avLst/>
          </a:prstGeom>
          <a:noFill/>
          <a:ln/>
        </p:spPr>
        <p:txBody>
          <a:bodyPr wrap="square" rtlCol="0" anchor="ctr"/>
          <a:lstStyle/>
          <a:p>
            <a:pPr marL="0" indent="0">
              <a:buNone/>
            </a:pPr>
            <a:r>
              <a:rPr lang="en-US" sz="1400" b="1" dirty="0">
                <a:solidFill>
                  <a:srgbClr val="10B981"/>
                </a:solidFill>
              </a:rPr>
              <a:t>MODULE 3</a:t>
            </a:r>
            <a:endParaRPr lang="en-US" sz="1400" dirty="0"/>
          </a:p>
        </p:txBody>
      </p:sp>
      <p:sp>
        <p:nvSpPr>
          <p:cNvPr id="19" name="Text 14"/>
          <p:cNvSpPr/>
          <p:nvPr/>
        </p:nvSpPr>
        <p:spPr>
          <a:xfrm>
            <a:off x="2926080" y="3374136"/>
            <a:ext cx="5303520" cy="502920"/>
          </a:xfrm>
          <a:prstGeom prst="rect">
            <a:avLst/>
          </a:prstGeom>
          <a:noFill/>
          <a:ln/>
        </p:spPr>
        <p:txBody>
          <a:bodyPr wrap="square" rtlCol="0" anchor="ctr"/>
          <a:lstStyle/>
          <a:p>
            <a:pPr marL="0" indent="0">
              <a:buNone/>
            </a:pPr>
            <a:r>
              <a:rPr lang="en-US" sz="1400" dirty="0">
                <a:solidFill>
                  <a:srgbClr val="1A1A2E"/>
                </a:solidFill>
              </a:rPr>
              <a:t>AI in Your Own Working Day</a:t>
            </a:r>
            <a:endParaRPr lang="en-US" sz="1400" dirty="0"/>
          </a:p>
        </p:txBody>
      </p:sp>
      <p:sp>
        <p:nvSpPr>
          <p:cNvPr id="20" name="Shape 15"/>
          <p:cNvSpPr/>
          <p:nvPr/>
        </p:nvSpPr>
        <p:spPr>
          <a:xfrm>
            <a:off x="411480" y="4078224"/>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1" name="Shape 16"/>
          <p:cNvSpPr/>
          <p:nvPr/>
        </p:nvSpPr>
        <p:spPr>
          <a:xfrm>
            <a:off x="411480" y="4078224"/>
            <a:ext cx="64008" cy="758952"/>
          </a:xfrm>
          <a:prstGeom prst="rect">
            <a:avLst/>
          </a:prstGeom>
          <a:solidFill>
            <a:srgbClr val="F59E0B"/>
          </a:solidFill>
          <a:ln w="12700">
            <a:solidFill>
              <a:srgbClr val="F59E0B"/>
            </a:solidFill>
            <a:prstDash val="solid"/>
          </a:ln>
        </p:spPr>
        <p:txBody>
          <a:bodyPr/>
          <a:lstStyle/>
          <a:p>
            <a:endParaRPr/>
          </a:p>
        </p:txBody>
      </p:sp>
      <p:pic>
        <p:nvPicPr>
          <p:cNvPr id="22" name="Image 3" descr="preencoded.png"/>
          <p:cNvPicPr>
            <a:picLocks noChangeAspect="1"/>
          </p:cNvPicPr>
          <p:nvPr/>
        </p:nvPicPr>
        <p:blipFill>
          <a:blip r:embed="rId6"/>
          <a:stretch>
            <a:fillRect/>
          </a:stretch>
        </p:blipFill>
        <p:spPr>
          <a:xfrm>
            <a:off x="594360" y="4242816"/>
            <a:ext cx="411480" cy="411480"/>
          </a:xfrm>
          <a:prstGeom prst="rect">
            <a:avLst/>
          </a:prstGeom>
        </p:spPr>
      </p:pic>
      <p:sp>
        <p:nvSpPr>
          <p:cNvPr id="23" name="Text 17"/>
          <p:cNvSpPr/>
          <p:nvPr/>
        </p:nvSpPr>
        <p:spPr>
          <a:xfrm>
            <a:off x="1143000" y="4261104"/>
            <a:ext cx="1828800" cy="411480"/>
          </a:xfrm>
          <a:prstGeom prst="rect">
            <a:avLst/>
          </a:prstGeom>
          <a:noFill/>
          <a:ln/>
        </p:spPr>
        <p:txBody>
          <a:bodyPr wrap="square" rtlCol="0" anchor="ctr"/>
          <a:lstStyle/>
          <a:p>
            <a:pPr marL="0" indent="0">
              <a:buNone/>
            </a:pPr>
            <a:r>
              <a:rPr lang="en-US" sz="1400" b="1" dirty="0">
                <a:solidFill>
                  <a:srgbClr val="F59E0B"/>
                </a:solidFill>
              </a:rPr>
              <a:t>CLOSING</a:t>
            </a:r>
            <a:endParaRPr lang="en-US" sz="1400" dirty="0"/>
          </a:p>
        </p:txBody>
      </p:sp>
      <p:sp>
        <p:nvSpPr>
          <p:cNvPr id="24" name="Text 18"/>
          <p:cNvSpPr/>
          <p:nvPr/>
        </p:nvSpPr>
        <p:spPr>
          <a:xfrm>
            <a:off x="2926080" y="4261104"/>
            <a:ext cx="5303520" cy="502920"/>
          </a:xfrm>
          <a:prstGeom prst="rect">
            <a:avLst/>
          </a:prstGeom>
          <a:noFill/>
          <a:ln/>
        </p:spPr>
        <p:txBody>
          <a:bodyPr wrap="square" rtlCol="0" anchor="ctr"/>
          <a:lstStyle/>
          <a:p>
            <a:pPr marL="0" indent="0">
              <a:buNone/>
            </a:pPr>
            <a:r>
              <a:rPr lang="en-US" sz="1400" dirty="0">
                <a:solidFill>
                  <a:srgbClr val="1A1A2E"/>
                </a:solidFill>
              </a:rPr>
              <a:t>Transfer &amp; 48h Commit</a:t>
            </a:r>
            <a:endParaRPr lang="en-US" sz="1400"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F-02  |  What to Expect Today</a:t>
            </a:r>
          </a:p>
        </p:txBody>
      </p:sp>
      <p:pic>
        <p:nvPicPr>
          <p:cNvPr id="26"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7" name="foundic_text_27">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EU AI Act — Risk Classes &amp; Your Obligations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EU AI Act: Four Risk Classes — Where Do Your Tasks Sit?</a:t>
            </a:r>
            <a:endParaRPr lang="en-US" sz="2600" dirty="0"/>
          </a:p>
        </p:txBody>
      </p:sp>
      <p:sp>
        <p:nvSpPr>
          <p:cNvPr id="5" name="Shape 3"/>
          <p:cNvSpPr/>
          <p:nvPr/>
        </p:nvSpPr>
        <p:spPr>
          <a:xfrm>
            <a:off x="365760" y="1298448"/>
            <a:ext cx="2011680" cy="694944"/>
          </a:xfrm>
          <a:prstGeom prst="rect">
            <a:avLst/>
          </a:prstGeom>
          <a:solidFill>
            <a:srgbClr val="7F1D1D"/>
          </a:solidFill>
          <a:ln w="12700">
            <a:solidFill>
              <a:srgbClr val="7F1D1D"/>
            </a:solidFill>
            <a:prstDash val="solid"/>
          </a:ln>
        </p:spPr>
        <p:txBody>
          <a:bodyPr/>
          <a:lstStyle/>
          <a:p>
            <a:endParaRPr/>
          </a:p>
        </p:txBody>
      </p:sp>
      <p:sp>
        <p:nvSpPr>
          <p:cNvPr id="6" name="Text 4"/>
          <p:cNvSpPr/>
          <p:nvPr/>
        </p:nvSpPr>
        <p:spPr>
          <a:xfrm>
            <a:off x="365760" y="1298448"/>
            <a:ext cx="2011680" cy="694944"/>
          </a:xfrm>
          <a:prstGeom prst="rect">
            <a:avLst/>
          </a:prstGeom>
          <a:noFill/>
          <a:ln/>
        </p:spPr>
        <p:txBody>
          <a:bodyPr wrap="square" rtlCol="0" anchor="ctr"/>
          <a:lstStyle/>
          <a:p>
            <a:pPr marL="0" indent="0" algn="ctr">
              <a:buNone/>
            </a:pPr>
            <a:r>
              <a:rPr lang="en-US" sz="1100" b="1" dirty="0">
                <a:solidFill>
                  <a:srgbClr val="FFFFFF"/>
                </a:solidFill>
              </a:rPr>
              <a:t>PROHIBITED</a:t>
            </a:r>
            <a:endParaRPr lang="en-US" sz="1100" dirty="0"/>
          </a:p>
        </p:txBody>
      </p:sp>
      <p:sp>
        <p:nvSpPr>
          <p:cNvPr id="7" name="Shape 5"/>
          <p:cNvSpPr/>
          <p:nvPr/>
        </p:nvSpPr>
        <p:spPr>
          <a:xfrm>
            <a:off x="2468880" y="1298448"/>
            <a:ext cx="2743200" cy="694944"/>
          </a:xfrm>
          <a:prstGeom prst="rect">
            <a:avLst/>
          </a:prstGeom>
          <a:solidFill>
            <a:srgbClr val="FEF2F2"/>
          </a:solidFill>
          <a:ln w="12700">
            <a:solidFill>
              <a:srgbClr val="7F1D1D"/>
            </a:solidFill>
            <a:prstDash val="solid"/>
          </a:ln>
        </p:spPr>
        <p:txBody>
          <a:bodyPr/>
          <a:lstStyle/>
          <a:p>
            <a:endParaRPr/>
          </a:p>
        </p:txBody>
      </p:sp>
      <p:sp>
        <p:nvSpPr>
          <p:cNvPr id="8" name="Text 6"/>
          <p:cNvSpPr/>
          <p:nvPr/>
        </p:nvSpPr>
        <p:spPr>
          <a:xfrm>
            <a:off x="2606040" y="1298448"/>
            <a:ext cx="2514600" cy="694944"/>
          </a:xfrm>
          <a:prstGeom prst="rect">
            <a:avLst/>
          </a:prstGeom>
          <a:noFill/>
          <a:ln/>
        </p:spPr>
        <p:txBody>
          <a:bodyPr wrap="square" rtlCol="0" anchor="ctr"/>
          <a:lstStyle/>
          <a:p>
            <a:pPr marL="0" indent="0">
              <a:buNone/>
            </a:pPr>
            <a:r>
              <a:rPr lang="en-US" sz="1100" dirty="0">
                <a:solidFill>
                  <a:srgbClr val="1A1A2E"/>
                </a:solidFill>
              </a:rPr>
              <a:t>AI that violates fundamental rights</a:t>
            </a:r>
            <a:endParaRPr lang="en-US" sz="1100" dirty="0"/>
          </a:p>
        </p:txBody>
      </p:sp>
      <p:sp>
        <p:nvSpPr>
          <p:cNvPr id="9" name="Shape 7"/>
          <p:cNvSpPr/>
          <p:nvPr/>
        </p:nvSpPr>
        <p:spPr>
          <a:xfrm>
            <a:off x="5303520" y="1298448"/>
            <a:ext cx="3474720" cy="694944"/>
          </a:xfrm>
          <a:prstGeom prst="rect">
            <a:avLst/>
          </a:prstGeom>
          <a:solidFill>
            <a:srgbClr val="FFFFFF"/>
          </a:solidFill>
          <a:ln w="12700">
            <a:solidFill>
              <a:srgbClr val="E5E7EB"/>
            </a:solidFill>
            <a:prstDash val="solid"/>
          </a:ln>
        </p:spPr>
        <p:txBody>
          <a:bodyPr/>
          <a:lstStyle/>
          <a:p>
            <a:endParaRPr/>
          </a:p>
        </p:txBody>
      </p:sp>
      <p:sp>
        <p:nvSpPr>
          <p:cNvPr id="10" name="Text 8"/>
          <p:cNvSpPr/>
          <p:nvPr/>
        </p:nvSpPr>
        <p:spPr>
          <a:xfrm>
            <a:off x="5440680" y="1298448"/>
            <a:ext cx="3246120" cy="694944"/>
          </a:xfrm>
          <a:prstGeom prst="rect">
            <a:avLst/>
          </a:prstGeom>
          <a:noFill/>
          <a:ln/>
        </p:spPr>
        <p:txBody>
          <a:bodyPr wrap="square" rtlCol="0" anchor="ctr"/>
          <a:lstStyle/>
          <a:p>
            <a:pPr marL="0" indent="0">
              <a:buNone/>
            </a:pPr>
            <a:r>
              <a:rPr lang="en-US" sz="1000" i="1" dirty="0">
                <a:solidFill>
                  <a:srgbClr val="4B5563"/>
                </a:solidFill>
              </a:rPr>
              <a:t>Social scoring · Emotion recognition in the workplace · Subliminal manipulation</a:t>
            </a:r>
            <a:endParaRPr lang="en-US" sz="1000" dirty="0"/>
          </a:p>
        </p:txBody>
      </p:sp>
      <p:sp>
        <p:nvSpPr>
          <p:cNvPr id="11" name="Shape 9"/>
          <p:cNvSpPr/>
          <p:nvPr/>
        </p:nvSpPr>
        <p:spPr>
          <a:xfrm>
            <a:off x="365760" y="2103120"/>
            <a:ext cx="2011680" cy="694944"/>
          </a:xfrm>
          <a:prstGeom prst="rect">
            <a:avLst/>
          </a:prstGeom>
          <a:solidFill>
            <a:srgbClr val="EF4444"/>
          </a:solidFill>
          <a:ln w="12700">
            <a:solidFill>
              <a:srgbClr val="EF4444"/>
            </a:solidFill>
            <a:prstDash val="solid"/>
          </a:ln>
        </p:spPr>
        <p:txBody>
          <a:bodyPr/>
          <a:lstStyle/>
          <a:p>
            <a:endParaRPr/>
          </a:p>
        </p:txBody>
      </p:sp>
      <p:sp>
        <p:nvSpPr>
          <p:cNvPr id="12" name="Text 10"/>
          <p:cNvSpPr/>
          <p:nvPr/>
        </p:nvSpPr>
        <p:spPr>
          <a:xfrm>
            <a:off x="365760" y="2103120"/>
            <a:ext cx="2011680" cy="694944"/>
          </a:xfrm>
          <a:prstGeom prst="rect">
            <a:avLst/>
          </a:prstGeom>
          <a:noFill/>
          <a:ln/>
        </p:spPr>
        <p:txBody>
          <a:bodyPr wrap="square" rtlCol="0" anchor="ctr"/>
          <a:lstStyle/>
          <a:p>
            <a:pPr marL="0" indent="0" algn="ctr">
              <a:buNone/>
            </a:pPr>
            <a:r>
              <a:rPr lang="en-US" sz="1100" b="1" dirty="0">
                <a:solidFill>
                  <a:srgbClr val="FFFFFF"/>
                </a:solidFill>
              </a:rPr>
              <a:t>HIGH RISK</a:t>
            </a:r>
            <a:endParaRPr lang="en-US" sz="1100" dirty="0"/>
          </a:p>
        </p:txBody>
      </p:sp>
      <p:sp>
        <p:nvSpPr>
          <p:cNvPr id="13" name="Shape 11"/>
          <p:cNvSpPr/>
          <p:nvPr/>
        </p:nvSpPr>
        <p:spPr>
          <a:xfrm>
            <a:off x="2468880" y="2103120"/>
            <a:ext cx="2743200" cy="694944"/>
          </a:xfrm>
          <a:prstGeom prst="rect">
            <a:avLst/>
          </a:prstGeom>
          <a:solidFill>
            <a:srgbClr val="FEF2F2"/>
          </a:solidFill>
          <a:ln w="12700">
            <a:solidFill>
              <a:srgbClr val="EF4444"/>
            </a:solidFill>
            <a:prstDash val="solid"/>
          </a:ln>
        </p:spPr>
        <p:txBody>
          <a:bodyPr/>
          <a:lstStyle/>
          <a:p>
            <a:endParaRPr/>
          </a:p>
        </p:txBody>
      </p:sp>
      <p:sp>
        <p:nvSpPr>
          <p:cNvPr id="14" name="Text 12"/>
          <p:cNvSpPr/>
          <p:nvPr/>
        </p:nvSpPr>
        <p:spPr>
          <a:xfrm>
            <a:off x="2606040" y="2103120"/>
            <a:ext cx="2514600" cy="694944"/>
          </a:xfrm>
          <a:prstGeom prst="rect">
            <a:avLst/>
          </a:prstGeom>
          <a:noFill/>
          <a:ln/>
        </p:spPr>
        <p:txBody>
          <a:bodyPr wrap="square" rtlCol="0" anchor="ctr"/>
          <a:lstStyle/>
          <a:p>
            <a:pPr marL="0" indent="0">
              <a:buNone/>
            </a:pPr>
            <a:r>
              <a:rPr lang="en-US" sz="1100" dirty="0">
                <a:solidFill>
                  <a:srgbClr val="1A1A2E"/>
                </a:solidFill>
              </a:rPr>
              <a:t>Significant risk to fundamental rights / safety</a:t>
            </a:r>
            <a:endParaRPr lang="en-US" sz="1100" dirty="0"/>
          </a:p>
        </p:txBody>
      </p:sp>
      <p:sp>
        <p:nvSpPr>
          <p:cNvPr id="15" name="Shape 13"/>
          <p:cNvSpPr/>
          <p:nvPr/>
        </p:nvSpPr>
        <p:spPr>
          <a:xfrm>
            <a:off x="5303520" y="2103120"/>
            <a:ext cx="3474720" cy="694944"/>
          </a:xfrm>
          <a:prstGeom prst="rect">
            <a:avLst/>
          </a:prstGeom>
          <a:solidFill>
            <a:srgbClr val="FFFFFF"/>
          </a:solidFill>
          <a:ln w="12700">
            <a:solidFill>
              <a:srgbClr val="E5E7EB"/>
            </a:solidFill>
            <a:prstDash val="solid"/>
          </a:ln>
        </p:spPr>
        <p:txBody>
          <a:bodyPr/>
          <a:lstStyle/>
          <a:p>
            <a:endParaRPr/>
          </a:p>
        </p:txBody>
      </p:sp>
      <p:sp>
        <p:nvSpPr>
          <p:cNvPr id="16" name="Text 14"/>
          <p:cNvSpPr/>
          <p:nvPr/>
        </p:nvSpPr>
        <p:spPr>
          <a:xfrm>
            <a:off x="5440680" y="2103120"/>
            <a:ext cx="3246120" cy="694944"/>
          </a:xfrm>
          <a:prstGeom prst="rect">
            <a:avLst/>
          </a:prstGeom>
          <a:noFill/>
          <a:ln/>
        </p:spPr>
        <p:txBody>
          <a:bodyPr wrap="square" rtlCol="0" anchor="ctr"/>
          <a:lstStyle/>
          <a:p>
            <a:pPr marL="0" indent="0">
              <a:buNone/>
            </a:pPr>
            <a:r>
              <a:rPr lang="en-US" sz="1000" i="1" dirty="0">
                <a:solidFill>
                  <a:srgbClr val="4B5563"/>
                </a:solidFill>
              </a:rPr>
              <a:t>AI-based applicant selection · Credit assessment · Medical diagnosis</a:t>
            </a:r>
            <a:endParaRPr lang="en-US" sz="1000" dirty="0"/>
          </a:p>
        </p:txBody>
      </p:sp>
      <p:sp>
        <p:nvSpPr>
          <p:cNvPr id="17" name="Shape 15"/>
          <p:cNvSpPr/>
          <p:nvPr/>
        </p:nvSpPr>
        <p:spPr>
          <a:xfrm>
            <a:off x="365760" y="2907792"/>
            <a:ext cx="2011680" cy="694944"/>
          </a:xfrm>
          <a:prstGeom prst="rect">
            <a:avLst/>
          </a:prstGeom>
          <a:solidFill>
            <a:srgbClr val="F59E0B"/>
          </a:solidFill>
          <a:ln w="12700">
            <a:solidFill>
              <a:srgbClr val="F59E0B"/>
            </a:solidFill>
            <a:prstDash val="solid"/>
          </a:ln>
        </p:spPr>
        <p:txBody>
          <a:bodyPr/>
          <a:lstStyle/>
          <a:p>
            <a:endParaRPr/>
          </a:p>
        </p:txBody>
      </p:sp>
      <p:sp>
        <p:nvSpPr>
          <p:cNvPr id="18" name="Text 16"/>
          <p:cNvSpPr/>
          <p:nvPr/>
        </p:nvSpPr>
        <p:spPr>
          <a:xfrm>
            <a:off x="365760" y="2907792"/>
            <a:ext cx="2011680" cy="694944"/>
          </a:xfrm>
          <a:prstGeom prst="rect">
            <a:avLst/>
          </a:prstGeom>
          <a:noFill/>
          <a:ln/>
        </p:spPr>
        <p:txBody>
          <a:bodyPr wrap="square" rtlCol="0" anchor="ctr"/>
          <a:lstStyle/>
          <a:p>
            <a:pPr marL="0" indent="0" algn="ctr">
              <a:buNone/>
            </a:pPr>
            <a:r>
              <a:rPr lang="en-US" sz="1100" b="1" dirty="0">
                <a:solidFill>
                  <a:srgbClr val="FFFFFF"/>
                </a:solidFill>
              </a:rPr>
              <a:t>TRANSPARENCY OBLIGATION</a:t>
            </a:r>
            <a:endParaRPr lang="en-US" sz="1100" dirty="0"/>
          </a:p>
        </p:txBody>
      </p:sp>
      <p:sp>
        <p:nvSpPr>
          <p:cNvPr id="19" name="Shape 17"/>
          <p:cNvSpPr/>
          <p:nvPr/>
        </p:nvSpPr>
        <p:spPr>
          <a:xfrm>
            <a:off x="2468880" y="2907792"/>
            <a:ext cx="2743200" cy="694944"/>
          </a:xfrm>
          <a:prstGeom prst="rect">
            <a:avLst/>
          </a:prstGeom>
          <a:solidFill>
            <a:srgbClr val="FFFBEB"/>
          </a:solidFill>
          <a:ln w="12700">
            <a:solidFill>
              <a:srgbClr val="F59E0B"/>
            </a:solidFill>
            <a:prstDash val="solid"/>
          </a:ln>
        </p:spPr>
        <p:txBody>
          <a:bodyPr/>
          <a:lstStyle/>
          <a:p>
            <a:endParaRPr/>
          </a:p>
        </p:txBody>
      </p:sp>
      <p:sp>
        <p:nvSpPr>
          <p:cNvPr id="20" name="Text 18"/>
          <p:cNvSpPr/>
          <p:nvPr/>
        </p:nvSpPr>
        <p:spPr>
          <a:xfrm>
            <a:off x="2606040" y="2907792"/>
            <a:ext cx="2514600" cy="694944"/>
          </a:xfrm>
          <a:prstGeom prst="rect">
            <a:avLst/>
          </a:prstGeom>
          <a:noFill/>
          <a:ln/>
        </p:spPr>
        <p:txBody>
          <a:bodyPr wrap="square" rtlCol="0" anchor="ctr"/>
          <a:lstStyle/>
          <a:p>
            <a:pPr marL="0" indent="0">
              <a:buNone/>
            </a:pPr>
            <a:r>
              <a:rPr lang="en-US" sz="1100" dirty="0">
                <a:solidFill>
                  <a:srgbClr val="1A1A2E"/>
                </a:solidFill>
              </a:rPr>
              <a:t>AI results must be identifiable</a:t>
            </a:r>
            <a:endParaRPr lang="en-US" sz="1100" dirty="0"/>
          </a:p>
        </p:txBody>
      </p:sp>
      <p:sp>
        <p:nvSpPr>
          <p:cNvPr id="21" name="Shape 19"/>
          <p:cNvSpPr/>
          <p:nvPr/>
        </p:nvSpPr>
        <p:spPr>
          <a:xfrm>
            <a:off x="5303520" y="2907792"/>
            <a:ext cx="3474720" cy="694944"/>
          </a:xfrm>
          <a:prstGeom prst="rect">
            <a:avLst/>
          </a:prstGeom>
          <a:solidFill>
            <a:srgbClr val="FFFFFF"/>
          </a:solidFill>
          <a:ln w="12700">
            <a:solidFill>
              <a:srgbClr val="E5E7EB"/>
            </a:solidFill>
            <a:prstDash val="solid"/>
          </a:ln>
        </p:spPr>
        <p:txBody>
          <a:bodyPr/>
          <a:lstStyle/>
          <a:p>
            <a:endParaRPr/>
          </a:p>
        </p:txBody>
      </p:sp>
      <p:sp>
        <p:nvSpPr>
          <p:cNvPr id="22" name="Text 20"/>
          <p:cNvSpPr/>
          <p:nvPr/>
        </p:nvSpPr>
        <p:spPr>
          <a:xfrm>
            <a:off x="5440680" y="2907792"/>
            <a:ext cx="3246120" cy="694944"/>
          </a:xfrm>
          <a:prstGeom prst="rect">
            <a:avLst/>
          </a:prstGeom>
          <a:noFill/>
          <a:ln/>
        </p:spPr>
        <p:txBody>
          <a:bodyPr wrap="square" rtlCol="0" anchor="ctr"/>
          <a:lstStyle/>
          <a:p>
            <a:pPr marL="0" indent="0">
              <a:buNone/>
            </a:pPr>
            <a:r>
              <a:rPr lang="en-US" sz="1000" i="1" dirty="0">
                <a:solidFill>
                  <a:srgbClr val="4B5563"/>
                </a:solidFill>
              </a:rPr>
              <a:t>Publishing ChatGPT texts externally as your own → label them · Chatbots · Deepfakes</a:t>
            </a:r>
            <a:endParaRPr lang="en-US" sz="1000" dirty="0"/>
          </a:p>
        </p:txBody>
      </p:sp>
      <p:sp>
        <p:nvSpPr>
          <p:cNvPr id="23" name="Shape 21"/>
          <p:cNvSpPr/>
          <p:nvPr/>
        </p:nvSpPr>
        <p:spPr>
          <a:xfrm>
            <a:off x="365760" y="3712464"/>
            <a:ext cx="2011680" cy="694944"/>
          </a:xfrm>
          <a:prstGeom prst="rect">
            <a:avLst/>
          </a:prstGeom>
          <a:solidFill>
            <a:srgbClr val="10B981"/>
          </a:solidFill>
          <a:ln w="12700">
            <a:solidFill>
              <a:srgbClr val="10B981"/>
            </a:solidFill>
            <a:prstDash val="solid"/>
          </a:ln>
        </p:spPr>
        <p:txBody>
          <a:bodyPr/>
          <a:lstStyle/>
          <a:p>
            <a:endParaRPr/>
          </a:p>
        </p:txBody>
      </p:sp>
      <p:sp>
        <p:nvSpPr>
          <p:cNvPr id="24" name="Text 22"/>
          <p:cNvSpPr/>
          <p:nvPr/>
        </p:nvSpPr>
        <p:spPr>
          <a:xfrm>
            <a:off x="365760" y="3712464"/>
            <a:ext cx="2011680" cy="694944"/>
          </a:xfrm>
          <a:prstGeom prst="rect">
            <a:avLst/>
          </a:prstGeom>
          <a:noFill/>
          <a:ln/>
        </p:spPr>
        <p:txBody>
          <a:bodyPr wrap="square" rtlCol="0" anchor="ctr"/>
          <a:lstStyle/>
          <a:p>
            <a:pPr marL="0" indent="0" algn="ctr">
              <a:buNone/>
            </a:pPr>
            <a:r>
              <a:rPr lang="en-US" sz="1100" b="1" dirty="0">
                <a:solidFill>
                  <a:srgbClr val="FFFFFF"/>
                </a:solidFill>
              </a:rPr>
              <a:t>MINIMAL RISK (≤90%)</a:t>
            </a:r>
            <a:endParaRPr lang="en-US" sz="1100" dirty="0"/>
          </a:p>
        </p:txBody>
      </p:sp>
      <p:sp>
        <p:nvSpPr>
          <p:cNvPr id="25" name="Shape 23"/>
          <p:cNvSpPr/>
          <p:nvPr/>
        </p:nvSpPr>
        <p:spPr>
          <a:xfrm>
            <a:off x="2468880" y="3712464"/>
            <a:ext cx="2743200" cy="694944"/>
          </a:xfrm>
          <a:prstGeom prst="rect">
            <a:avLst/>
          </a:prstGeom>
          <a:solidFill>
            <a:srgbClr val="F0FDF4"/>
          </a:solidFill>
          <a:ln w="12700">
            <a:solidFill>
              <a:srgbClr val="10B981"/>
            </a:solidFill>
            <a:prstDash val="solid"/>
          </a:ln>
        </p:spPr>
        <p:txBody>
          <a:bodyPr/>
          <a:lstStyle/>
          <a:p>
            <a:endParaRPr/>
          </a:p>
        </p:txBody>
      </p:sp>
      <p:sp>
        <p:nvSpPr>
          <p:cNvPr id="26" name="Text 24"/>
          <p:cNvSpPr/>
          <p:nvPr/>
        </p:nvSpPr>
        <p:spPr>
          <a:xfrm>
            <a:off x="2606040" y="3712464"/>
            <a:ext cx="2514600" cy="694944"/>
          </a:xfrm>
          <a:prstGeom prst="rect">
            <a:avLst/>
          </a:prstGeom>
          <a:noFill/>
          <a:ln/>
        </p:spPr>
        <p:txBody>
          <a:bodyPr wrap="square" rtlCol="0" anchor="ctr"/>
          <a:lstStyle/>
          <a:p>
            <a:pPr marL="0" indent="0">
              <a:buNone/>
            </a:pPr>
            <a:r>
              <a:rPr lang="en-US" sz="1100" dirty="0">
                <a:solidFill>
                  <a:srgbClr val="1A1A2E"/>
                </a:solidFill>
              </a:rPr>
              <a:t>Hardly any restrictions — competence obligation still applies</a:t>
            </a:r>
            <a:endParaRPr lang="en-US" sz="1100" dirty="0"/>
          </a:p>
        </p:txBody>
      </p:sp>
      <p:sp>
        <p:nvSpPr>
          <p:cNvPr id="27" name="Shape 25"/>
          <p:cNvSpPr/>
          <p:nvPr/>
        </p:nvSpPr>
        <p:spPr>
          <a:xfrm>
            <a:off x="5303520" y="3712464"/>
            <a:ext cx="3474720" cy="694944"/>
          </a:xfrm>
          <a:prstGeom prst="rect">
            <a:avLst/>
          </a:prstGeom>
          <a:solidFill>
            <a:srgbClr val="FFFFFF"/>
          </a:solidFill>
          <a:ln w="12700">
            <a:solidFill>
              <a:srgbClr val="E5E7EB"/>
            </a:solidFill>
            <a:prstDash val="solid"/>
          </a:ln>
        </p:spPr>
        <p:txBody>
          <a:bodyPr/>
          <a:lstStyle/>
          <a:p>
            <a:endParaRPr/>
          </a:p>
        </p:txBody>
      </p:sp>
      <p:sp>
        <p:nvSpPr>
          <p:cNvPr id="28" name="Text 26"/>
          <p:cNvSpPr/>
          <p:nvPr/>
        </p:nvSpPr>
        <p:spPr>
          <a:xfrm>
            <a:off x="5440680" y="3712464"/>
            <a:ext cx="3246120" cy="694944"/>
          </a:xfrm>
          <a:prstGeom prst="rect">
            <a:avLst/>
          </a:prstGeom>
          <a:noFill/>
          <a:ln/>
        </p:spPr>
        <p:txBody>
          <a:bodyPr wrap="square" rtlCol="0" anchor="ctr"/>
          <a:lstStyle/>
          <a:p>
            <a:pPr marL="0" indent="0">
              <a:buNone/>
            </a:pPr>
            <a:r>
              <a:rPr lang="en-US" sz="1000" i="1" dirty="0">
                <a:solidFill>
                  <a:srgbClr val="4B5563"/>
                </a:solidFill>
              </a:rPr>
              <a:t>Writing emails · Brainstorming · Research · Meeting minutes → your everyday work</a:t>
            </a:r>
            <a:endParaRPr lang="en-US" sz="1000" dirty="0"/>
          </a:p>
        </p:txBody>
      </p:sp>
      <p:sp>
        <p:nvSpPr>
          <p:cNvPr id="31" name="TextBox 3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F-20  |  EU AI Act: Four Risk Classes</a:t>
            </a:r>
          </a:p>
        </p:txBody>
      </p:sp>
      <p:pic>
        <p:nvPicPr>
          <p:cNvPr id="3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3" name="foundic_text_3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Ethics &amp; Law: Copyright &amp; AI Bias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Two Underestimated Risks of Using AI</a:t>
            </a:r>
            <a:endParaRPr lang="en-US" sz="2600" dirty="0"/>
          </a:p>
        </p:txBody>
      </p:sp>
      <p:sp>
        <p:nvSpPr>
          <p:cNvPr id="5" name="Shape 3"/>
          <p:cNvSpPr/>
          <p:nvPr/>
        </p:nvSpPr>
        <p:spPr>
          <a:xfrm>
            <a:off x="365760" y="1298448"/>
            <a:ext cx="4023360" cy="315468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4008" cy="3154680"/>
          </a:xfrm>
          <a:prstGeom prst="rect">
            <a:avLst/>
          </a:prstGeom>
          <a:solidFill>
            <a:srgbClr val="0F1B3C"/>
          </a:solidFill>
          <a:ln w="12700">
            <a:solidFill>
              <a:srgbClr val="0F1B3C"/>
            </a:solidFill>
            <a:prstDash val="solid"/>
          </a:ln>
        </p:spPr>
        <p:txBody>
          <a:bodyPr/>
          <a:lstStyle/>
          <a:p>
            <a:endParaRPr/>
          </a:p>
        </p:txBody>
      </p:sp>
      <p:sp>
        <p:nvSpPr>
          <p:cNvPr id="7" name="Shape 5"/>
          <p:cNvSpPr/>
          <p:nvPr/>
        </p:nvSpPr>
        <p:spPr>
          <a:xfrm>
            <a:off x="429768" y="1298448"/>
            <a:ext cx="3959352" cy="457200"/>
          </a:xfrm>
          <a:prstGeom prst="rect">
            <a:avLst/>
          </a:prstGeom>
          <a:solidFill>
            <a:srgbClr val="0F1B3C"/>
          </a:solidFill>
          <a:ln w="12700">
            <a:solidFill>
              <a:srgbClr val="0F1B3C"/>
            </a:solidFill>
            <a:prstDash val="solid"/>
          </a:ln>
        </p:spPr>
        <p:txBody>
          <a:bodyPr/>
          <a:lstStyle/>
          <a:p>
            <a:endParaRPr/>
          </a:p>
        </p:txBody>
      </p:sp>
      <p:sp>
        <p:nvSpPr>
          <p:cNvPr id="8" name="Text 6"/>
          <p:cNvSpPr/>
          <p:nvPr/>
        </p:nvSpPr>
        <p:spPr>
          <a:xfrm>
            <a:off x="502920" y="1298448"/>
            <a:ext cx="3840480" cy="457200"/>
          </a:xfrm>
          <a:prstGeom prst="rect">
            <a:avLst/>
          </a:prstGeom>
          <a:noFill/>
          <a:ln/>
        </p:spPr>
        <p:txBody>
          <a:bodyPr wrap="square" rtlCol="0" anchor="ctr"/>
          <a:lstStyle/>
          <a:p>
            <a:pPr marL="0" indent="0">
              <a:buNone/>
            </a:pPr>
            <a:r>
              <a:rPr lang="en-US" sz="1300" b="1" dirty="0">
                <a:solidFill>
                  <a:srgbClr val="FFFFFF"/>
                </a:solidFill>
              </a:rPr>
              <a:t>©  Copyright in AI Outputs</a:t>
            </a:r>
            <a:endParaRPr lang="en-US" sz="1300" dirty="0"/>
          </a:p>
        </p:txBody>
      </p:sp>
      <p:sp>
        <p:nvSpPr>
          <p:cNvPr id="9" name="Text 7"/>
          <p:cNvSpPr/>
          <p:nvPr/>
        </p:nvSpPr>
        <p:spPr>
          <a:xfrm>
            <a:off x="594360" y="1847088"/>
            <a:ext cx="3657600" cy="274320"/>
          </a:xfrm>
          <a:prstGeom prst="rect">
            <a:avLst/>
          </a:prstGeom>
          <a:noFill/>
          <a:ln/>
        </p:spPr>
        <p:txBody>
          <a:bodyPr wrap="square" rtlCol="0" anchor="ctr"/>
          <a:lstStyle/>
          <a:p>
            <a:pPr marL="0" indent="0">
              <a:buNone/>
            </a:pPr>
            <a:r>
              <a:rPr lang="en-US" sz="1100" b="1" dirty="0">
                <a:solidFill>
                  <a:srgbClr val="1A1A2E"/>
                </a:solidFill>
              </a:rPr>
              <a:t>Who owns AI outputs?</a:t>
            </a:r>
            <a:endParaRPr lang="en-US" sz="1100" dirty="0"/>
          </a:p>
        </p:txBody>
      </p:sp>
      <p:sp>
        <p:nvSpPr>
          <p:cNvPr id="10" name="Text 8"/>
          <p:cNvSpPr/>
          <p:nvPr/>
        </p:nvSpPr>
        <p:spPr>
          <a:xfrm>
            <a:off x="594360" y="2121408"/>
            <a:ext cx="3657600" cy="475488"/>
          </a:xfrm>
          <a:prstGeom prst="rect">
            <a:avLst/>
          </a:prstGeom>
          <a:noFill/>
          <a:ln/>
        </p:spPr>
        <p:txBody>
          <a:bodyPr wrap="square" rtlCol="0" anchor="ctr"/>
          <a:lstStyle/>
          <a:p>
            <a:pPr marL="0" indent="0">
              <a:buNone/>
            </a:pPr>
            <a:r>
              <a:rPr lang="en-US" sz="1050" dirty="0">
                <a:solidFill>
                  <a:srgbClr val="4B5563"/>
                </a:solidFill>
              </a:rPr>
              <a:t>AI cannot be an author. Outputs are not protected — but AI training material may infringe third-party rights.</a:t>
            </a:r>
            <a:endParaRPr lang="en-US" sz="1050" dirty="0"/>
          </a:p>
        </p:txBody>
      </p:sp>
      <p:sp>
        <p:nvSpPr>
          <p:cNvPr id="11" name="Text 9"/>
          <p:cNvSpPr/>
          <p:nvPr/>
        </p:nvSpPr>
        <p:spPr>
          <a:xfrm>
            <a:off x="594360" y="2688336"/>
            <a:ext cx="3657600" cy="274320"/>
          </a:xfrm>
          <a:prstGeom prst="rect">
            <a:avLst/>
          </a:prstGeom>
          <a:noFill/>
          <a:ln/>
        </p:spPr>
        <p:txBody>
          <a:bodyPr wrap="square" rtlCol="0" anchor="ctr"/>
          <a:lstStyle/>
          <a:p>
            <a:pPr marL="0" indent="0">
              <a:buNone/>
            </a:pPr>
            <a:r>
              <a:rPr lang="en-US" sz="1100" b="1" dirty="0">
                <a:solidFill>
                  <a:srgbClr val="1A1A2E"/>
                </a:solidFill>
              </a:rPr>
              <a:t>May I publish AI texts?</a:t>
            </a:r>
            <a:endParaRPr lang="en-US" sz="1100" dirty="0"/>
          </a:p>
        </p:txBody>
      </p:sp>
      <p:sp>
        <p:nvSpPr>
          <p:cNvPr id="12" name="Text 10"/>
          <p:cNvSpPr/>
          <p:nvPr/>
        </p:nvSpPr>
        <p:spPr>
          <a:xfrm>
            <a:off x="594360" y="2962656"/>
            <a:ext cx="3657600" cy="475488"/>
          </a:xfrm>
          <a:prstGeom prst="rect">
            <a:avLst/>
          </a:prstGeom>
          <a:noFill/>
          <a:ln/>
        </p:spPr>
        <p:txBody>
          <a:bodyPr wrap="square" rtlCol="0" anchor="ctr"/>
          <a:lstStyle/>
          <a:p>
            <a:pPr marL="0" indent="0">
              <a:buNone/>
            </a:pPr>
            <a:r>
              <a:rPr lang="en-US" sz="1050" dirty="0">
                <a:solidFill>
                  <a:srgbClr val="4B5563"/>
                </a:solidFill>
              </a:rPr>
              <a:t>Yes — but style copies, direct quotes from training data or reproduced logos can give rise to claims.</a:t>
            </a:r>
            <a:endParaRPr lang="en-US" sz="1050" dirty="0"/>
          </a:p>
        </p:txBody>
      </p:sp>
      <p:sp>
        <p:nvSpPr>
          <p:cNvPr id="13" name="Text 11"/>
          <p:cNvSpPr/>
          <p:nvPr/>
        </p:nvSpPr>
        <p:spPr>
          <a:xfrm>
            <a:off x="594360" y="3529584"/>
            <a:ext cx="3657600" cy="274320"/>
          </a:xfrm>
          <a:prstGeom prst="rect">
            <a:avLst/>
          </a:prstGeom>
          <a:noFill/>
          <a:ln/>
        </p:spPr>
        <p:txBody>
          <a:bodyPr wrap="square" rtlCol="0" anchor="ctr"/>
          <a:lstStyle/>
          <a:p>
            <a:pPr marL="0" indent="0">
              <a:buNone/>
            </a:pPr>
            <a:r>
              <a:rPr lang="en-US" sz="1100" b="1" dirty="0">
                <a:solidFill>
                  <a:srgbClr val="1A1A2E"/>
                </a:solidFill>
              </a:rPr>
              <a:t>Nordlicht rule:</a:t>
            </a:r>
            <a:endParaRPr lang="en-US" sz="1100" dirty="0"/>
          </a:p>
        </p:txBody>
      </p:sp>
      <p:sp>
        <p:nvSpPr>
          <p:cNvPr id="14" name="Text 12"/>
          <p:cNvSpPr/>
          <p:nvPr/>
        </p:nvSpPr>
        <p:spPr>
          <a:xfrm>
            <a:off x="594360" y="3803904"/>
            <a:ext cx="3657600" cy="475488"/>
          </a:xfrm>
          <a:prstGeom prst="rect">
            <a:avLst/>
          </a:prstGeom>
          <a:noFill/>
          <a:ln/>
        </p:spPr>
        <p:txBody>
          <a:bodyPr wrap="square" rtlCol="0" anchor="ctr"/>
          <a:lstStyle/>
          <a:p>
            <a:pPr marL="0" indent="0">
              <a:buNone/>
            </a:pPr>
            <a:r>
              <a:rPr lang="en-US" sz="1050" dirty="0">
                <a:solidFill>
                  <a:srgbClr val="4B5563"/>
                </a:solidFill>
              </a:rPr>
              <a:t>Always edit AI texts. Never publish unedited under your own name.</a:t>
            </a:r>
            <a:endParaRPr lang="en-US" sz="1050" dirty="0"/>
          </a:p>
        </p:txBody>
      </p:sp>
      <p:sp>
        <p:nvSpPr>
          <p:cNvPr id="15" name="Shape 13"/>
          <p:cNvSpPr/>
          <p:nvPr/>
        </p:nvSpPr>
        <p:spPr>
          <a:xfrm>
            <a:off x="4663440" y="1298448"/>
            <a:ext cx="4023360" cy="315468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4"/>
          <p:cNvSpPr/>
          <p:nvPr/>
        </p:nvSpPr>
        <p:spPr>
          <a:xfrm>
            <a:off x="4663440" y="1298448"/>
            <a:ext cx="64008" cy="3154680"/>
          </a:xfrm>
          <a:prstGeom prst="rect">
            <a:avLst/>
          </a:prstGeom>
          <a:solidFill>
            <a:srgbClr val="EF4444"/>
          </a:solidFill>
          <a:ln w="12700">
            <a:solidFill>
              <a:srgbClr val="EF4444"/>
            </a:solidFill>
            <a:prstDash val="solid"/>
          </a:ln>
        </p:spPr>
        <p:txBody>
          <a:bodyPr/>
          <a:lstStyle/>
          <a:p>
            <a:endParaRPr/>
          </a:p>
        </p:txBody>
      </p:sp>
      <p:sp>
        <p:nvSpPr>
          <p:cNvPr id="17" name="Shape 15"/>
          <p:cNvSpPr/>
          <p:nvPr/>
        </p:nvSpPr>
        <p:spPr>
          <a:xfrm>
            <a:off x="4727448" y="1298448"/>
            <a:ext cx="3959352" cy="457200"/>
          </a:xfrm>
          <a:prstGeom prst="rect">
            <a:avLst/>
          </a:prstGeom>
          <a:solidFill>
            <a:srgbClr val="EF4444"/>
          </a:solidFill>
          <a:ln w="12700">
            <a:solidFill>
              <a:srgbClr val="EF4444"/>
            </a:solidFill>
            <a:prstDash val="solid"/>
          </a:ln>
        </p:spPr>
        <p:txBody>
          <a:bodyPr/>
          <a:lstStyle/>
          <a:p>
            <a:endParaRPr/>
          </a:p>
        </p:txBody>
      </p:sp>
      <p:sp>
        <p:nvSpPr>
          <p:cNvPr id="18" name="Text 16"/>
          <p:cNvSpPr/>
          <p:nvPr/>
        </p:nvSpPr>
        <p:spPr>
          <a:xfrm>
            <a:off x="4800600" y="1298448"/>
            <a:ext cx="3840480" cy="457200"/>
          </a:xfrm>
          <a:prstGeom prst="rect">
            <a:avLst/>
          </a:prstGeom>
          <a:noFill/>
          <a:ln/>
        </p:spPr>
        <p:txBody>
          <a:bodyPr wrap="square" rtlCol="0" anchor="ctr"/>
          <a:lstStyle/>
          <a:p>
            <a:pPr marL="0" indent="0">
              <a:buNone/>
            </a:pPr>
            <a:r>
              <a:rPr lang="en-US" sz="1300" b="1" dirty="0">
                <a:solidFill>
                  <a:srgbClr val="FFFFFF"/>
                </a:solidFill>
              </a:rPr>
              <a:t>⚠️  Bias &amp; Discrimination Through AI</a:t>
            </a:r>
            <a:endParaRPr lang="en-US" sz="1300" dirty="0"/>
          </a:p>
        </p:txBody>
      </p:sp>
      <p:sp>
        <p:nvSpPr>
          <p:cNvPr id="19" name="Text 17"/>
          <p:cNvSpPr/>
          <p:nvPr/>
        </p:nvSpPr>
        <p:spPr>
          <a:xfrm>
            <a:off x="4846320" y="1847088"/>
            <a:ext cx="3657600" cy="274320"/>
          </a:xfrm>
          <a:prstGeom prst="rect">
            <a:avLst/>
          </a:prstGeom>
          <a:noFill/>
          <a:ln/>
        </p:spPr>
        <p:txBody>
          <a:bodyPr wrap="square" rtlCol="0" anchor="ctr"/>
          <a:lstStyle/>
          <a:p>
            <a:pPr marL="0" indent="0">
              <a:buNone/>
            </a:pPr>
            <a:r>
              <a:rPr lang="en-US" sz="1100" b="1" dirty="0">
                <a:solidFill>
                  <a:srgbClr val="1A1A2E"/>
                </a:solidFill>
              </a:rPr>
              <a:t>What is AI bias?</a:t>
            </a:r>
            <a:endParaRPr lang="en-US" sz="1100" dirty="0"/>
          </a:p>
        </p:txBody>
      </p:sp>
      <p:sp>
        <p:nvSpPr>
          <p:cNvPr id="20" name="Text 18"/>
          <p:cNvSpPr/>
          <p:nvPr/>
        </p:nvSpPr>
        <p:spPr>
          <a:xfrm>
            <a:off x="4846320" y="2121408"/>
            <a:ext cx="3657600" cy="475488"/>
          </a:xfrm>
          <a:prstGeom prst="rect">
            <a:avLst/>
          </a:prstGeom>
          <a:noFill/>
          <a:ln/>
        </p:spPr>
        <p:txBody>
          <a:bodyPr wrap="square" rtlCol="0" anchor="ctr"/>
          <a:lstStyle/>
          <a:p>
            <a:pPr marL="0" indent="0">
              <a:buNone/>
            </a:pPr>
            <a:r>
              <a:rPr lang="en-US" sz="1050" dirty="0">
                <a:solidFill>
                  <a:srgbClr val="4B5563"/>
                </a:solidFill>
              </a:rPr>
              <a:t>AI models mirror patterns in their training data — including historical inequalities in gender, origin, age.</a:t>
            </a:r>
            <a:endParaRPr lang="en-US" sz="1050" dirty="0"/>
          </a:p>
        </p:txBody>
      </p:sp>
      <p:sp>
        <p:nvSpPr>
          <p:cNvPr id="21" name="Text 19"/>
          <p:cNvSpPr/>
          <p:nvPr/>
        </p:nvSpPr>
        <p:spPr>
          <a:xfrm>
            <a:off x="4846320" y="2688336"/>
            <a:ext cx="3657600" cy="274320"/>
          </a:xfrm>
          <a:prstGeom prst="rect">
            <a:avLst/>
          </a:prstGeom>
          <a:noFill/>
          <a:ln/>
        </p:spPr>
        <p:txBody>
          <a:bodyPr wrap="square" rtlCol="0" anchor="ctr"/>
          <a:lstStyle/>
          <a:p>
            <a:pPr marL="0" indent="0">
              <a:buNone/>
            </a:pPr>
            <a:r>
              <a:rPr lang="en-US" sz="1100" b="1" dirty="0">
                <a:solidFill>
                  <a:srgbClr val="1A1A2E"/>
                </a:solidFill>
              </a:rPr>
              <a:t>Where does this happen in the office?</a:t>
            </a:r>
            <a:endParaRPr lang="en-US" sz="1100" dirty="0"/>
          </a:p>
        </p:txBody>
      </p:sp>
      <p:sp>
        <p:nvSpPr>
          <p:cNvPr id="22" name="Text 20"/>
          <p:cNvSpPr/>
          <p:nvPr/>
        </p:nvSpPr>
        <p:spPr>
          <a:xfrm>
            <a:off x="4846320" y="2962656"/>
            <a:ext cx="3657600" cy="475488"/>
          </a:xfrm>
          <a:prstGeom prst="rect">
            <a:avLst/>
          </a:prstGeom>
          <a:noFill/>
          <a:ln/>
        </p:spPr>
        <p:txBody>
          <a:bodyPr wrap="square" rtlCol="0" anchor="ctr"/>
          <a:lstStyle/>
          <a:p>
            <a:pPr marL="0" indent="0">
              <a:buNone/>
            </a:pPr>
            <a:r>
              <a:rPr lang="en-US" sz="1050" dirty="0">
                <a:solidFill>
                  <a:srgbClr val="4B5563"/>
                </a:solidFill>
              </a:rPr>
              <a:t>Job adverts (male language) · Customer prioritisation (postcode) · Texts that make groups invisible.</a:t>
            </a:r>
            <a:endParaRPr lang="en-US" sz="1050" dirty="0"/>
          </a:p>
        </p:txBody>
      </p:sp>
      <p:sp>
        <p:nvSpPr>
          <p:cNvPr id="23" name="Text 21"/>
          <p:cNvSpPr/>
          <p:nvPr/>
        </p:nvSpPr>
        <p:spPr>
          <a:xfrm>
            <a:off x="4846320" y="3529584"/>
            <a:ext cx="3657600" cy="274320"/>
          </a:xfrm>
          <a:prstGeom prst="rect">
            <a:avLst/>
          </a:prstGeom>
          <a:noFill/>
          <a:ln/>
        </p:spPr>
        <p:txBody>
          <a:bodyPr wrap="square" rtlCol="0" anchor="ctr"/>
          <a:lstStyle/>
          <a:p>
            <a:pPr marL="0" indent="0">
              <a:buNone/>
            </a:pPr>
            <a:r>
              <a:rPr lang="en-US" sz="1100" b="1" dirty="0">
                <a:solidFill>
                  <a:srgbClr val="1A1A2E"/>
                </a:solidFill>
              </a:rPr>
              <a:t>Counter-measure:</a:t>
            </a:r>
            <a:endParaRPr lang="en-US" sz="1100" dirty="0"/>
          </a:p>
        </p:txBody>
      </p:sp>
      <p:sp>
        <p:nvSpPr>
          <p:cNvPr id="24" name="Text 22"/>
          <p:cNvSpPr/>
          <p:nvPr/>
        </p:nvSpPr>
        <p:spPr>
          <a:xfrm>
            <a:off x="4846320" y="3803904"/>
            <a:ext cx="3657600" cy="475488"/>
          </a:xfrm>
          <a:prstGeom prst="rect">
            <a:avLst/>
          </a:prstGeom>
          <a:noFill/>
          <a:ln/>
        </p:spPr>
        <p:txBody>
          <a:bodyPr wrap="square" rtlCol="0" anchor="ctr"/>
          <a:lstStyle/>
          <a:p>
            <a:pPr marL="0" indent="0">
              <a:buNone/>
            </a:pPr>
            <a:r>
              <a:rPr lang="en-US" sz="1050" dirty="0">
                <a:solidFill>
                  <a:srgbClr val="4B5563"/>
                </a:solidFill>
              </a:rPr>
              <a:t>Actively review AI outputs: 'Which groups are missing?' — Bias prompt: 'Check for one-sidedness and discrimination.'</a:t>
            </a:r>
            <a:endParaRPr lang="en-US" sz="105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F-21  |  Two Underestimated Risks of Using AI</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INTERACTION: Apply RCTF Yourself</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Your First RCTF Prompt</a:t>
            </a:r>
            <a:endParaRPr lang="en-US" sz="2800" dirty="0"/>
          </a:p>
        </p:txBody>
      </p:sp>
      <p:sp>
        <p:nvSpPr>
          <p:cNvPr id="5" name="Text 3"/>
          <p:cNvSpPr/>
          <p:nvPr/>
        </p:nvSpPr>
        <p:spPr>
          <a:xfrm>
            <a:off x="640080" y="1371600"/>
            <a:ext cx="7863840" cy="457200"/>
          </a:xfrm>
          <a:prstGeom prst="rect">
            <a:avLst/>
          </a:prstGeom>
          <a:noFill/>
          <a:ln/>
        </p:spPr>
        <p:txBody>
          <a:bodyPr wrap="square" rtlCol="0" anchor="ctr"/>
          <a:lstStyle/>
          <a:p>
            <a:pPr marL="0" indent="0" algn="ctr">
              <a:buNone/>
            </a:pPr>
            <a:r>
              <a:rPr lang="en-US" sz="1500" dirty="0">
                <a:solidFill>
                  <a:srgbClr val="1D4ED8"/>
                </a:solidFill>
              </a:rPr>
              <a:t>Take one of the 3 tasks from your working day (from the Module 1 opener).</a:t>
            </a:r>
            <a:endParaRPr lang="en-US" sz="1500" dirty="0"/>
          </a:p>
        </p:txBody>
      </p:sp>
      <p:sp>
        <p:nvSpPr>
          <p:cNvPr id="6" name="Shape 4"/>
          <p:cNvSpPr/>
          <p:nvPr/>
        </p:nvSpPr>
        <p:spPr>
          <a:xfrm>
            <a:off x="457200" y="2011680"/>
            <a:ext cx="4023360" cy="1170432"/>
          </a:xfrm>
          <a:prstGeom prst="rect">
            <a:avLst/>
          </a:prstGeom>
          <a:solidFill>
            <a:srgbClr val="DBEAFE"/>
          </a:solidFill>
          <a:ln w="12700">
            <a:solidFill>
              <a:srgbClr val="8B5CF6"/>
            </a:solidFill>
            <a:prstDash val="solid"/>
          </a:ln>
        </p:spPr>
        <p:txBody>
          <a:bodyPr/>
          <a:lstStyle/>
          <a:p>
            <a:endParaRPr/>
          </a:p>
        </p:txBody>
      </p:sp>
      <p:sp>
        <p:nvSpPr>
          <p:cNvPr id="7" name="Shape 5"/>
          <p:cNvSpPr/>
          <p:nvPr/>
        </p:nvSpPr>
        <p:spPr>
          <a:xfrm>
            <a:off x="457200" y="2011680"/>
            <a:ext cx="548640" cy="1170432"/>
          </a:xfrm>
          <a:prstGeom prst="rect">
            <a:avLst/>
          </a:prstGeom>
          <a:solidFill>
            <a:srgbClr val="8B5CF6"/>
          </a:solidFill>
          <a:ln w="12700">
            <a:solidFill>
              <a:srgbClr val="8B5CF6"/>
            </a:solidFill>
            <a:prstDash val="solid"/>
          </a:ln>
        </p:spPr>
        <p:txBody>
          <a:bodyPr/>
          <a:lstStyle/>
          <a:p>
            <a:endParaRPr>
              <a:solidFill>
                <a:schemeClr val="bg1"/>
              </a:solidFill>
            </a:endParaRPr>
          </a:p>
        </p:txBody>
      </p:sp>
      <p:sp>
        <p:nvSpPr>
          <p:cNvPr id="8" name="Text 6"/>
          <p:cNvSpPr/>
          <p:nvPr/>
        </p:nvSpPr>
        <p:spPr>
          <a:xfrm>
            <a:off x="457200" y="2011680"/>
            <a:ext cx="548640" cy="1170432"/>
          </a:xfrm>
          <a:prstGeom prst="rect">
            <a:avLst/>
          </a:prstGeom>
          <a:noFill/>
          <a:ln/>
        </p:spPr>
        <p:txBody>
          <a:bodyPr wrap="square" rtlCol="0" anchor="ctr"/>
          <a:lstStyle/>
          <a:p>
            <a:pPr marL="0" indent="0" algn="ctr">
              <a:buNone/>
            </a:pPr>
            <a:r>
              <a:rPr lang="en-US" sz="2800" b="1" dirty="0">
                <a:solidFill>
                  <a:schemeClr val="bg1"/>
                </a:solidFill>
              </a:rPr>
              <a:t>R</a:t>
            </a:r>
            <a:endParaRPr lang="en-US" sz="2800" dirty="0">
              <a:solidFill>
                <a:schemeClr val="bg1"/>
              </a:solidFill>
            </a:endParaRPr>
          </a:p>
        </p:txBody>
      </p:sp>
      <p:sp>
        <p:nvSpPr>
          <p:cNvPr id="9" name="Text 7"/>
          <p:cNvSpPr/>
          <p:nvPr/>
        </p:nvSpPr>
        <p:spPr>
          <a:xfrm>
            <a:off x="1143000" y="2103120"/>
            <a:ext cx="3108960" cy="365760"/>
          </a:xfrm>
          <a:prstGeom prst="rect">
            <a:avLst/>
          </a:prstGeom>
          <a:noFill/>
          <a:ln/>
        </p:spPr>
        <p:txBody>
          <a:bodyPr wrap="square" rtlCol="0" anchor="ctr"/>
          <a:lstStyle/>
          <a:p>
            <a:pPr marL="0" indent="0">
              <a:buNone/>
            </a:pPr>
            <a:r>
              <a:rPr lang="en-US" sz="1600" b="1" dirty="0">
                <a:solidFill>
                  <a:srgbClr val="8B5CF6"/>
                </a:solidFill>
              </a:rPr>
              <a:t>ROLE</a:t>
            </a:r>
            <a:endParaRPr lang="en-US" sz="1600" dirty="0"/>
          </a:p>
        </p:txBody>
      </p:sp>
      <p:sp>
        <p:nvSpPr>
          <p:cNvPr id="10" name="Text 8"/>
          <p:cNvSpPr/>
          <p:nvPr/>
        </p:nvSpPr>
        <p:spPr>
          <a:xfrm>
            <a:off x="1143000" y="2450592"/>
            <a:ext cx="3108960" cy="640080"/>
          </a:xfrm>
          <a:prstGeom prst="rect">
            <a:avLst/>
          </a:prstGeom>
          <a:noFill/>
          <a:ln/>
        </p:spPr>
        <p:txBody>
          <a:bodyPr wrap="square" rtlCol="0" anchor="ctr"/>
          <a:lstStyle/>
          <a:p>
            <a:pPr marL="0" indent="0">
              <a:buNone/>
            </a:pPr>
            <a:r>
              <a:rPr lang="en-US" sz="1100" dirty="0">
                <a:solidFill>
                  <a:srgbClr val="1E2761"/>
                </a:solidFill>
              </a:rPr>
              <a:t>What expert role should the AI take on?</a:t>
            </a:r>
            <a:endParaRPr lang="en-US" sz="1100" dirty="0"/>
          </a:p>
        </p:txBody>
      </p:sp>
      <p:sp>
        <p:nvSpPr>
          <p:cNvPr id="11" name="Shape 9"/>
          <p:cNvSpPr/>
          <p:nvPr/>
        </p:nvSpPr>
        <p:spPr>
          <a:xfrm>
            <a:off x="4754880" y="2011680"/>
            <a:ext cx="4023360" cy="1170432"/>
          </a:xfrm>
          <a:prstGeom prst="rect">
            <a:avLst/>
          </a:prstGeom>
          <a:solidFill>
            <a:srgbClr val="DBEAFE"/>
          </a:solidFill>
          <a:ln w="12700">
            <a:solidFill>
              <a:srgbClr val="3B82F6"/>
            </a:solidFill>
            <a:prstDash val="solid"/>
          </a:ln>
        </p:spPr>
        <p:txBody>
          <a:bodyPr/>
          <a:lstStyle/>
          <a:p>
            <a:endParaRPr sz="1600" dirty="0"/>
          </a:p>
        </p:txBody>
      </p:sp>
      <p:sp>
        <p:nvSpPr>
          <p:cNvPr id="12" name="Shape 10"/>
          <p:cNvSpPr/>
          <p:nvPr/>
        </p:nvSpPr>
        <p:spPr>
          <a:xfrm>
            <a:off x="4754880" y="2011680"/>
            <a:ext cx="548640" cy="1170432"/>
          </a:xfrm>
          <a:prstGeom prst="rect">
            <a:avLst/>
          </a:prstGeom>
          <a:solidFill>
            <a:srgbClr val="3B82F6"/>
          </a:solidFill>
          <a:ln w="12700">
            <a:solidFill>
              <a:srgbClr val="3B82F6"/>
            </a:solidFill>
            <a:prstDash val="solid"/>
          </a:ln>
        </p:spPr>
        <p:txBody>
          <a:bodyPr/>
          <a:lstStyle/>
          <a:p>
            <a:endParaRPr>
              <a:solidFill>
                <a:schemeClr val="bg1"/>
              </a:solidFill>
            </a:endParaRPr>
          </a:p>
        </p:txBody>
      </p:sp>
      <p:sp>
        <p:nvSpPr>
          <p:cNvPr id="13" name="Text 11"/>
          <p:cNvSpPr/>
          <p:nvPr/>
        </p:nvSpPr>
        <p:spPr>
          <a:xfrm>
            <a:off x="4754880" y="2011680"/>
            <a:ext cx="548640" cy="1170432"/>
          </a:xfrm>
          <a:prstGeom prst="rect">
            <a:avLst/>
          </a:prstGeom>
          <a:noFill/>
          <a:ln/>
        </p:spPr>
        <p:txBody>
          <a:bodyPr wrap="square" rtlCol="0" anchor="ctr"/>
          <a:lstStyle/>
          <a:p>
            <a:pPr marL="0" indent="0" algn="ctr">
              <a:buNone/>
            </a:pPr>
            <a:r>
              <a:rPr lang="en-US" sz="2800" b="1" dirty="0">
                <a:solidFill>
                  <a:schemeClr val="bg1"/>
                </a:solidFill>
              </a:rPr>
              <a:t>C</a:t>
            </a:r>
            <a:endParaRPr lang="en-US" sz="2800" dirty="0">
              <a:solidFill>
                <a:schemeClr val="bg1"/>
              </a:solidFill>
            </a:endParaRPr>
          </a:p>
        </p:txBody>
      </p:sp>
      <p:sp>
        <p:nvSpPr>
          <p:cNvPr id="14" name="Text 12"/>
          <p:cNvSpPr/>
          <p:nvPr/>
        </p:nvSpPr>
        <p:spPr>
          <a:xfrm>
            <a:off x="5440680" y="2103120"/>
            <a:ext cx="3108960" cy="365760"/>
          </a:xfrm>
          <a:prstGeom prst="rect">
            <a:avLst/>
          </a:prstGeom>
          <a:noFill/>
          <a:ln/>
        </p:spPr>
        <p:txBody>
          <a:bodyPr wrap="square" rtlCol="0" anchor="ctr"/>
          <a:lstStyle/>
          <a:p>
            <a:pPr marL="0" indent="0">
              <a:buNone/>
            </a:pPr>
            <a:r>
              <a:rPr lang="en-US" sz="1600" b="1" dirty="0">
                <a:solidFill>
                  <a:srgbClr val="3B82F6"/>
                </a:solidFill>
              </a:rPr>
              <a:t>CONTEXT</a:t>
            </a:r>
            <a:endParaRPr lang="en-US" sz="1600" dirty="0"/>
          </a:p>
        </p:txBody>
      </p:sp>
      <p:sp>
        <p:nvSpPr>
          <p:cNvPr id="15" name="Text 13"/>
          <p:cNvSpPr/>
          <p:nvPr/>
        </p:nvSpPr>
        <p:spPr>
          <a:xfrm>
            <a:off x="5440680" y="2450592"/>
            <a:ext cx="3108960" cy="640080"/>
          </a:xfrm>
          <a:prstGeom prst="rect">
            <a:avLst/>
          </a:prstGeom>
          <a:noFill/>
          <a:ln/>
        </p:spPr>
        <p:txBody>
          <a:bodyPr wrap="square" rtlCol="0" anchor="ctr"/>
          <a:lstStyle/>
          <a:p>
            <a:pPr marL="0" indent="0">
              <a:buNone/>
            </a:pPr>
            <a:r>
              <a:rPr lang="en-US" sz="1100" dirty="0">
                <a:solidFill>
                  <a:srgbClr val="1E2761"/>
                </a:solidFill>
              </a:rPr>
              <a:t>What is the background? What does the AI need to know?</a:t>
            </a:r>
            <a:endParaRPr lang="en-US" sz="1100" dirty="0"/>
          </a:p>
        </p:txBody>
      </p:sp>
      <p:sp>
        <p:nvSpPr>
          <p:cNvPr id="16" name="Shape 14"/>
          <p:cNvSpPr/>
          <p:nvPr/>
        </p:nvSpPr>
        <p:spPr>
          <a:xfrm>
            <a:off x="457200" y="3337560"/>
            <a:ext cx="4023360" cy="1170432"/>
          </a:xfrm>
          <a:prstGeom prst="rect">
            <a:avLst/>
          </a:prstGeom>
          <a:solidFill>
            <a:srgbClr val="DBEAFE"/>
          </a:solidFill>
          <a:ln w="12700">
            <a:solidFill>
              <a:srgbClr val="FFC000"/>
            </a:solidFill>
            <a:prstDash val="solid"/>
          </a:ln>
        </p:spPr>
        <p:txBody>
          <a:bodyPr/>
          <a:lstStyle/>
          <a:p>
            <a:endParaRPr/>
          </a:p>
        </p:txBody>
      </p:sp>
      <p:sp>
        <p:nvSpPr>
          <p:cNvPr id="17" name="Shape 15"/>
          <p:cNvSpPr/>
          <p:nvPr/>
        </p:nvSpPr>
        <p:spPr>
          <a:xfrm>
            <a:off x="457200" y="3337560"/>
            <a:ext cx="548640" cy="1170432"/>
          </a:xfrm>
          <a:prstGeom prst="rect">
            <a:avLst/>
          </a:prstGeom>
          <a:solidFill>
            <a:srgbClr val="F59E0B"/>
          </a:solidFill>
          <a:ln w="12700">
            <a:solidFill>
              <a:srgbClr val="F59E0B"/>
            </a:solidFill>
            <a:prstDash val="solid"/>
          </a:ln>
        </p:spPr>
        <p:txBody>
          <a:bodyPr/>
          <a:lstStyle/>
          <a:p>
            <a:endParaRPr/>
          </a:p>
        </p:txBody>
      </p:sp>
      <p:sp>
        <p:nvSpPr>
          <p:cNvPr id="18" name="Text 16"/>
          <p:cNvSpPr/>
          <p:nvPr/>
        </p:nvSpPr>
        <p:spPr>
          <a:xfrm>
            <a:off x="457200" y="3337560"/>
            <a:ext cx="548640" cy="1170432"/>
          </a:xfrm>
          <a:prstGeom prst="rect">
            <a:avLst/>
          </a:prstGeom>
          <a:noFill/>
          <a:ln/>
        </p:spPr>
        <p:txBody>
          <a:bodyPr wrap="square" rtlCol="0" anchor="ctr"/>
          <a:lstStyle/>
          <a:p>
            <a:pPr marL="0" indent="0" algn="ctr">
              <a:buNone/>
            </a:pPr>
            <a:r>
              <a:rPr lang="en-US" sz="2800" b="1" dirty="0">
                <a:solidFill>
                  <a:schemeClr val="bg1"/>
                </a:solidFill>
              </a:rPr>
              <a:t>T</a:t>
            </a:r>
            <a:endParaRPr lang="en-US" sz="2800" dirty="0">
              <a:solidFill>
                <a:schemeClr val="bg1"/>
              </a:solidFill>
            </a:endParaRPr>
          </a:p>
        </p:txBody>
      </p:sp>
      <p:sp>
        <p:nvSpPr>
          <p:cNvPr id="19" name="Text 17"/>
          <p:cNvSpPr/>
          <p:nvPr/>
        </p:nvSpPr>
        <p:spPr>
          <a:xfrm>
            <a:off x="1143000" y="3429000"/>
            <a:ext cx="3108960" cy="365760"/>
          </a:xfrm>
          <a:prstGeom prst="rect">
            <a:avLst/>
          </a:prstGeom>
          <a:noFill/>
          <a:ln/>
        </p:spPr>
        <p:txBody>
          <a:bodyPr wrap="square" rtlCol="0" anchor="ctr"/>
          <a:lstStyle/>
          <a:p>
            <a:r>
              <a:rPr lang="en-US" sz="1600" b="1" dirty="0">
                <a:solidFill>
                  <a:srgbClr val="F59E0B"/>
                </a:solidFill>
              </a:rPr>
              <a:t>TASK</a:t>
            </a:r>
          </a:p>
        </p:txBody>
      </p:sp>
      <p:sp>
        <p:nvSpPr>
          <p:cNvPr id="20" name="Text 18"/>
          <p:cNvSpPr/>
          <p:nvPr/>
        </p:nvSpPr>
        <p:spPr>
          <a:xfrm>
            <a:off x="1143000" y="3776472"/>
            <a:ext cx="3108960" cy="640080"/>
          </a:xfrm>
          <a:prstGeom prst="rect">
            <a:avLst/>
          </a:prstGeom>
          <a:noFill/>
          <a:ln/>
        </p:spPr>
        <p:txBody>
          <a:bodyPr wrap="square" rtlCol="0" anchor="ctr"/>
          <a:lstStyle/>
          <a:p>
            <a:pPr marL="0" indent="0">
              <a:buNone/>
            </a:pPr>
            <a:r>
              <a:rPr lang="en-US" sz="1100" dirty="0">
                <a:solidFill>
                  <a:srgbClr val="1E2761"/>
                </a:solidFill>
              </a:rPr>
              <a:t>What exactly should be done?</a:t>
            </a:r>
            <a:endParaRPr lang="en-US" sz="1100" dirty="0"/>
          </a:p>
        </p:txBody>
      </p:sp>
      <p:sp>
        <p:nvSpPr>
          <p:cNvPr id="21" name="Shape 19"/>
          <p:cNvSpPr/>
          <p:nvPr/>
        </p:nvSpPr>
        <p:spPr>
          <a:xfrm>
            <a:off x="4754880" y="3337560"/>
            <a:ext cx="4023360" cy="1170432"/>
          </a:xfrm>
          <a:prstGeom prst="rect">
            <a:avLst/>
          </a:prstGeom>
          <a:solidFill>
            <a:srgbClr val="DBEAFE"/>
          </a:solidFill>
          <a:ln w="12700">
            <a:solidFill>
              <a:srgbClr val="10B981"/>
            </a:solidFill>
            <a:prstDash val="solid"/>
          </a:ln>
        </p:spPr>
        <p:txBody>
          <a:bodyPr/>
          <a:lstStyle/>
          <a:p>
            <a:endParaRPr/>
          </a:p>
        </p:txBody>
      </p:sp>
      <p:sp>
        <p:nvSpPr>
          <p:cNvPr id="22" name="Shape 20"/>
          <p:cNvSpPr/>
          <p:nvPr/>
        </p:nvSpPr>
        <p:spPr>
          <a:xfrm>
            <a:off x="4754880" y="3337560"/>
            <a:ext cx="548640" cy="1170432"/>
          </a:xfrm>
          <a:prstGeom prst="rect">
            <a:avLst/>
          </a:prstGeom>
          <a:solidFill>
            <a:srgbClr val="10B981"/>
          </a:solidFill>
          <a:ln w="12700">
            <a:solidFill>
              <a:srgbClr val="10B981"/>
            </a:solidFill>
            <a:prstDash val="solid"/>
          </a:ln>
        </p:spPr>
        <p:txBody>
          <a:bodyPr/>
          <a:lstStyle/>
          <a:p>
            <a:endParaRPr>
              <a:solidFill>
                <a:schemeClr val="bg1"/>
              </a:solidFill>
            </a:endParaRPr>
          </a:p>
        </p:txBody>
      </p:sp>
      <p:sp>
        <p:nvSpPr>
          <p:cNvPr id="23" name="Text 21"/>
          <p:cNvSpPr/>
          <p:nvPr/>
        </p:nvSpPr>
        <p:spPr>
          <a:xfrm>
            <a:off x="4754880" y="3337560"/>
            <a:ext cx="548640" cy="1170432"/>
          </a:xfrm>
          <a:prstGeom prst="rect">
            <a:avLst/>
          </a:prstGeom>
          <a:noFill/>
          <a:ln/>
        </p:spPr>
        <p:txBody>
          <a:bodyPr wrap="square" rtlCol="0" anchor="ctr"/>
          <a:lstStyle/>
          <a:p>
            <a:pPr marL="0" indent="0" algn="ctr">
              <a:buNone/>
            </a:pPr>
            <a:r>
              <a:rPr lang="en-US" sz="2800" b="1" dirty="0">
                <a:solidFill>
                  <a:schemeClr val="bg1"/>
                </a:solidFill>
              </a:rPr>
              <a:t>F</a:t>
            </a:r>
            <a:endParaRPr lang="en-US" sz="2800" dirty="0">
              <a:solidFill>
                <a:schemeClr val="bg1"/>
              </a:solidFill>
            </a:endParaRPr>
          </a:p>
        </p:txBody>
      </p:sp>
      <p:sp>
        <p:nvSpPr>
          <p:cNvPr id="24" name="Text 22"/>
          <p:cNvSpPr/>
          <p:nvPr/>
        </p:nvSpPr>
        <p:spPr>
          <a:xfrm>
            <a:off x="5440680" y="3429000"/>
            <a:ext cx="3108960" cy="365760"/>
          </a:xfrm>
          <a:prstGeom prst="rect">
            <a:avLst/>
          </a:prstGeom>
          <a:noFill/>
          <a:ln/>
        </p:spPr>
        <p:txBody>
          <a:bodyPr wrap="square" rtlCol="0" anchor="ctr"/>
          <a:lstStyle/>
          <a:p>
            <a:pPr marL="0" indent="0">
              <a:buNone/>
            </a:pPr>
            <a:r>
              <a:rPr lang="en-US" sz="1600" b="1" dirty="0">
                <a:solidFill>
                  <a:srgbClr val="10B981"/>
                </a:solidFill>
              </a:rPr>
              <a:t>FORMAT</a:t>
            </a:r>
            <a:endParaRPr lang="en-US" sz="1600" dirty="0"/>
          </a:p>
        </p:txBody>
      </p:sp>
      <p:sp>
        <p:nvSpPr>
          <p:cNvPr id="25" name="Text 23"/>
          <p:cNvSpPr/>
          <p:nvPr/>
        </p:nvSpPr>
        <p:spPr>
          <a:xfrm>
            <a:off x="5440680" y="3776472"/>
            <a:ext cx="3108960" cy="640080"/>
          </a:xfrm>
          <a:prstGeom prst="rect">
            <a:avLst/>
          </a:prstGeom>
          <a:noFill/>
          <a:ln/>
        </p:spPr>
        <p:txBody>
          <a:bodyPr wrap="square" rtlCol="0" anchor="ctr"/>
          <a:lstStyle/>
          <a:p>
            <a:pPr marL="0" indent="0">
              <a:buNone/>
            </a:pPr>
            <a:r>
              <a:rPr lang="en-US" sz="1100" dirty="0">
                <a:solidFill>
                  <a:srgbClr val="1E2761"/>
                </a:solidFill>
              </a:rPr>
              <a:t>Language, length, structure?</a:t>
            </a:r>
            <a:endParaRPr lang="en-US" sz="110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F-22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erster</a:t>
            </a:r>
            <a:r>
              <a:rPr sz="850" b="1" dirty="0">
                <a:solidFill>
                  <a:srgbClr val="FFFFFF"/>
                </a:solidFill>
                <a:latin typeface="Calibri"/>
              </a:rPr>
              <a:t> </a:t>
            </a:r>
            <a:r>
              <a:rPr sz="850" b="1" dirty="0" err="1">
                <a:solidFill>
                  <a:srgbClr val="FFFFFF"/>
                </a:solidFill>
                <a:latin typeface="Calibri"/>
              </a:rPr>
              <a:t>eigener</a:t>
            </a:r>
            <a:r>
              <a:rPr sz="850" b="1" dirty="0">
                <a:solidFill>
                  <a:srgbClr val="FFFFFF"/>
                </a:solidFill>
                <a:latin typeface="Calibri"/>
              </a:rPr>
              <a:t> RCTF-Prompt</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PROMPT CONTEST</a:t>
            </a:r>
            <a:endParaRPr lang="en-US" sz="1100" dirty="0"/>
          </a:p>
        </p:txBody>
      </p:sp>
      <p:sp>
        <p:nvSpPr>
          <p:cNvPr id="4" name="Text 2"/>
          <p:cNvSpPr/>
          <p:nvPr/>
        </p:nvSpPr>
        <p:spPr>
          <a:xfrm>
            <a:off x="457200" y="942421"/>
            <a:ext cx="8229600" cy="594360"/>
          </a:xfrm>
          <a:prstGeom prst="rect">
            <a:avLst/>
          </a:prstGeom>
          <a:noFill/>
          <a:ln/>
        </p:spPr>
        <p:txBody>
          <a:bodyPr wrap="square" rtlCol="0" anchor="ctr"/>
          <a:lstStyle/>
          <a:p>
            <a:pPr marL="0" indent="0" algn="ctr">
              <a:buNone/>
            </a:pPr>
            <a:r>
              <a:rPr lang="en-US" sz="3000" b="1" dirty="0">
                <a:solidFill>
                  <a:srgbClr val="F59E0B"/>
                </a:solidFill>
              </a:rPr>
              <a:t>Best Prompt Wins!</a:t>
            </a:r>
            <a:endParaRPr lang="en-US" sz="3000" dirty="0"/>
          </a:p>
        </p:txBody>
      </p:sp>
      <p:sp>
        <p:nvSpPr>
          <p:cNvPr id="5" name="Shape 3"/>
          <p:cNvSpPr/>
          <p:nvPr/>
        </p:nvSpPr>
        <p:spPr>
          <a:xfrm>
            <a:off x="640080" y="2058874"/>
            <a:ext cx="7863840" cy="713232"/>
          </a:xfrm>
          <a:prstGeom prst="rect">
            <a:avLst/>
          </a:prstGeom>
          <a:solidFill>
            <a:srgbClr val="DBEAFE"/>
          </a:solidFill>
          <a:ln w="12700">
            <a:solidFill>
              <a:srgbClr val="8B5CF6"/>
            </a:solidFill>
            <a:prstDash val="solid"/>
          </a:ln>
        </p:spPr>
        <p:txBody>
          <a:bodyPr/>
          <a:lstStyle/>
          <a:p>
            <a:endParaRPr/>
          </a:p>
        </p:txBody>
      </p:sp>
      <p:sp>
        <p:nvSpPr>
          <p:cNvPr id="6" name="Shape 4"/>
          <p:cNvSpPr/>
          <p:nvPr/>
        </p:nvSpPr>
        <p:spPr>
          <a:xfrm>
            <a:off x="640080" y="2058874"/>
            <a:ext cx="502920" cy="71323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640080" y="2058874"/>
            <a:ext cx="502920" cy="713232"/>
          </a:xfrm>
          <a:prstGeom prst="rect">
            <a:avLst/>
          </a:prstGeom>
          <a:noFill/>
          <a:ln/>
        </p:spPr>
        <p:txBody>
          <a:bodyPr wrap="square" rtlCol="0" anchor="ctr"/>
          <a:lstStyle/>
          <a:p>
            <a:pPr marL="0" indent="0" algn="ctr">
              <a:buNone/>
            </a:pPr>
            <a:r>
              <a:rPr lang="en-US" sz="1800" b="1" dirty="0">
                <a:solidFill>
                  <a:schemeClr val="bg1"/>
                </a:solidFill>
              </a:rPr>
              <a:t>1</a:t>
            </a:r>
            <a:endParaRPr lang="en-US" sz="1800" dirty="0">
              <a:solidFill>
                <a:schemeClr val="bg1"/>
              </a:solidFill>
            </a:endParaRPr>
          </a:p>
        </p:txBody>
      </p:sp>
      <p:sp>
        <p:nvSpPr>
          <p:cNvPr id="8" name="Text 6"/>
          <p:cNvSpPr/>
          <p:nvPr/>
        </p:nvSpPr>
        <p:spPr>
          <a:xfrm>
            <a:off x="1280160" y="2058874"/>
            <a:ext cx="7040880" cy="713232"/>
          </a:xfrm>
          <a:prstGeom prst="rect">
            <a:avLst/>
          </a:prstGeom>
          <a:noFill/>
          <a:ln/>
        </p:spPr>
        <p:txBody>
          <a:bodyPr wrap="square" rtlCol="0" anchor="ctr"/>
          <a:lstStyle/>
          <a:p>
            <a:pPr marL="0" indent="0">
              <a:buNone/>
            </a:pPr>
            <a:r>
              <a:rPr lang="en-US" sz="1400" dirty="0" err="1">
                <a:solidFill>
                  <a:srgbClr val="1E2761"/>
                </a:solidFill>
              </a:rPr>
              <a:t>Enter your best RCTF prompt
Answer format: R · C · T · F — all 4 fields, approx. 50–150 words</a:t>
            </a:r>
            <a:endParaRPr lang="en-US" sz="1400" dirty="0"/>
          </a:p>
        </p:txBody>
      </p:sp>
      <p:sp>
        <p:nvSpPr>
          <p:cNvPr id="13" name="Shape 11"/>
          <p:cNvSpPr/>
          <p:nvPr/>
        </p:nvSpPr>
        <p:spPr>
          <a:xfrm>
            <a:off x="640080" y="3147306"/>
            <a:ext cx="7863840" cy="713232"/>
          </a:xfrm>
          <a:prstGeom prst="rect">
            <a:avLst/>
          </a:prstGeom>
          <a:solidFill>
            <a:srgbClr val="DBEAFE"/>
          </a:solidFill>
          <a:ln w="12700">
            <a:solidFill>
              <a:srgbClr val="8B5CF6"/>
            </a:solidFill>
            <a:prstDash val="solid"/>
          </a:ln>
        </p:spPr>
        <p:txBody>
          <a:bodyPr/>
          <a:lstStyle/>
          <a:p>
            <a:endParaRPr/>
          </a:p>
        </p:txBody>
      </p:sp>
      <p:sp>
        <p:nvSpPr>
          <p:cNvPr id="14" name="Shape 12"/>
          <p:cNvSpPr/>
          <p:nvPr/>
        </p:nvSpPr>
        <p:spPr>
          <a:xfrm>
            <a:off x="640080" y="3147306"/>
            <a:ext cx="502920" cy="713232"/>
          </a:xfrm>
          <a:prstGeom prst="rect">
            <a:avLst/>
          </a:prstGeom>
          <a:solidFill>
            <a:srgbClr val="8B5CF6"/>
          </a:solidFill>
          <a:ln w="12700">
            <a:solidFill>
              <a:srgbClr val="8B5CF6"/>
            </a:solidFill>
            <a:prstDash val="solid"/>
          </a:ln>
        </p:spPr>
        <p:txBody>
          <a:bodyPr/>
          <a:lstStyle/>
          <a:p>
            <a:endParaRPr/>
          </a:p>
        </p:txBody>
      </p:sp>
      <p:sp>
        <p:nvSpPr>
          <p:cNvPr id="15" name="Text 13"/>
          <p:cNvSpPr/>
          <p:nvPr/>
        </p:nvSpPr>
        <p:spPr>
          <a:xfrm>
            <a:off x="640080" y="3147306"/>
            <a:ext cx="502920" cy="713232"/>
          </a:xfrm>
          <a:prstGeom prst="rect">
            <a:avLst/>
          </a:prstGeom>
          <a:noFill/>
          <a:ln/>
        </p:spPr>
        <p:txBody>
          <a:bodyPr wrap="square" rtlCol="0" anchor="ctr"/>
          <a:lstStyle/>
          <a:p>
            <a:pPr marL="0" indent="0" algn="ctr">
              <a:buNone/>
            </a:pPr>
            <a:r>
              <a:rPr lang="en-US" sz="1800" b="1" dirty="0">
                <a:solidFill>
                  <a:schemeClr val="bg1"/>
                </a:solidFill>
              </a:rPr>
              <a:t>2</a:t>
            </a:r>
            <a:endParaRPr lang="en-US" sz="1800" dirty="0">
              <a:solidFill>
                <a:schemeClr val="bg1"/>
              </a:solidFill>
            </a:endParaRPr>
          </a:p>
        </p:txBody>
      </p:sp>
      <p:sp>
        <p:nvSpPr>
          <p:cNvPr id="16" name="Text 14"/>
          <p:cNvSpPr/>
          <p:nvPr/>
        </p:nvSpPr>
        <p:spPr>
          <a:xfrm>
            <a:off x="1280160" y="3147306"/>
            <a:ext cx="7040880" cy="713232"/>
          </a:xfrm>
          <a:prstGeom prst="rect">
            <a:avLst/>
          </a:prstGeom>
          <a:noFill/>
          <a:ln/>
        </p:spPr>
        <p:txBody>
          <a:bodyPr wrap="square" rtlCol="0" anchor="ctr"/>
          <a:lstStyle/>
          <a:p>
            <a:pPr marL="0" indent="0">
              <a:buNone/>
            </a:pPr>
            <a:r>
              <a:rPr lang="en-US" sz="1400" dirty="0">
                <a:solidFill>
                  <a:srgbClr val="1E2761"/>
                </a:solidFill>
              </a:rPr>
              <a:t>Discuss together: What works well? What would you change?
After that: exactly 1 re-prompt — 1 targeted improvement</a:t>
            </a:r>
            <a:endParaRPr lang="en-US" sz="1400" dirty="0"/>
          </a:p>
        </p:txBody>
      </p:sp>
      <p:sp>
        <p:nvSpPr>
          <p:cNvPr id="23" name="TextBox 2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F-23  |  Der </a:t>
            </a:r>
            <a:r>
              <a:rPr sz="850" b="1" dirty="0" err="1">
                <a:solidFill>
                  <a:srgbClr val="FFFFFF"/>
                </a:solidFill>
                <a:latin typeface="Calibri"/>
              </a:rPr>
              <a:t>beste</a:t>
            </a:r>
            <a:r>
              <a:rPr sz="850" b="1" dirty="0">
                <a:solidFill>
                  <a:srgbClr val="FFFFFF"/>
                </a:solidFill>
                <a:latin typeface="Calibri"/>
              </a:rPr>
              <a:t> Prompt </a:t>
            </a:r>
            <a:r>
              <a:rPr sz="850" b="1" dirty="0" err="1">
                <a:solidFill>
                  <a:srgbClr val="FFFFFF"/>
                </a:solidFill>
                <a:latin typeface="Calibri"/>
              </a:rPr>
              <a:t>gewinnt</a:t>
            </a:r>
            <a:r>
              <a:rPr sz="850" b="1" dirty="0">
                <a:solidFill>
                  <a:srgbClr val="FFFFFF"/>
                </a:solidFill>
                <a:latin typeface="Calibri"/>
              </a:rPr>
              <a:t>!</a:t>
            </a:r>
          </a:p>
        </p:txBody>
      </p:sp>
      <p:pic>
        <p:nvPicPr>
          <p:cNvPr id="2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5" name="foundic_text_25">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QA Check: The 3-Step Framework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How Would Bernd Have Spotted the Mistake?</a:t>
            </a:r>
            <a:endParaRPr lang="en-US" sz="2600" dirty="0"/>
          </a:p>
        </p:txBody>
      </p:sp>
      <p:sp>
        <p:nvSpPr>
          <p:cNvPr id="5" name="Shape 3"/>
          <p:cNvSpPr/>
          <p:nvPr/>
        </p:nvSpPr>
        <p:spPr>
          <a:xfrm>
            <a:off x="365760" y="1280160"/>
            <a:ext cx="5303520" cy="13716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80160"/>
            <a:ext cx="64008" cy="1371600"/>
          </a:xfrm>
          <a:prstGeom prst="rect">
            <a:avLst/>
          </a:prstGeom>
          <a:solidFill>
            <a:srgbClr val="EF4444"/>
          </a:solidFill>
          <a:ln w="12700">
            <a:solidFill>
              <a:srgbClr val="EF4444"/>
            </a:solidFill>
            <a:prstDash val="solid"/>
          </a:ln>
        </p:spPr>
        <p:txBody>
          <a:bodyPr/>
          <a:lstStyle/>
          <a:p>
            <a:endParaRPr/>
          </a:p>
        </p:txBody>
      </p:sp>
      <p:sp>
        <p:nvSpPr>
          <p:cNvPr id="7" name="Text 5"/>
          <p:cNvSpPr/>
          <p:nvPr/>
        </p:nvSpPr>
        <p:spPr>
          <a:xfrm>
            <a:off x="594360" y="1371600"/>
            <a:ext cx="4846320" cy="320040"/>
          </a:xfrm>
          <a:prstGeom prst="rect">
            <a:avLst/>
          </a:prstGeom>
          <a:noFill/>
          <a:ln/>
        </p:spPr>
        <p:txBody>
          <a:bodyPr wrap="square" rtlCol="0" anchor="ctr"/>
          <a:lstStyle/>
          <a:p>
            <a:pPr marL="0" indent="0">
              <a:buNone/>
            </a:pPr>
            <a:r>
              <a:rPr lang="en-US" sz="1100" b="1" dirty="0">
                <a:solidFill>
                  <a:srgbClr val="6B7280"/>
                </a:solidFill>
              </a:rPr>
              <a:t>Bernd's ChatGPT output (extract):</a:t>
            </a:r>
            <a:endParaRPr lang="en-US" sz="1100" dirty="0"/>
          </a:p>
        </p:txBody>
      </p:sp>
      <p:sp>
        <p:nvSpPr>
          <p:cNvPr id="8" name="Text 6"/>
          <p:cNvSpPr/>
          <p:nvPr/>
        </p:nvSpPr>
        <p:spPr>
          <a:xfrm>
            <a:off x="594360" y="1691640"/>
            <a:ext cx="4846320" cy="777240"/>
          </a:xfrm>
          <a:prstGeom prst="rect">
            <a:avLst/>
          </a:prstGeom>
          <a:noFill/>
          <a:ln/>
        </p:spPr>
        <p:txBody>
          <a:bodyPr wrap="square" rtlCol="0" anchor="ctr"/>
          <a:lstStyle/>
          <a:p>
            <a:pPr marL="0" indent="0">
              <a:buNone/>
            </a:pPr>
            <a:r>
              <a:rPr lang="en-US" sz="1300" i="1" dirty="0">
                <a:solidFill>
                  <a:srgbClr val="1A1A2E"/>
                </a:solidFill>
              </a:rPr>
              <a:t>"Q3 Revenue: €2.4 million (+18% vs. prior year)</a:t>
            </a:r>
            <a:endParaRPr lang="en-US" sz="1300" dirty="0"/>
          </a:p>
          <a:p>
            <a:pPr marL="0" indent="0">
              <a:buNone/>
            </a:pPr>
            <a:r>
              <a:rPr lang="en-US" sz="1300" i="1" dirty="0">
                <a:solidFill>
                  <a:srgbClr val="1A1A2E"/>
                </a:solidFill>
              </a:rPr>
              <a:t>EBIT margin: 12.3%</a:t>
            </a:r>
            <a:endParaRPr lang="en-US" sz="1300" dirty="0"/>
          </a:p>
          <a:p>
            <a:pPr marL="0" indent="0">
              <a:buNone/>
            </a:pPr>
            <a:r>
              <a:rPr lang="en-US" sz="1300" i="1" dirty="0">
                <a:solidFill>
                  <a:srgbClr val="1A1A2E"/>
                </a:solidFill>
              </a:rPr>
              <a:t>Headcount: 214”</a:t>
            </a:r>
            <a:endParaRPr lang="en-US" sz="1300" dirty="0"/>
          </a:p>
        </p:txBody>
      </p:sp>
      <p:sp>
        <p:nvSpPr>
          <p:cNvPr id="9" name="Shape 7"/>
          <p:cNvSpPr/>
          <p:nvPr/>
        </p:nvSpPr>
        <p:spPr>
          <a:xfrm>
            <a:off x="5852160" y="1280160"/>
            <a:ext cx="2926080" cy="1371600"/>
          </a:xfrm>
          <a:prstGeom prst="rect">
            <a:avLst/>
          </a:prstGeom>
          <a:solidFill>
            <a:srgbClr val="FEF2F2"/>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0" name="Shape 8"/>
          <p:cNvSpPr/>
          <p:nvPr/>
        </p:nvSpPr>
        <p:spPr>
          <a:xfrm>
            <a:off x="5852160" y="1280160"/>
            <a:ext cx="64008" cy="1371600"/>
          </a:xfrm>
          <a:prstGeom prst="rect">
            <a:avLst/>
          </a:prstGeom>
          <a:solidFill>
            <a:srgbClr val="EF4444"/>
          </a:solidFill>
          <a:ln w="12700">
            <a:solidFill>
              <a:srgbClr val="EF4444"/>
            </a:solidFill>
            <a:prstDash val="solid"/>
          </a:ln>
        </p:spPr>
        <p:txBody>
          <a:bodyPr/>
          <a:lstStyle/>
          <a:p>
            <a:endParaRPr/>
          </a:p>
        </p:txBody>
      </p:sp>
      <p:sp>
        <p:nvSpPr>
          <p:cNvPr id="11" name="Text 9"/>
          <p:cNvSpPr/>
          <p:nvPr/>
        </p:nvSpPr>
        <p:spPr>
          <a:xfrm>
            <a:off x="6035040" y="1371600"/>
            <a:ext cx="2560320" cy="320040"/>
          </a:xfrm>
          <a:prstGeom prst="rect">
            <a:avLst/>
          </a:prstGeom>
          <a:noFill/>
          <a:ln/>
        </p:spPr>
        <p:txBody>
          <a:bodyPr wrap="square" rtlCol="0" anchor="ctr"/>
          <a:lstStyle/>
          <a:p>
            <a:pPr marL="0" indent="0">
              <a:buNone/>
            </a:pPr>
            <a:r>
              <a:rPr lang="en-US" sz="1100" b="1" dirty="0">
                <a:solidFill>
                  <a:srgbClr val="EF4444"/>
                </a:solidFill>
              </a:rPr>
              <a:t>❌  HALLUCINATION</a:t>
            </a:r>
            <a:endParaRPr lang="en-US" sz="1100" dirty="0"/>
          </a:p>
        </p:txBody>
      </p:sp>
      <p:sp>
        <p:nvSpPr>
          <p:cNvPr id="12" name="Text 10"/>
          <p:cNvSpPr/>
          <p:nvPr/>
        </p:nvSpPr>
        <p:spPr>
          <a:xfrm>
            <a:off x="6035040" y="1664208"/>
            <a:ext cx="2560320" cy="777240"/>
          </a:xfrm>
          <a:prstGeom prst="rect">
            <a:avLst/>
          </a:prstGeom>
          <a:noFill/>
          <a:ln/>
        </p:spPr>
        <p:txBody>
          <a:bodyPr wrap="square" rtlCol="0" anchor="ctr"/>
          <a:lstStyle/>
          <a:p>
            <a:pPr marL="0" indent="0">
              <a:buNone/>
            </a:pPr>
            <a:r>
              <a:rPr lang="en-US" sz="1300" dirty="0">
                <a:solidFill>
                  <a:srgbClr val="EF4444"/>
                </a:solidFill>
              </a:rPr>
              <a:t>Actual Q3 revenue:</a:t>
            </a:r>
            <a:endParaRPr lang="en-US" sz="1300" dirty="0"/>
          </a:p>
          <a:p>
            <a:pPr marL="0" indent="0">
              <a:buNone/>
            </a:pPr>
            <a:r>
              <a:rPr lang="en-US" sz="1300" dirty="0">
                <a:solidFill>
                  <a:srgbClr val="EF4444"/>
                </a:solidFill>
              </a:rPr>
              <a:t>€1.8 million — not 2.4!</a:t>
            </a:r>
            <a:endParaRPr lang="en-US" sz="1300" dirty="0"/>
          </a:p>
        </p:txBody>
      </p:sp>
      <p:sp>
        <p:nvSpPr>
          <p:cNvPr id="13" name="Text 11"/>
          <p:cNvSpPr/>
          <p:nvPr/>
        </p:nvSpPr>
        <p:spPr>
          <a:xfrm>
            <a:off x="457200" y="2834640"/>
            <a:ext cx="8229600" cy="411480"/>
          </a:xfrm>
          <a:prstGeom prst="rect">
            <a:avLst/>
          </a:prstGeom>
          <a:noFill/>
          <a:ln/>
        </p:spPr>
        <p:txBody>
          <a:bodyPr wrap="square" rtlCol="0" anchor="ctr"/>
          <a:lstStyle/>
          <a:p>
            <a:pPr marL="0" indent="0">
              <a:buNone/>
            </a:pPr>
            <a:r>
              <a:rPr lang="en-US" sz="1500" dirty="0">
                <a:solidFill>
                  <a:srgbClr val="1A1A2E"/>
                </a:solidFill>
              </a:rPr>
              <a:t>The mistake would have been detectable — with the QA check P-Q-R:</a:t>
            </a:r>
            <a:endParaRPr lang="en-US" sz="1500" dirty="0"/>
          </a:p>
        </p:txBody>
      </p:sp>
      <p:sp>
        <p:nvSpPr>
          <p:cNvPr id="14" name="Shape 12"/>
          <p:cNvSpPr/>
          <p:nvPr/>
        </p:nvSpPr>
        <p:spPr>
          <a:xfrm>
            <a:off x="365760" y="3337560"/>
            <a:ext cx="2606040" cy="15087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5" name="Shape 13"/>
          <p:cNvSpPr/>
          <p:nvPr/>
        </p:nvSpPr>
        <p:spPr>
          <a:xfrm>
            <a:off x="365760" y="3337560"/>
            <a:ext cx="64008" cy="1508760"/>
          </a:xfrm>
          <a:prstGeom prst="rect">
            <a:avLst/>
          </a:prstGeom>
          <a:solidFill>
            <a:srgbClr val="3B82F6"/>
          </a:solidFill>
          <a:ln w="12700">
            <a:solidFill>
              <a:srgbClr val="3B82F6"/>
            </a:solidFill>
            <a:prstDash val="solid"/>
          </a:ln>
        </p:spPr>
        <p:txBody>
          <a:bodyPr/>
          <a:lstStyle/>
          <a:p>
            <a:endParaRPr/>
          </a:p>
        </p:txBody>
      </p:sp>
      <p:sp>
        <p:nvSpPr>
          <p:cNvPr id="16" name="Shape 14"/>
          <p:cNvSpPr/>
          <p:nvPr/>
        </p:nvSpPr>
        <p:spPr>
          <a:xfrm>
            <a:off x="365760" y="3337560"/>
            <a:ext cx="2606040" cy="502920"/>
          </a:xfrm>
          <a:prstGeom prst="rect">
            <a:avLst/>
          </a:prstGeom>
          <a:solidFill>
            <a:srgbClr val="3B82F6"/>
          </a:solidFill>
          <a:ln w="12700">
            <a:solidFill>
              <a:srgbClr val="3B82F6"/>
            </a:solidFill>
            <a:prstDash val="solid"/>
          </a:ln>
        </p:spPr>
        <p:txBody>
          <a:bodyPr/>
          <a:lstStyle/>
          <a:p>
            <a:endParaRPr/>
          </a:p>
        </p:txBody>
      </p:sp>
      <p:sp>
        <p:nvSpPr>
          <p:cNvPr id="17" name="Text 15"/>
          <p:cNvSpPr/>
          <p:nvPr/>
        </p:nvSpPr>
        <p:spPr>
          <a:xfrm>
            <a:off x="365760" y="3337560"/>
            <a:ext cx="2606040" cy="502920"/>
          </a:xfrm>
          <a:prstGeom prst="rect">
            <a:avLst/>
          </a:prstGeom>
          <a:noFill/>
          <a:ln/>
        </p:spPr>
        <p:txBody>
          <a:bodyPr wrap="square" rtlCol="0" anchor="ctr"/>
          <a:lstStyle/>
          <a:p>
            <a:pPr marL="0" indent="0" algn="ctr">
              <a:buNone/>
            </a:pPr>
            <a:r>
              <a:rPr lang="en-US" sz="1300" b="1" dirty="0">
                <a:solidFill>
                  <a:srgbClr val="FFFFFF"/>
                </a:solidFill>
              </a:rPr>
              <a:t>P — PLAUSIBILITY</a:t>
            </a:r>
            <a:endParaRPr lang="en-US" sz="1300" dirty="0"/>
          </a:p>
        </p:txBody>
      </p:sp>
      <p:sp>
        <p:nvSpPr>
          <p:cNvPr id="18" name="Text 16"/>
          <p:cNvSpPr/>
          <p:nvPr/>
        </p:nvSpPr>
        <p:spPr>
          <a:xfrm>
            <a:off x="502920" y="3913632"/>
            <a:ext cx="2331720" cy="822960"/>
          </a:xfrm>
          <a:prstGeom prst="rect">
            <a:avLst/>
          </a:prstGeom>
          <a:noFill/>
          <a:ln/>
        </p:spPr>
        <p:txBody>
          <a:bodyPr wrap="square" rtlCol="0" anchor="ctr"/>
          <a:lstStyle/>
          <a:p>
            <a:pPr marL="0" indent="0">
              <a:buNone/>
            </a:pPr>
            <a:r>
              <a:rPr lang="en-US" sz="1200" dirty="0">
                <a:solidFill>
                  <a:srgbClr val="1A1A2E"/>
                </a:solidFill>
              </a:rPr>
              <a:t>Does this make sense? Does it seem logical?</a:t>
            </a:r>
            <a:endParaRPr lang="en-US" sz="1200" dirty="0"/>
          </a:p>
        </p:txBody>
      </p:sp>
      <p:sp>
        <p:nvSpPr>
          <p:cNvPr id="19" name="Shape 17"/>
          <p:cNvSpPr/>
          <p:nvPr/>
        </p:nvSpPr>
        <p:spPr>
          <a:xfrm>
            <a:off x="3200400" y="3337560"/>
            <a:ext cx="2606040" cy="15087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200400" y="3337560"/>
            <a:ext cx="64008" cy="1508760"/>
          </a:xfrm>
          <a:prstGeom prst="rect">
            <a:avLst/>
          </a:prstGeom>
          <a:solidFill>
            <a:srgbClr val="8B5CF6"/>
          </a:solidFill>
          <a:ln w="12700">
            <a:solidFill>
              <a:srgbClr val="8B5CF6"/>
            </a:solidFill>
            <a:prstDash val="solid"/>
          </a:ln>
        </p:spPr>
        <p:txBody>
          <a:bodyPr/>
          <a:lstStyle/>
          <a:p>
            <a:endParaRPr/>
          </a:p>
        </p:txBody>
      </p:sp>
      <p:sp>
        <p:nvSpPr>
          <p:cNvPr id="21" name="Shape 19"/>
          <p:cNvSpPr/>
          <p:nvPr/>
        </p:nvSpPr>
        <p:spPr>
          <a:xfrm>
            <a:off x="3200400" y="3337560"/>
            <a:ext cx="2606040" cy="502920"/>
          </a:xfrm>
          <a:prstGeom prst="rect">
            <a:avLst/>
          </a:prstGeom>
          <a:solidFill>
            <a:srgbClr val="8B5CF6"/>
          </a:solidFill>
          <a:ln w="12700">
            <a:solidFill>
              <a:srgbClr val="8B5CF6"/>
            </a:solidFill>
            <a:prstDash val="solid"/>
          </a:ln>
        </p:spPr>
        <p:txBody>
          <a:bodyPr/>
          <a:lstStyle/>
          <a:p>
            <a:endParaRPr/>
          </a:p>
        </p:txBody>
      </p:sp>
      <p:sp>
        <p:nvSpPr>
          <p:cNvPr id="22" name="Text 20"/>
          <p:cNvSpPr/>
          <p:nvPr/>
        </p:nvSpPr>
        <p:spPr>
          <a:xfrm>
            <a:off x="3200400" y="3337560"/>
            <a:ext cx="2606040" cy="502920"/>
          </a:xfrm>
          <a:prstGeom prst="rect">
            <a:avLst/>
          </a:prstGeom>
          <a:noFill/>
          <a:ln/>
        </p:spPr>
        <p:txBody>
          <a:bodyPr wrap="square" rtlCol="0" anchor="ctr"/>
          <a:lstStyle/>
          <a:p>
            <a:pPr marL="0" indent="0" algn="ctr">
              <a:buNone/>
            </a:pPr>
            <a:r>
              <a:rPr lang="en-US" sz="1300" b="1" dirty="0">
                <a:solidFill>
                  <a:srgbClr val="FFFFFF"/>
                </a:solidFill>
              </a:rPr>
              <a:t>Q — SOURCES / EVIDENCE</a:t>
            </a:r>
            <a:endParaRPr lang="en-US" sz="1300" dirty="0"/>
          </a:p>
        </p:txBody>
      </p:sp>
      <p:sp>
        <p:nvSpPr>
          <p:cNvPr id="23" name="Text 21"/>
          <p:cNvSpPr/>
          <p:nvPr/>
        </p:nvSpPr>
        <p:spPr>
          <a:xfrm>
            <a:off x="3337560" y="3913632"/>
            <a:ext cx="2331720" cy="822960"/>
          </a:xfrm>
          <a:prstGeom prst="rect">
            <a:avLst/>
          </a:prstGeom>
          <a:noFill/>
          <a:ln/>
        </p:spPr>
        <p:txBody>
          <a:bodyPr wrap="square" rtlCol="0" anchor="ctr"/>
          <a:lstStyle/>
          <a:p>
            <a:pPr marL="0" indent="0">
              <a:buNone/>
            </a:pPr>
            <a:r>
              <a:rPr lang="en-US" sz="1200" dirty="0">
                <a:solidFill>
                  <a:srgbClr val="1A1A2E"/>
                </a:solidFill>
              </a:rPr>
              <a:t>Where does the figure come from? Is it verifiable?</a:t>
            </a:r>
            <a:endParaRPr lang="en-US" sz="1200" dirty="0"/>
          </a:p>
        </p:txBody>
      </p:sp>
      <p:sp>
        <p:nvSpPr>
          <p:cNvPr id="24" name="Shape 22"/>
          <p:cNvSpPr/>
          <p:nvPr/>
        </p:nvSpPr>
        <p:spPr>
          <a:xfrm>
            <a:off x="6035040" y="3337560"/>
            <a:ext cx="2606040" cy="15087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5" name="Shape 23"/>
          <p:cNvSpPr/>
          <p:nvPr/>
        </p:nvSpPr>
        <p:spPr>
          <a:xfrm>
            <a:off x="6035040" y="3337560"/>
            <a:ext cx="64008" cy="1508760"/>
          </a:xfrm>
          <a:prstGeom prst="rect">
            <a:avLst/>
          </a:prstGeom>
          <a:solidFill>
            <a:srgbClr val="EF4444"/>
          </a:solidFill>
          <a:ln w="12700">
            <a:solidFill>
              <a:srgbClr val="EF4444"/>
            </a:solidFill>
            <a:prstDash val="solid"/>
          </a:ln>
        </p:spPr>
        <p:txBody>
          <a:bodyPr/>
          <a:lstStyle/>
          <a:p>
            <a:endParaRPr/>
          </a:p>
        </p:txBody>
      </p:sp>
      <p:sp>
        <p:nvSpPr>
          <p:cNvPr id="26" name="Shape 24"/>
          <p:cNvSpPr/>
          <p:nvPr/>
        </p:nvSpPr>
        <p:spPr>
          <a:xfrm>
            <a:off x="6035040" y="3337560"/>
            <a:ext cx="2606040" cy="502920"/>
          </a:xfrm>
          <a:prstGeom prst="rect">
            <a:avLst/>
          </a:prstGeom>
          <a:solidFill>
            <a:srgbClr val="EF4444"/>
          </a:solidFill>
          <a:ln w="12700">
            <a:solidFill>
              <a:srgbClr val="EF4444"/>
            </a:solidFill>
            <a:prstDash val="solid"/>
          </a:ln>
        </p:spPr>
        <p:txBody>
          <a:bodyPr/>
          <a:lstStyle/>
          <a:p>
            <a:endParaRPr/>
          </a:p>
        </p:txBody>
      </p:sp>
      <p:sp>
        <p:nvSpPr>
          <p:cNvPr id="27" name="Text 25"/>
          <p:cNvSpPr/>
          <p:nvPr/>
        </p:nvSpPr>
        <p:spPr>
          <a:xfrm>
            <a:off x="6035040" y="3337560"/>
            <a:ext cx="2606040" cy="502920"/>
          </a:xfrm>
          <a:prstGeom prst="rect">
            <a:avLst/>
          </a:prstGeom>
          <a:noFill/>
          <a:ln/>
        </p:spPr>
        <p:txBody>
          <a:bodyPr wrap="square" rtlCol="0" anchor="ctr"/>
          <a:lstStyle/>
          <a:p>
            <a:pPr marL="0" indent="0" algn="ctr">
              <a:buNone/>
            </a:pPr>
            <a:r>
              <a:rPr lang="en-US" sz="1300" b="1" dirty="0">
                <a:solidFill>
                  <a:srgbClr val="FFFFFF"/>
                </a:solidFill>
              </a:rPr>
              <a:t>R — RISK</a:t>
            </a:r>
            <a:endParaRPr lang="en-US" sz="1300" dirty="0"/>
          </a:p>
        </p:txBody>
      </p:sp>
      <p:sp>
        <p:nvSpPr>
          <p:cNvPr id="28" name="Text 26"/>
          <p:cNvSpPr/>
          <p:nvPr/>
        </p:nvSpPr>
        <p:spPr>
          <a:xfrm>
            <a:off x="6172200" y="3913632"/>
            <a:ext cx="2331720" cy="822960"/>
          </a:xfrm>
          <a:prstGeom prst="rect">
            <a:avLst/>
          </a:prstGeom>
          <a:noFill/>
          <a:ln/>
        </p:spPr>
        <p:txBody>
          <a:bodyPr wrap="square" rtlCol="0" anchor="ctr"/>
          <a:lstStyle/>
          <a:p>
            <a:pPr marL="0" indent="0">
              <a:buNone/>
            </a:pPr>
            <a:r>
              <a:rPr lang="en-US" sz="1200" dirty="0">
                <a:solidFill>
                  <a:srgbClr val="1A1A2E"/>
                </a:solidFill>
              </a:rPr>
              <a:t>What happens if this is wrong? Low / Medium / High?</a:t>
            </a:r>
            <a:endParaRPr lang="en-US" sz="1200" dirty="0"/>
          </a:p>
        </p:txBody>
      </p:sp>
      <p:sp>
        <p:nvSpPr>
          <p:cNvPr id="29" name="TextBox 2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F-24  |  How Would Bernd Have Spotted the Mistake?</a:t>
            </a:r>
          </a:p>
        </p:txBody>
      </p:sp>
      <p:pic>
        <p:nvPicPr>
          <p:cNvPr id="3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1" name="foundic_text_3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QA Check P-Q-R in Detail</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The 3-Step QA Check — How to Apply It</a:t>
            </a:r>
            <a:endParaRPr lang="en-US" sz="2600" dirty="0"/>
          </a:p>
        </p:txBody>
      </p:sp>
      <p:sp>
        <p:nvSpPr>
          <p:cNvPr id="5" name="Shape 3"/>
          <p:cNvSpPr/>
          <p:nvPr/>
        </p:nvSpPr>
        <p:spPr>
          <a:xfrm>
            <a:off x="365760" y="1325880"/>
            <a:ext cx="8412480" cy="314376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Text 4"/>
          <p:cNvSpPr/>
          <p:nvPr/>
        </p:nvSpPr>
        <p:spPr>
          <a:xfrm>
            <a:off x="594360" y="1417320"/>
            <a:ext cx="7955280" cy="384048"/>
          </a:xfrm>
          <a:prstGeom prst="rect">
            <a:avLst/>
          </a:prstGeom>
          <a:noFill/>
          <a:ln/>
        </p:spPr>
        <p:txBody>
          <a:bodyPr wrap="square" rtlCol="0" anchor="ctr"/>
          <a:lstStyle/>
          <a:p>
            <a:pPr marL="0" indent="0">
              <a:buNone/>
            </a:pPr>
            <a:r>
              <a:rPr lang="en-US" sz="1400" b="1" dirty="0">
                <a:solidFill>
                  <a:srgbClr val="1A1A2E"/>
                </a:solidFill>
              </a:rPr>
              <a:t>RISK LEVELS — the R decision</a:t>
            </a:r>
            <a:endParaRPr lang="en-US" sz="1400" dirty="0"/>
          </a:p>
        </p:txBody>
      </p:sp>
      <p:sp>
        <p:nvSpPr>
          <p:cNvPr id="7" name="Shape 5"/>
          <p:cNvSpPr/>
          <p:nvPr/>
        </p:nvSpPr>
        <p:spPr>
          <a:xfrm>
            <a:off x="548640" y="1874520"/>
            <a:ext cx="1188720" cy="643674"/>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548640" y="1874520"/>
            <a:ext cx="1188720" cy="643674"/>
          </a:xfrm>
          <a:prstGeom prst="rect">
            <a:avLst/>
          </a:prstGeom>
          <a:noFill/>
          <a:ln/>
        </p:spPr>
        <p:txBody>
          <a:bodyPr wrap="square" rtlCol="0" anchor="ctr"/>
          <a:lstStyle/>
          <a:p>
            <a:pPr marL="0" indent="0" algn="ctr">
              <a:buNone/>
            </a:pPr>
            <a:r>
              <a:rPr lang="en-US" sz="1400" b="1" dirty="0">
                <a:solidFill>
                  <a:srgbClr val="FFFFFF"/>
                </a:solidFill>
              </a:rPr>
              <a:t>LOW</a:t>
            </a:r>
            <a:endParaRPr lang="en-US" sz="1400" dirty="0"/>
          </a:p>
        </p:txBody>
      </p:sp>
      <p:sp>
        <p:nvSpPr>
          <p:cNvPr id="9" name="Text 7"/>
          <p:cNvSpPr/>
          <p:nvPr/>
        </p:nvSpPr>
        <p:spPr>
          <a:xfrm>
            <a:off x="1920240" y="1988376"/>
            <a:ext cx="3200400" cy="438912"/>
          </a:xfrm>
          <a:prstGeom prst="rect">
            <a:avLst/>
          </a:prstGeom>
          <a:noFill/>
          <a:ln/>
        </p:spPr>
        <p:txBody>
          <a:bodyPr wrap="square" rtlCol="0" anchor="ctr"/>
          <a:lstStyle/>
          <a:p>
            <a:pPr marL="0" indent="0">
              <a:buNone/>
            </a:pPr>
            <a:r>
              <a:rPr lang="en-US" sz="1200" dirty="0">
                <a:solidFill>
                  <a:srgbClr val="1A1A2E"/>
                </a:solidFill>
              </a:rPr>
              <a:t>Internal brainstorming, draft emails</a:t>
            </a:r>
            <a:endParaRPr lang="en-US" sz="1200" dirty="0"/>
          </a:p>
        </p:txBody>
      </p:sp>
      <p:sp>
        <p:nvSpPr>
          <p:cNvPr id="10" name="Text 8"/>
          <p:cNvSpPr/>
          <p:nvPr/>
        </p:nvSpPr>
        <p:spPr>
          <a:xfrm>
            <a:off x="5303520" y="1988376"/>
            <a:ext cx="3383280" cy="438912"/>
          </a:xfrm>
          <a:prstGeom prst="rect">
            <a:avLst/>
          </a:prstGeom>
          <a:noFill/>
          <a:ln/>
        </p:spPr>
        <p:txBody>
          <a:bodyPr wrap="square" rtlCol="0" anchor="ctr"/>
          <a:lstStyle/>
          <a:p>
            <a:pPr marL="0" indent="0">
              <a:buNone/>
            </a:pPr>
            <a:r>
              <a:rPr lang="en-US" sz="1200" b="1" dirty="0">
                <a:solidFill>
                  <a:srgbClr val="10B981"/>
                </a:solidFill>
              </a:rPr>
              <a:t>→  A brief plausibility check is enough</a:t>
            </a:r>
            <a:endParaRPr lang="en-US" sz="1200" dirty="0"/>
          </a:p>
        </p:txBody>
      </p:sp>
      <p:sp>
        <p:nvSpPr>
          <p:cNvPr id="11" name="Shape 9"/>
          <p:cNvSpPr/>
          <p:nvPr/>
        </p:nvSpPr>
        <p:spPr>
          <a:xfrm>
            <a:off x="548640" y="2778552"/>
            <a:ext cx="1188720" cy="643674"/>
          </a:xfrm>
          <a:prstGeom prst="rect">
            <a:avLst/>
          </a:prstGeom>
          <a:solidFill>
            <a:srgbClr val="F59E0B"/>
          </a:solidFill>
          <a:ln w="12700">
            <a:solidFill>
              <a:srgbClr val="F59E0B"/>
            </a:solidFill>
            <a:prstDash val="solid"/>
          </a:ln>
        </p:spPr>
        <p:txBody>
          <a:bodyPr/>
          <a:lstStyle/>
          <a:p>
            <a:endParaRPr/>
          </a:p>
        </p:txBody>
      </p:sp>
      <p:sp>
        <p:nvSpPr>
          <p:cNvPr id="12" name="Text 10"/>
          <p:cNvSpPr/>
          <p:nvPr/>
        </p:nvSpPr>
        <p:spPr>
          <a:xfrm>
            <a:off x="548640" y="2778552"/>
            <a:ext cx="1188720" cy="643674"/>
          </a:xfrm>
          <a:prstGeom prst="rect">
            <a:avLst/>
          </a:prstGeom>
          <a:noFill/>
          <a:ln/>
        </p:spPr>
        <p:txBody>
          <a:bodyPr wrap="square" rtlCol="0" anchor="ctr"/>
          <a:lstStyle/>
          <a:p>
            <a:pPr marL="0" indent="0" algn="ctr">
              <a:buNone/>
            </a:pPr>
            <a:r>
              <a:rPr lang="en-US" sz="1400" b="1" dirty="0">
                <a:solidFill>
                  <a:srgbClr val="FFFFFF"/>
                </a:solidFill>
              </a:rPr>
              <a:t>MEDIUM</a:t>
            </a:r>
            <a:endParaRPr lang="en-US" sz="1400" dirty="0"/>
          </a:p>
        </p:txBody>
      </p:sp>
      <p:sp>
        <p:nvSpPr>
          <p:cNvPr id="13" name="Text 11"/>
          <p:cNvSpPr/>
          <p:nvPr/>
        </p:nvSpPr>
        <p:spPr>
          <a:xfrm>
            <a:off x="1920240" y="2899782"/>
            <a:ext cx="3200400" cy="438912"/>
          </a:xfrm>
          <a:prstGeom prst="rect">
            <a:avLst/>
          </a:prstGeom>
          <a:noFill/>
          <a:ln/>
        </p:spPr>
        <p:txBody>
          <a:bodyPr wrap="square" rtlCol="0" anchor="ctr"/>
          <a:lstStyle/>
          <a:p>
            <a:pPr marL="0" indent="0">
              <a:buNone/>
            </a:pPr>
            <a:r>
              <a:rPr lang="en-US" sz="1200" dirty="0">
                <a:solidFill>
                  <a:srgbClr val="1A1A2E"/>
                </a:solidFill>
              </a:rPr>
              <a:t>Team communication, presentations</a:t>
            </a:r>
            <a:endParaRPr lang="en-US" sz="1200" dirty="0"/>
          </a:p>
        </p:txBody>
      </p:sp>
      <p:sp>
        <p:nvSpPr>
          <p:cNvPr id="14" name="Text 12"/>
          <p:cNvSpPr/>
          <p:nvPr/>
        </p:nvSpPr>
        <p:spPr>
          <a:xfrm>
            <a:off x="5303520" y="2899782"/>
            <a:ext cx="3383280" cy="438912"/>
          </a:xfrm>
          <a:prstGeom prst="rect">
            <a:avLst/>
          </a:prstGeom>
          <a:noFill/>
          <a:ln/>
        </p:spPr>
        <p:txBody>
          <a:bodyPr wrap="square" rtlCol="0" anchor="ctr"/>
          <a:lstStyle/>
          <a:p>
            <a:pPr marL="0" indent="0">
              <a:buNone/>
            </a:pPr>
            <a:r>
              <a:rPr lang="en-US" sz="1200" b="1" dirty="0">
                <a:solidFill>
                  <a:srgbClr val="F59E0B"/>
                </a:solidFill>
              </a:rPr>
              <a:t>→  Check P + Q, verify key statements</a:t>
            </a:r>
            <a:endParaRPr lang="en-US" sz="1200" dirty="0"/>
          </a:p>
        </p:txBody>
      </p:sp>
      <p:sp>
        <p:nvSpPr>
          <p:cNvPr id="15" name="Shape 13"/>
          <p:cNvSpPr/>
          <p:nvPr/>
        </p:nvSpPr>
        <p:spPr>
          <a:xfrm>
            <a:off x="548640" y="3668930"/>
            <a:ext cx="1188720" cy="643674"/>
          </a:xfrm>
          <a:prstGeom prst="rect">
            <a:avLst/>
          </a:prstGeom>
          <a:solidFill>
            <a:srgbClr val="EF4444"/>
          </a:solidFill>
          <a:ln w="12700">
            <a:solidFill>
              <a:srgbClr val="EF4444"/>
            </a:solidFill>
            <a:prstDash val="solid"/>
          </a:ln>
        </p:spPr>
        <p:txBody>
          <a:bodyPr/>
          <a:lstStyle/>
          <a:p>
            <a:endParaRPr/>
          </a:p>
        </p:txBody>
      </p:sp>
      <p:sp>
        <p:nvSpPr>
          <p:cNvPr id="16" name="Text 14"/>
          <p:cNvSpPr/>
          <p:nvPr/>
        </p:nvSpPr>
        <p:spPr>
          <a:xfrm>
            <a:off x="548640" y="3668930"/>
            <a:ext cx="1188720" cy="643674"/>
          </a:xfrm>
          <a:prstGeom prst="rect">
            <a:avLst/>
          </a:prstGeom>
          <a:noFill/>
          <a:ln/>
        </p:spPr>
        <p:txBody>
          <a:bodyPr wrap="square" rtlCol="0" anchor="ctr"/>
          <a:lstStyle/>
          <a:p>
            <a:pPr marL="0" indent="0" algn="ctr">
              <a:buNone/>
            </a:pPr>
            <a:r>
              <a:rPr lang="en-US" sz="1400" b="1" dirty="0">
                <a:solidFill>
                  <a:srgbClr val="FFFFFF"/>
                </a:solidFill>
              </a:rPr>
              <a:t>HIGH</a:t>
            </a:r>
            <a:endParaRPr lang="en-US" sz="1400" dirty="0"/>
          </a:p>
        </p:txBody>
      </p:sp>
      <p:sp>
        <p:nvSpPr>
          <p:cNvPr id="17" name="Text 15"/>
          <p:cNvSpPr/>
          <p:nvPr/>
        </p:nvSpPr>
        <p:spPr>
          <a:xfrm>
            <a:off x="1920240" y="3782786"/>
            <a:ext cx="3200400" cy="438912"/>
          </a:xfrm>
          <a:prstGeom prst="rect">
            <a:avLst/>
          </a:prstGeom>
          <a:noFill/>
          <a:ln/>
        </p:spPr>
        <p:txBody>
          <a:bodyPr wrap="square" rtlCol="0" anchor="ctr"/>
          <a:lstStyle/>
          <a:p>
            <a:pPr marL="0" indent="0">
              <a:buNone/>
            </a:pPr>
            <a:r>
              <a:rPr lang="en-US" sz="1200" dirty="0">
                <a:solidFill>
                  <a:srgbClr val="1A1A2E"/>
                </a:solidFill>
              </a:rPr>
              <a:t>Financial data, legal texts, customer communications</a:t>
            </a:r>
            <a:endParaRPr lang="en-US" sz="1200" dirty="0"/>
          </a:p>
        </p:txBody>
      </p:sp>
      <p:sp>
        <p:nvSpPr>
          <p:cNvPr id="18" name="Text 16"/>
          <p:cNvSpPr/>
          <p:nvPr/>
        </p:nvSpPr>
        <p:spPr>
          <a:xfrm>
            <a:off x="5303520" y="3782786"/>
            <a:ext cx="3383280" cy="438912"/>
          </a:xfrm>
          <a:prstGeom prst="rect">
            <a:avLst/>
          </a:prstGeom>
          <a:noFill/>
          <a:ln/>
        </p:spPr>
        <p:txBody>
          <a:bodyPr wrap="square" rtlCol="0" anchor="ctr"/>
          <a:lstStyle/>
          <a:p>
            <a:pPr marL="0" indent="0">
              <a:buNone/>
            </a:pPr>
            <a:r>
              <a:rPr lang="en-US" sz="1200" b="1" dirty="0">
                <a:solidFill>
                  <a:srgbClr val="EF4444"/>
                </a:solidFill>
              </a:rPr>
              <a:t>→  P + Q + R in full — verify external source</a:t>
            </a:r>
            <a:endParaRPr lang="en-US" sz="12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F-25  |  The 3-Step QA Check</a:t>
            </a:r>
          </a:p>
        </p:txBody>
      </p:sp>
      <p:pic>
        <p:nvPicPr>
          <p:cNvPr id="2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1" name="foundic_text_2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QA Check P-Q-R — Three Practical Cases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400" b="1" dirty="0">
                <a:solidFill>
                  <a:srgbClr val="1A1A2E"/>
                </a:solidFill>
              </a:rPr>
              <a:t>QA Level in Practice: What Do You Check and How Carefully?</a:t>
            </a:r>
            <a:endParaRPr lang="en-US" sz="2400" dirty="0"/>
          </a:p>
        </p:txBody>
      </p:sp>
      <p:sp>
        <p:nvSpPr>
          <p:cNvPr id="5" name="Shape 3"/>
          <p:cNvSpPr/>
          <p:nvPr/>
        </p:nvSpPr>
        <p:spPr>
          <a:xfrm>
            <a:off x="365760" y="1298448"/>
            <a:ext cx="8412480" cy="10515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960120" cy="1051560"/>
          </a:xfrm>
          <a:prstGeom prst="rect">
            <a:avLst/>
          </a:prstGeom>
          <a:solidFill>
            <a:srgbClr val="10B981"/>
          </a:solidFill>
          <a:ln w="12700">
            <a:solidFill>
              <a:srgbClr val="10B981"/>
            </a:solidFill>
            <a:prstDash val="solid"/>
          </a:ln>
        </p:spPr>
        <p:txBody>
          <a:bodyPr/>
          <a:lstStyle/>
          <a:p>
            <a:endParaRPr/>
          </a:p>
        </p:txBody>
      </p:sp>
      <p:sp>
        <p:nvSpPr>
          <p:cNvPr id="7" name="Text 5"/>
          <p:cNvSpPr/>
          <p:nvPr/>
        </p:nvSpPr>
        <p:spPr>
          <a:xfrm>
            <a:off x="365760" y="1298448"/>
            <a:ext cx="960120" cy="1051560"/>
          </a:xfrm>
          <a:prstGeom prst="rect">
            <a:avLst/>
          </a:prstGeom>
          <a:noFill/>
          <a:ln/>
        </p:spPr>
        <p:txBody>
          <a:bodyPr wrap="square" rtlCol="0" anchor="ctr"/>
          <a:lstStyle/>
          <a:p>
            <a:pPr marL="0" indent="0" algn="ctr">
              <a:buNone/>
            </a:pPr>
            <a:r>
              <a:rPr lang="en-US" sz="1600" b="1" dirty="0">
                <a:solidFill>
                  <a:srgbClr val="FFFFFF"/>
                </a:solidFill>
              </a:rPr>
              <a:t>LOW</a:t>
            </a:r>
            <a:endParaRPr lang="en-US" sz="1600" dirty="0"/>
          </a:p>
        </p:txBody>
      </p:sp>
      <p:sp>
        <p:nvSpPr>
          <p:cNvPr id="8" name="Text 6"/>
          <p:cNvSpPr/>
          <p:nvPr/>
        </p:nvSpPr>
        <p:spPr>
          <a:xfrm>
            <a:off x="1463040" y="1371600"/>
            <a:ext cx="4572000" cy="320040"/>
          </a:xfrm>
          <a:prstGeom prst="rect">
            <a:avLst/>
          </a:prstGeom>
          <a:noFill/>
          <a:ln/>
        </p:spPr>
        <p:txBody>
          <a:bodyPr wrap="square" rtlCol="0" anchor="ctr"/>
          <a:lstStyle/>
          <a:p>
            <a:pPr marL="0" indent="0">
              <a:buNone/>
            </a:pPr>
            <a:r>
              <a:rPr lang="en-US" sz="1100" b="1" dirty="0">
                <a:solidFill>
                  <a:srgbClr val="6B7280"/>
                </a:solidFill>
              </a:rPr>
              <a:t>📧  Tanja — Communications</a:t>
            </a:r>
            <a:endParaRPr lang="en-US" sz="1100" dirty="0"/>
          </a:p>
        </p:txBody>
      </p:sp>
      <p:sp>
        <p:nvSpPr>
          <p:cNvPr id="9" name="Text 7"/>
          <p:cNvSpPr/>
          <p:nvPr/>
        </p:nvSpPr>
        <p:spPr>
          <a:xfrm>
            <a:off x="1463040" y="1664208"/>
            <a:ext cx="7132320" cy="347472"/>
          </a:xfrm>
          <a:prstGeom prst="rect">
            <a:avLst/>
          </a:prstGeom>
          <a:noFill/>
          <a:ln/>
        </p:spPr>
        <p:txBody>
          <a:bodyPr wrap="square" rtlCol="0" anchor="ctr"/>
          <a:lstStyle/>
          <a:p>
            <a:pPr marL="0" indent="0">
              <a:buNone/>
            </a:pPr>
            <a:r>
              <a:rPr lang="en-US" sz="1300" b="1" dirty="0">
                <a:solidFill>
                  <a:srgbClr val="1A1A2E"/>
                </a:solidFill>
              </a:rPr>
              <a:t>AI draft of an internal team email about the next team meeting</a:t>
            </a:r>
            <a:endParaRPr lang="en-US" sz="1300" dirty="0"/>
          </a:p>
        </p:txBody>
      </p:sp>
      <p:sp>
        <p:nvSpPr>
          <p:cNvPr id="10" name="Text 8"/>
          <p:cNvSpPr/>
          <p:nvPr/>
        </p:nvSpPr>
        <p:spPr>
          <a:xfrm>
            <a:off x="1463040" y="1993392"/>
            <a:ext cx="7132320" cy="292608"/>
          </a:xfrm>
          <a:prstGeom prst="rect">
            <a:avLst/>
          </a:prstGeom>
          <a:noFill/>
          <a:ln/>
        </p:spPr>
        <p:txBody>
          <a:bodyPr wrap="square" rtlCol="0" anchor="ctr"/>
          <a:lstStyle/>
          <a:p>
            <a:pPr marL="0" indent="0">
              <a:buNone/>
            </a:pPr>
            <a:r>
              <a:rPr lang="en-US" sz="1200" dirty="0">
                <a:solidFill>
                  <a:srgbClr val="10B981"/>
                </a:solidFill>
              </a:rPr>
              <a:t>→  Quick plausibility check: tone &amp; date correct?</a:t>
            </a:r>
            <a:endParaRPr lang="en-US" sz="1200" dirty="0"/>
          </a:p>
        </p:txBody>
      </p:sp>
      <p:sp>
        <p:nvSpPr>
          <p:cNvPr id="17" name="Shape 15"/>
          <p:cNvSpPr/>
          <p:nvPr/>
        </p:nvSpPr>
        <p:spPr>
          <a:xfrm>
            <a:off x="365760" y="2496019"/>
            <a:ext cx="8412480" cy="10515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365760" y="2496019"/>
            <a:ext cx="960120" cy="1051560"/>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365760" y="2496019"/>
            <a:ext cx="960120" cy="1051560"/>
          </a:xfrm>
          <a:prstGeom prst="rect">
            <a:avLst/>
          </a:prstGeom>
          <a:noFill/>
          <a:ln/>
        </p:spPr>
        <p:txBody>
          <a:bodyPr wrap="square" rtlCol="0" anchor="ctr"/>
          <a:lstStyle/>
          <a:p>
            <a:pPr marL="0" indent="0" algn="ctr">
              <a:buNone/>
            </a:pPr>
            <a:r>
              <a:rPr lang="en-US" sz="1600" b="1" dirty="0">
                <a:solidFill>
                  <a:srgbClr val="FFFFFF"/>
                </a:solidFill>
              </a:rPr>
              <a:t>MEDIUM</a:t>
            </a:r>
            <a:endParaRPr lang="en-US" sz="1600" dirty="0"/>
          </a:p>
        </p:txBody>
      </p:sp>
      <p:sp>
        <p:nvSpPr>
          <p:cNvPr id="20" name="Text 18"/>
          <p:cNvSpPr/>
          <p:nvPr/>
        </p:nvSpPr>
        <p:spPr>
          <a:xfrm>
            <a:off x="1463040" y="2569171"/>
            <a:ext cx="4572000" cy="320040"/>
          </a:xfrm>
          <a:prstGeom prst="rect">
            <a:avLst/>
          </a:prstGeom>
          <a:noFill/>
          <a:ln/>
        </p:spPr>
        <p:txBody>
          <a:bodyPr wrap="square" rtlCol="0" anchor="ctr"/>
          <a:lstStyle/>
          <a:p>
            <a:pPr marL="0" indent="0">
              <a:buNone/>
            </a:pPr>
            <a:r>
              <a:rPr lang="en-US" sz="1100" b="1" dirty="0">
                <a:solidFill>
                  <a:srgbClr val="6B7280"/>
                </a:solidFill>
              </a:rPr>
              <a:t>🔍  Bernd — Finance</a:t>
            </a:r>
            <a:endParaRPr lang="en-US" sz="1100" dirty="0"/>
          </a:p>
        </p:txBody>
      </p:sp>
      <p:sp>
        <p:nvSpPr>
          <p:cNvPr id="21" name="Text 19"/>
          <p:cNvSpPr/>
          <p:nvPr/>
        </p:nvSpPr>
        <p:spPr>
          <a:xfrm>
            <a:off x="1463040" y="2861779"/>
            <a:ext cx="7132320" cy="347472"/>
          </a:xfrm>
          <a:prstGeom prst="rect">
            <a:avLst/>
          </a:prstGeom>
          <a:noFill/>
          <a:ln/>
        </p:spPr>
        <p:txBody>
          <a:bodyPr wrap="square" rtlCol="0" anchor="ctr"/>
          <a:lstStyle/>
          <a:p>
            <a:pPr marL="0" indent="0">
              <a:buNone/>
            </a:pPr>
            <a:r>
              <a:rPr lang="en-US" sz="1300" b="1" dirty="0">
                <a:solidFill>
                  <a:srgbClr val="1A1A2E"/>
                </a:solidFill>
              </a:rPr>
              <a:t>AI summary of a public industry report for the team</a:t>
            </a:r>
            <a:endParaRPr lang="en-US" sz="1300" dirty="0"/>
          </a:p>
        </p:txBody>
      </p:sp>
      <p:sp>
        <p:nvSpPr>
          <p:cNvPr id="22" name="Text 20"/>
          <p:cNvSpPr/>
          <p:nvPr/>
        </p:nvSpPr>
        <p:spPr>
          <a:xfrm>
            <a:off x="1463040" y="3190963"/>
            <a:ext cx="7132320" cy="292608"/>
          </a:xfrm>
          <a:prstGeom prst="rect">
            <a:avLst/>
          </a:prstGeom>
          <a:noFill/>
          <a:ln/>
        </p:spPr>
        <p:txBody>
          <a:bodyPr wrap="square" rtlCol="0" anchor="ctr"/>
          <a:lstStyle/>
          <a:p>
            <a:pPr marL="0" indent="0">
              <a:buNone/>
            </a:pPr>
            <a:r>
              <a:rPr lang="en-US" sz="1200" dirty="0">
                <a:solidFill>
                  <a:srgbClr val="F59E0B"/>
                </a:solidFill>
              </a:rPr>
              <a:t>→  Verify key statements, check source of the original report</a:t>
            </a:r>
            <a:endParaRPr lang="en-US" sz="1200" dirty="0"/>
          </a:p>
        </p:txBody>
      </p:sp>
      <p:sp>
        <p:nvSpPr>
          <p:cNvPr id="23" name="TextBox 2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F-26  |  QA Level in Practice</a:t>
            </a:r>
          </a:p>
        </p:txBody>
      </p:sp>
      <p:sp>
        <p:nvSpPr>
          <p:cNvPr id="26" name="Shape 9"/>
          <p:cNvSpPr/>
          <p:nvPr/>
        </p:nvSpPr>
        <p:spPr>
          <a:xfrm>
            <a:off x="365760" y="3674413"/>
            <a:ext cx="8412480" cy="10515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10"/>
          <p:cNvSpPr/>
          <p:nvPr/>
        </p:nvSpPr>
        <p:spPr>
          <a:xfrm>
            <a:off x="365760" y="3674413"/>
            <a:ext cx="960120" cy="1051560"/>
          </a:xfrm>
          <a:prstGeom prst="rect">
            <a:avLst/>
          </a:prstGeom>
          <a:solidFill>
            <a:srgbClr val="EF4444"/>
          </a:solidFill>
          <a:ln w="12700">
            <a:solidFill>
              <a:srgbClr val="EF4444"/>
            </a:solidFill>
            <a:prstDash val="solid"/>
          </a:ln>
        </p:spPr>
        <p:txBody>
          <a:bodyPr/>
          <a:lstStyle/>
          <a:p>
            <a:endParaRPr/>
          </a:p>
        </p:txBody>
      </p:sp>
      <p:sp>
        <p:nvSpPr>
          <p:cNvPr id="28" name="Text 11"/>
          <p:cNvSpPr/>
          <p:nvPr/>
        </p:nvSpPr>
        <p:spPr>
          <a:xfrm>
            <a:off x="365760" y="3674413"/>
            <a:ext cx="960120" cy="1051560"/>
          </a:xfrm>
          <a:prstGeom prst="rect">
            <a:avLst/>
          </a:prstGeom>
          <a:noFill/>
          <a:ln/>
        </p:spPr>
        <p:txBody>
          <a:bodyPr wrap="square" rtlCol="0" anchor="ctr"/>
          <a:lstStyle/>
          <a:p>
            <a:pPr marL="0" indent="0" algn="ctr">
              <a:buNone/>
            </a:pPr>
            <a:r>
              <a:rPr lang="en-US" sz="1600" b="1" dirty="0">
                <a:solidFill>
                  <a:srgbClr val="FFFFFF"/>
                </a:solidFill>
              </a:rPr>
              <a:t>HIGH</a:t>
            </a:r>
            <a:endParaRPr lang="en-US" sz="1600" dirty="0"/>
          </a:p>
        </p:txBody>
      </p:sp>
      <p:sp>
        <p:nvSpPr>
          <p:cNvPr id="29" name="Text 12"/>
          <p:cNvSpPr/>
          <p:nvPr/>
        </p:nvSpPr>
        <p:spPr>
          <a:xfrm>
            <a:off x="1463040" y="3747565"/>
            <a:ext cx="4572000" cy="320040"/>
          </a:xfrm>
          <a:prstGeom prst="rect">
            <a:avLst/>
          </a:prstGeom>
          <a:noFill/>
          <a:ln/>
        </p:spPr>
        <p:txBody>
          <a:bodyPr wrap="square" rtlCol="0" anchor="ctr"/>
          <a:lstStyle/>
          <a:p>
            <a:pPr marL="0" indent="0">
              <a:buNone/>
            </a:pPr>
            <a:r>
              <a:rPr lang="en-US" sz="1100" b="1" dirty="0">
                <a:solidFill>
                  <a:srgbClr val="6B7280"/>
                </a:solidFill>
              </a:rPr>
              <a:t>📊  Bernd — Finance</a:t>
            </a:r>
            <a:endParaRPr lang="en-US" sz="1100" dirty="0"/>
          </a:p>
        </p:txBody>
      </p:sp>
      <p:sp>
        <p:nvSpPr>
          <p:cNvPr id="30" name="Text 13"/>
          <p:cNvSpPr/>
          <p:nvPr/>
        </p:nvSpPr>
        <p:spPr>
          <a:xfrm>
            <a:off x="1463040" y="4040173"/>
            <a:ext cx="7132320" cy="347472"/>
          </a:xfrm>
          <a:prstGeom prst="rect">
            <a:avLst/>
          </a:prstGeom>
          <a:noFill/>
          <a:ln/>
        </p:spPr>
        <p:txBody>
          <a:bodyPr wrap="square" rtlCol="0" anchor="ctr"/>
          <a:lstStyle/>
          <a:p>
            <a:pPr marL="0" indent="0">
              <a:buNone/>
            </a:pPr>
            <a:r>
              <a:rPr lang="en-US" sz="1300" b="1" dirty="0">
                <a:solidFill>
                  <a:srgbClr val="1A1A2E"/>
                </a:solidFill>
              </a:rPr>
              <a:t>AI-generated revenue forecast for the next Board meeting</a:t>
            </a:r>
            <a:endParaRPr lang="en-US" sz="1300" dirty="0"/>
          </a:p>
        </p:txBody>
      </p:sp>
      <p:sp>
        <p:nvSpPr>
          <p:cNvPr id="31" name="Text 14"/>
          <p:cNvSpPr/>
          <p:nvPr/>
        </p:nvSpPr>
        <p:spPr>
          <a:xfrm>
            <a:off x="1463040" y="4369357"/>
            <a:ext cx="7132320" cy="292608"/>
          </a:xfrm>
          <a:prstGeom prst="rect">
            <a:avLst/>
          </a:prstGeom>
          <a:noFill/>
          <a:ln/>
        </p:spPr>
        <p:txBody>
          <a:bodyPr wrap="square" rtlCol="0" anchor="ctr"/>
          <a:lstStyle/>
          <a:p>
            <a:pPr marL="0" indent="0">
              <a:buNone/>
            </a:pPr>
            <a:r>
              <a:rPr lang="en-US" sz="1200" dirty="0">
                <a:solidFill>
                  <a:srgbClr val="EF4444"/>
                </a:solidFill>
              </a:rPr>
              <a:t>→  P + Q + R in full: Check all figures against ERP system</a:t>
            </a:r>
            <a:endParaRPr lang="en-US" sz="1200" dirty="0"/>
          </a:p>
        </p:txBody>
      </p:sp>
      <p:pic>
        <p:nvPicPr>
          <p:cNvPr id="2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5" name="foundic_text_25">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QA Check Quick Reference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QA Check P-Q-R — Your Quick Reference</a:t>
            </a:r>
            <a:endParaRPr lang="en-US" sz="2600" dirty="0"/>
          </a:p>
        </p:txBody>
      </p:sp>
      <p:sp>
        <p:nvSpPr>
          <p:cNvPr id="5" name="Shape 3"/>
          <p:cNvSpPr/>
          <p:nvPr/>
        </p:nvSpPr>
        <p:spPr>
          <a:xfrm>
            <a:off x="401160" y="1463040"/>
            <a:ext cx="8341680" cy="96012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401160" y="1463040"/>
            <a:ext cx="961200" cy="960120"/>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01160" y="1463040"/>
            <a:ext cx="961200" cy="960120"/>
          </a:xfrm>
          <a:prstGeom prst="rect">
            <a:avLst/>
          </a:prstGeom>
          <a:noFill/>
          <a:ln/>
        </p:spPr>
        <p:txBody>
          <a:bodyPr wrap="square" rtlCol="0" anchor="ctr"/>
          <a:lstStyle/>
          <a:p>
            <a:pPr marL="0" indent="0" algn="ctr">
              <a:buNone/>
            </a:pPr>
            <a:r>
              <a:rPr lang="en-US" sz="2800" b="1" dirty="0">
                <a:solidFill>
                  <a:srgbClr val="FFFFFF"/>
                </a:solidFill>
              </a:rPr>
              <a:t>P</a:t>
            </a:r>
            <a:endParaRPr lang="en-US" sz="2800" dirty="0"/>
          </a:p>
        </p:txBody>
      </p:sp>
      <p:sp>
        <p:nvSpPr>
          <p:cNvPr id="8" name="Text 6"/>
          <p:cNvSpPr/>
          <p:nvPr/>
        </p:nvSpPr>
        <p:spPr>
          <a:xfrm>
            <a:off x="1470421" y="1440329"/>
            <a:ext cx="2743200" cy="347472"/>
          </a:xfrm>
          <a:prstGeom prst="rect">
            <a:avLst/>
          </a:prstGeom>
          <a:noFill/>
          <a:ln/>
        </p:spPr>
        <p:txBody>
          <a:bodyPr wrap="square" rtlCol="0" anchor="ctr"/>
          <a:lstStyle/>
          <a:p>
            <a:pPr marL="0" indent="0">
              <a:buNone/>
            </a:pPr>
            <a:r>
              <a:rPr lang="en-US" sz="1400" b="1" dirty="0">
                <a:solidFill>
                  <a:srgbClr val="3B82F6"/>
                </a:solidFill>
              </a:rPr>
              <a:t>PLAUSIBILITY</a:t>
            </a:r>
            <a:endParaRPr lang="en-US" sz="1400" dirty="0"/>
          </a:p>
        </p:txBody>
      </p:sp>
      <p:sp>
        <p:nvSpPr>
          <p:cNvPr id="9" name="Text 7"/>
          <p:cNvSpPr/>
          <p:nvPr/>
        </p:nvSpPr>
        <p:spPr>
          <a:xfrm>
            <a:off x="1470421" y="1787801"/>
            <a:ext cx="5645683" cy="201168"/>
          </a:xfrm>
          <a:prstGeom prst="rect">
            <a:avLst/>
          </a:prstGeom>
          <a:noFill/>
          <a:ln/>
        </p:spPr>
        <p:txBody>
          <a:bodyPr wrap="square" rtlCol="0" anchor="ctr"/>
          <a:lstStyle/>
          <a:p>
            <a:pPr marL="0" indent="0">
              <a:buNone/>
            </a:pPr>
            <a:r>
              <a:rPr lang="en-US" sz="1100" dirty="0">
                <a:solidFill>
                  <a:srgbClr val="1A1A2E"/>
                </a:solidFill>
              </a:rPr>
              <a:t>→ Does this make content-related sense?</a:t>
            </a:r>
            <a:endParaRPr lang="en-US" sz="1100" dirty="0"/>
          </a:p>
        </p:txBody>
      </p:sp>
      <p:sp>
        <p:nvSpPr>
          <p:cNvPr id="10" name="Text 8"/>
          <p:cNvSpPr/>
          <p:nvPr/>
        </p:nvSpPr>
        <p:spPr>
          <a:xfrm>
            <a:off x="1470421" y="1988969"/>
            <a:ext cx="4591173" cy="201168"/>
          </a:xfrm>
          <a:prstGeom prst="rect">
            <a:avLst/>
          </a:prstGeom>
          <a:noFill/>
          <a:ln/>
        </p:spPr>
        <p:txBody>
          <a:bodyPr wrap="square" rtlCol="0" anchor="ctr"/>
          <a:lstStyle/>
          <a:p>
            <a:pPr marL="0" indent="0">
              <a:buNone/>
            </a:pPr>
            <a:r>
              <a:rPr lang="en-US" sz="1100" dirty="0">
                <a:solidFill>
                  <a:srgbClr val="1A1A2E"/>
                </a:solidFill>
              </a:rPr>
              <a:t>→ Does the result seem too good/too simple?</a:t>
            </a:r>
            <a:endParaRPr lang="en-US" sz="1100" dirty="0"/>
          </a:p>
        </p:txBody>
      </p:sp>
      <p:sp>
        <p:nvSpPr>
          <p:cNvPr id="11" name="Text 9"/>
          <p:cNvSpPr/>
          <p:nvPr/>
        </p:nvSpPr>
        <p:spPr>
          <a:xfrm>
            <a:off x="1470421" y="2190137"/>
            <a:ext cx="5033625" cy="201168"/>
          </a:xfrm>
          <a:prstGeom prst="rect">
            <a:avLst/>
          </a:prstGeom>
          <a:noFill/>
          <a:ln/>
        </p:spPr>
        <p:txBody>
          <a:bodyPr wrap="square" rtlCol="0" anchor="ctr"/>
          <a:lstStyle/>
          <a:p>
            <a:pPr marL="0" indent="0">
              <a:buNone/>
            </a:pPr>
            <a:r>
              <a:rPr lang="en-US" sz="1100" dirty="0">
                <a:solidFill>
                  <a:srgbClr val="1A1A2E"/>
                </a:solidFill>
              </a:rPr>
              <a:t>→ Do the proportions add up (figures, timeframes)?</a:t>
            </a:r>
            <a:endParaRPr lang="en-US" sz="1100" dirty="0"/>
          </a:p>
        </p:txBody>
      </p:sp>
      <p:sp>
        <p:nvSpPr>
          <p:cNvPr id="24" name="TextBox 23"/>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F-27  |  QA Check P-Q-R — Your Quick Reference</a:t>
            </a:r>
          </a:p>
        </p:txBody>
      </p:sp>
      <p:pic>
        <p:nvPicPr>
          <p:cNvPr id="25"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6" name="foundic_text_26">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
        <p:nvSpPr>
          <p:cNvPr id="27" name="Shape 3">
            <a:extLst>
              <a:ext uri="{FF2B5EF4-FFF2-40B4-BE49-F238E27FC236}">
                <a16:creationId xmlns:a16="http://schemas.microsoft.com/office/drawing/2014/main" id="{9EE75844-3858-AC7F-89A1-E56EE8C1B25B}"/>
              </a:ext>
            </a:extLst>
          </p:cNvPr>
          <p:cNvSpPr/>
          <p:nvPr/>
        </p:nvSpPr>
        <p:spPr>
          <a:xfrm>
            <a:off x="401160" y="2599044"/>
            <a:ext cx="8341680" cy="986316"/>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401160" y="2606040"/>
            <a:ext cx="961200" cy="960120"/>
          </a:xfrm>
          <a:prstGeom prst="rect">
            <a:avLst/>
          </a:prstGeom>
          <a:solidFill>
            <a:srgbClr val="8B5CF6"/>
          </a:solidFill>
          <a:ln w="12700">
            <a:solidFill>
              <a:srgbClr val="8B5CF6"/>
            </a:solidFill>
            <a:prstDash val="solid"/>
          </a:ln>
        </p:spPr>
        <p:txBody>
          <a:bodyPr/>
          <a:lstStyle/>
          <a:p>
            <a:endParaRPr/>
          </a:p>
        </p:txBody>
      </p:sp>
      <p:sp>
        <p:nvSpPr>
          <p:cNvPr id="13" name="Text 11"/>
          <p:cNvSpPr/>
          <p:nvPr/>
        </p:nvSpPr>
        <p:spPr>
          <a:xfrm>
            <a:off x="401160" y="2606040"/>
            <a:ext cx="961200" cy="960120"/>
          </a:xfrm>
          <a:prstGeom prst="rect">
            <a:avLst/>
          </a:prstGeom>
          <a:noFill/>
          <a:ln/>
        </p:spPr>
        <p:txBody>
          <a:bodyPr wrap="square" rtlCol="0" anchor="ctr"/>
          <a:lstStyle/>
          <a:p>
            <a:pPr marL="0" indent="0" algn="ctr">
              <a:buNone/>
            </a:pPr>
            <a:r>
              <a:rPr lang="en-US" sz="2800" b="1" dirty="0">
                <a:solidFill>
                  <a:srgbClr val="FFFFFF"/>
                </a:solidFill>
              </a:rPr>
              <a:t>Q</a:t>
            </a:r>
            <a:endParaRPr lang="en-US" sz="2800" dirty="0"/>
          </a:p>
        </p:txBody>
      </p:sp>
      <p:sp>
        <p:nvSpPr>
          <p:cNvPr id="14" name="Text 12"/>
          <p:cNvSpPr/>
          <p:nvPr/>
        </p:nvSpPr>
        <p:spPr>
          <a:xfrm>
            <a:off x="1470421" y="2598077"/>
            <a:ext cx="2743200" cy="347472"/>
          </a:xfrm>
          <a:prstGeom prst="rect">
            <a:avLst/>
          </a:prstGeom>
          <a:noFill/>
          <a:ln/>
        </p:spPr>
        <p:txBody>
          <a:bodyPr wrap="square" rtlCol="0" anchor="ctr"/>
          <a:lstStyle/>
          <a:p>
            <a:pPr marL="0" indent="0">
              <a:buNone/>
            </a:pPr>
            <a:r>
              <a:rPr lang="en-US" sz="1400" b="1" dirty="0">
                <a:solidFill>
                  <a:srgbClr val="8B5CF6"/>
                </a:solidFill>
              </a:rPr>
              <a:t>SOURCES / EVIDENCE</a:t>
            </a:r>
            <a:endParaRPr lang="en-US" sz="1400" dirty="0"/>
          </a:p>
        </p:txBody>
      </p:sp>
      <p:sp>
        <p:nvSpPr>
          <p:cNvPr id="15" name="Text 13"/>
          <p:cNvSpPr/>
          <p:nvPr/>
        </p:nvSpPr>
        <p:spPr>
          <a:xfrm>
            <a:off x="1470421" y="2945549"/>
            <a:ext cx="5402334" cy="201168"/>
          </a:xfrm>
          <a:prstGeom prst="rect">
            <a:avLst/>
          </a:prstGeom>
          <a:noFill/>
          <a:ln/>
        </p:spPr>
        <p:txBody>
          <a:bodyPr wrap="square" rtlCol="0" anchor="ctr"/>
          <a:lstStyle/>
          <a:p>
            <a:pPr marL="0" indent="0">
              <a:buNone/>
            </a:pPr>
            <a:r>
              <a:rPr lang="en-US" sz="1100" dirty="0">
                <a:solidFill>
                  <a:srgbClr val="1A1A2E"/>
                </a:solidFill>
              </a:rPr>
              <a:t>→ Where does this information come from?</a:t>
            </a:r>
            <a:endParaRPr lang="en-US" sz="1100" dirty="0"/>
          </a:p>
        </p:txBody>
      </p:sp>
      <p:sp>
        <p:nvSpPr>
          <p:cNvPr id="16" name="Text 14"/>
          <p:cNvSpPr/>
          <p:nvPr/>
        </p:nvSpPr>
        <p:spPr>
          <a:xfrm>
            <a:off x="1470421" y="3146717"/>
            <a:ext cx="5645683" cy="201168"/>
          </a:xfrm>
          <a:prstGeom prst="rect">
            <a:avLst/>
          </a:prstGeom>
          <a:noFill/>
          <a:ln/>
        </p:spPr>
        <p:txBody>
          <a:bodyPr wrap="square" rtlCol="0" anchor="ctr"/>
          <a:lstStyle/>
          <a:p>
            <a:pPr marL="0" indent="0">
              <a:buNone/>
            </a:pPr>
            <a:r>
              <a:rPr lang="en-US" sz="1100" dirty="0">
                <a:solidFill>
                  <a:srgbClr val="1A1A2E"/>
                </a:solidFill>
              </a:rPr>
              <a:t>→ Is the source verifiable?</a:t>
            </a:r>
            <a:endParaRPr lang="en-US" sz="1100" dirty="0"/>
          </a:p>
        </p:txBody>
      </p:sp>
      <p:sp>
        <p:nvSpPr>
          <p:cNvPr id="17" name="Text 15"/>
          <p:cNvSpPr/>
          <p:nvPr/>
        </p:nvSpPr>
        <p:spPr>
          <a:xfrm>
            <a:off x="1470421" y="3347885"/>
            <a:ext cx="4834521" cy="201168"/>
          </a:xfrm>
          <a:prstGeom prst="rect">
            <a:avLst/>
          </a:prstGeom>
          <a:noFill/>
          <a:ln/>
        </p:spPr>
        <p:txBody>
          <a:bodyPr wrap="square" rtlCol="0" anchor="ctr"/>
          <a:lstStyle/>
          <a:p>
            <a:pPr marL="0" indent="0">
              <a:buNone/>
            </a:pPr>
            <a:r>
              <a:rPr lang="en-US" sz="1100" dirty="0">
                <a:solidFill>
                  <a:srgbClr val="1A1A2E"/>
                </a:solidFill>
              </a:rPr>
              <a:t>→ Does Perplexity / Google confirm this?</a:t>
            </a:r>
            <a:endParaRPr lang="en-US" sz="1100" dirty="0"/>
          </a:p>
        </p:txBody>
      </p:sp>
      <p:sp>
        <p:nvSpPr>
          <p:cNvPr id="30" name="Shape 3">
            <a:extLst>
              <a:ext uri="{FF2B5EF4-FFF2-40B4-BE49-F238E27FC236}">
                <a16:creationId xmlns:a16="http://schemas.microsoft.com/office/drawing/2014/main" id="{9F240FD0-85B2-D0A3-5683-6B106E2EB512}"/>
              </a:ext>
            </a:extLst>
          </p:cNvPr>
          <p:cNvSpPr/>
          <p:nvPr/>
        </p:nvSpPr>
        <p:spPr>
          <a:xfrm>
            <a:off x="401160" y="3722308"/>
            <a:ext cx="8341680" cy="986316"/>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3" name="Text 21"/>
          <p:cNvSpPr/>
          <p:nvPr/>
        </p:nvSpPr>
        <p:spPr>
          <a:xfrm>
            <a:off x="1470421" y="4476136"/>
            <a:ext cx="2644386" cy="201168"/>
          </a:xfrm>
          <a:prstGeom prst="rect">
            <a:avLst/>
          </a:prstGeom>
          <a:noFill/>
          <a:ln/>
        </p:spPr>
        <p:txBody>
          <a:bodyPr wrap="square" rtlCol="0" anchor="ctr"/>
          <a:lstStyle/>
          <a:p>
            <a:pPr marL="0" indent="0">
              <a:buNone/>
            </a:pPr>
            <a:r>
              <a:rPr lang="en-US" sz="1100" dirty="0">
                <a:solidFill>
                  <a:srgbClr val="1A1A2E"/>
                </a:solidFill>
              </a:rPr>
              <a:t>→ High → check everything, external source</a:t>
            </a:r>
            <a:endParaRPr lang="en-US" sz="1100" dirty="0"/>
          </a:p>
        </p:txBody>
      </p:sp>
      <p:sp>
        <p:nvSpPr>
          <p:cNvPr id="18" name="Shape 16"/>
          <p:cNvSpPr/>
          <p:nvPr/>
        </p:nvSpPr>
        <p:spPr>
          <a:xfrm>
            <a:off x="401160" y="3749040"/>
            <a:ext cx="961200" cy="960120"/>
          </a:xfrm>
          <a:prstGeom prst="rect">
            <a:avLst/>
          </a:prstGeom>
          <a:solidFill>
            <a:srgbClr val="EF4444"/>
          </a:solidFill>
          <a:ln w="12700">
            <a:solidFill>
              <a:srgbClr val="EF4444"/>
            </a:solidFill>
            <a:prstDash val="solid"/>
          </a:ln>
        </p:spPr>
        <p:txBody>
          <a:bodyPr/>
          <a:lstStyle/>
          <a:p>
            <a:endParaRPr/>
          </a:p>
        </p:txBody>
      </p:sp>
      <p:sp>
        <p:nvSpPr>
          <p:cNvPr id="19" name="Text 17"/>
          <p:cNvSpPr/>
          <p:nvPr/>
        </p:nvSpPr>
        <p:spPr>
          <a:xfrm>
            <a:off x="401160" y="3749040"/>
            <a:ext cx="961200" cy="960120"/>
          </a:xfrm>
          <a:prstGeom prst="rect">
            <a:avLst/>
          </a:prstGeom>
          <a:noFill/>
          <a:ln/>
        </p:spPr>
        <p:txBody>
          <a:bodyPr wrap="square" rtlCol="0" anchor="ctr"/>
          <a:lstStyle/>
          <a:p>
            <a:pPr marL="0" indent="0" algn="ctr">
              <a:buNone/>
            </a:pPr>
            <a:r>
              <a:rPr lang="en-US" sz="2800" b="1" dirty="0">
                <a:solidFill>
                  <a:srgbClr val="FFFFFF"/>
                </a:solidFill>
              </a:rPr>
              <a:t>R</a:t>
            </a:r>
            <a:endParaRPr lang="en-US" sz="2800" dirty="0"/>
          </a:p>
        </p:txBody>
      </p:sp>
      <p:sp>
        <p:nvSpPr>
          <p:cNvPr id="20" name="Text 18"/>
          <p:cNvSpPr/>
          <p:nvPr/>
        </p:nvSpPr>
        <p:spPr>
          <a:xfrm>
            <a:off x="1470421" y="3718954"/>
            <a:ext cx="2743200" cy="347472"/>
          </a:xfrm>
          <a:prstGeom prst="rect">
            <a:avLst/>
          </a:prstGeom>
          <a:noFill/>
          <a:ln/>
        </p:spPr>
        <p:txBody>
          <a:bodyPr wrap="square" rtlCol="0" anchor="ctr"/>
          <a:lstStyle/>
          <a:p>
            <a:pPr marL="0" indent="0">
              <a:buNone/>
            </a:pPr>
            <a:r>
              <a:rPr lang="en-US" sz="1400" b="1" dirty="0">
                <a:solidFill>
                  <a:srgbClr val="EF4444"/>
                </a:solidFill>
              </a:rPr>
              <a:t>RISK LEVEL</a:t>
            </a:r>
            <a:endParaRPr lang="en-US" sz="1400" dirty="0"/>
          </a:p>
        </p:txBody>
      </p:sp>
      <p:sp>
        <p:nvSpPr>
          <p:cNvPr id="21" name="Text 19"/>
          <p:cNvSpPr/>
          <p:nvPr/>
        </p:nvSpPr>
        <p:spPr>
          <a:xfrm>
            <a:off x="1470421" y="4066426"/>
            <a:ext cx="3588283" cy="201168"/>
          </a:xfrm>
          <a:prstGeom prst="rect">
            <a:avLst/>
          </a:prstGeom>
          <a:noFill/>
          <a:ln/>
        </p:spPr>
        <p:txBody>
          <a:bodyPr wrap="square" rtlCol="0" anchor="ctr"/>
          <a:lstStyle/>
          <a:p>
            <a:pPr marL="0" indent="0">
              <a:buNone/>
            </a:pPr>
            <a:r>
              <a:rPr lang="en-US" sz="1100" dirty="0">
                <a:solidFill>
                  <a:srgbClr val="1A1A2E"/>
                </a:solidFill>
              </a:rPr>
              <a:t>→ Low → brief check is enough</a:t>
            </a:r>
            <a:endParaRPr lang="en-US" sz="1100" dirty="0"/>
          </a:p>
        </p:txBody>
      </p:sp>
      <p:sp>
        <p:nvSpPr>
          <p:cNvPr id="22" name="Text 20"/>
          <p:cNvSpPr/>
          <p:nvPr/>
        </p:nvSpPr>
        <p:spPr>
          <a:xfrm>
            <a:off x="1470421" y="4267594"/>
            <a:ext cx="3234321" cy="201168"/>
          </a:xfrm>
          <a:prstGeom prst="rect">
            <a:avLst/>
          </a:prstGeom>
          <a:noFill/>
          <a:ln/>
        </p:spPr>
        <p:txBody>
          <a:bodyPr wrap="square" rtlCol="0" anchor="ctr"/>
          <a:lstStyle/>
          <a:p>
            <a:pPr marL="0" indent="0">
              <a:buNone/>
            </a:pPr>
            <a:r>
              <a:rPr lang="en-US" sz="1100" dirty="0">
                <a:solidFill>
                  <a:srgbClr val="1A1A2E"/>
                </a:solidFill>
              </a:rPr>
              <a:t>→ Medium → check P + Q</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2  ·  Summary</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Module 2: The Key Points</a:t>
            </a:r>
            <a:endParaRPr lang="en-US" sz="2600" dirty="0"/>
          </a:p>
        </p:txBody>
      </p:sp>
      <p:sp>
        <p:nvSpPr>
          <p:cNvPr id="5" name="Shape 3"/>
          <p:cNvSpPr/>
          <p:nvPr/>
        </p:nvSpPr>
        <p:spPr>
          <a:xfrm>
            <a:off x="457200" y="1389888"/>
            <a:ext cx="8229600" cy="621792"/>
          </a:xfrm>
          <a:prstGeom prst="rect">
            <a:avLst/>
          </a:prstGeom>
          <a:solidFill>
            <a:srgbClr val="DBEAFE"/>
          </a:solidFill>
          <a:ln w="12700">
            <a:solidFill>
              <a:srgbClr val="8B5CF6"/>
            </a:solidFill>
            <a:prstDash val="solid"/>
          </a:ln>
        </p:spPr>
        <p:txBody>
          <a:bodyPr/>
          <a:lstStyle/>
          <a:p>
            <a:endParaRPr/>
          </a:p>
        </p:txBody>
      </p:sp>
      <p:sp>
        <p:nvSpPr>
          <p:cNvPr id="6" name="Shape 4"/>
          <p:cNvSpPr/>
          <p:nvPr/>
        </p:nvSpPr>
        <p:spPr>
          <a:xfrm>
            <a:off x="457200" y="1389888"/>
            <a:ext cx="411480" cy="62179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457200" y="1389888"/>
            <a:ext cx="411480" cy="621792"/>
          </a:xfrm>
          <a:prstGeom prst="rect">
            <a:avLst/>
          </a:prstGeom>
          <a:noFill/>
          <a:ln/>
        </p:spPr>
        <p:txBody>
          <a:bodyPr wrap="square" rtlCol="0" anchor="ctr"/>
          <a:lstStyle/>
          <a:p>
            <a:pPr marL="0" indent="0" algn="ctr">
              <a:buNone/>
            </a:pPr>
            <a:r>
              <a:rPr lang="en-US" sz="1600" b="1" dirty="0">
                <a:solidFill>
                  <a:schemeClr val="bg1"/>
                </a:solidFill>
              </a:rPr>
              <a:t>1</a:t>
            </a:r>
            <a:endParaRPr lang="en-US" sz="1600" dirty="0">
              <a:solidFill>
                <a:schemeClr val="bg1"/>
              </a:solidFill>
            </a:endParaRPr>
          </a:p>
        </p:txBody>
      </p:sp>
      <p:sp>
        <p:nvSpPr>
          <p:cNvPr id="8" name="Text 6"/>
          <p:cNvSpPr/>
          <p:nvPr/>
        </p:nvSpPr>
        <p:spPr>
          <a:xfrm>
            <a:off x="1005840" y="1389888"/>
            <a:ext cx="7498080" cy="621792"/>
          </a:xfrm>
          <a:prstGeom prst="rect">
            <a:avLst/>
          </a:prstGeom>
          <a:noFill/>
          <a:ln/>
        </p:spPr>
        <p:txBody>
          <a:bodyPr wrap="square" rtlCol="0" anchor="ctr"/>
          <a:lstStyle/>
          <a:p>
            <a:pPr marL="0" indent="0">
              <a:buNone/>
            </a:pPr>
            <a:r>
              <a:rPr lang="en-US" sz="1300" dirty="0">
                <a:solidFill>
                  <a:srgbClr val="1E2761"/>
                </a:solidFill>
              </a:rPr>
              <a:t>RCTF = Role, Context, Task, Format — your prompt GPS for every situation.</a:t>
            </a:r>
            <a:endParaRPr lang="en-US" sz="1300" dirty="0"/>
          </a:p>
        </p:txBody>
      </p:sp>
      <p:sp>
        <p:nvSpPr>
          <p:cNvPr id="9" name="Shape 7"/>
          <p:cNvSpPr/>
          <p:nvPr/>
        </p:nvSpPr>
        <p:spPr>
          <a:xfrm>
            <a:off x="457200" y="2139696"/>
            <a:ext cx="8229600" cy="621792"/>
          </a:xfrm>
          <a:prstGeom prst="rect">
            <a:avLst/>
          </a:prstGeom>
          <a:solidFill>
            <a:srgbClr val="DBEAFE"/>
          </a:solidFill>
          <a:ln w="12700">
            <a:solidFill>
              <a:srgbClr val="8B5CF6"/>
            </a:solidFill>
            <a:prstDash val="solid"/>
          </a:ln>
        </p:spPr>
        <p:txBody>
          <a:bodyPr/>
          <a:lstStyle/>
          <a:p>
            <a:endParaRPr/>
          </a:p>
        </p:txBody>
      </p:sp>
      <p:sp>
        <p:nvSpPr>
          <p:cNvPr id="10" name="Shape 8"/>
          <p:cNvSpPr/>
          <p:nvPr/>
        </p:nvSpPr>
        <p:spPr>
          <a:xfrm>
            <a:off x="457200" y="2139696"/>
            <a:ext cx="411480" cy="621792"/>
          </a:xfrm>
          <a:prstGeom prst="rect">
            <a:avLst/>
          </a:prstGeom>
          <a:solidFill>
            <a:srgbClr val="8B5CF6"/>
          </a:solidFill>
          <a:ln w="12700">
            <a:solidFill>
              <a:srgbClr val="8B5CF6"/>
            </a:solidFill>
            <a:prstDash val="solid"/>
          </a:ln>
        </p:spPr>
        <p:txBody>
          <a:bodyPr/>
          <a:lstStyle/>
          <a:p>
            <a:endParaRPr/>
          </a:p>
        </p:txBody>
      </p:sp>
      <p:sp>
        <p:nvSpPr>
          <p:cNvPr id="11" name="Text 9"/>
          <p:cNvSpPr/>
          <p:nvPr/>
        </p:nvSpPr>
        <p:spPr>
          <a:xfrm>
            <a:off x="457200" y="2139696"/>
            <a:ext cx="411480" cy="621792"/>
          </a:xfrm>
          <a:prstGeom prst="rect">
            <a:avLst/>
          </a:prstGeom>
          <a:noFill/>
          <a:ln/>
        </p:spPr>
        <p:txBody>
          <a:bodyPr wrap="square" rtlCol="0" anchor="ctr"/>
          <a:lstStyle/>
          <a:p>
            <a:pPr marL="0" indent="0" algn="ctr">
              <a:buNone/>
            </a:pPr>
            <a:r>
              <a:rPr lang="en-US" sz="1600" b="1" dirty="0">
                <a:solidFill>
                  <a:schemeClr val="bg1"/>
                </a:solidFill>
              </a:rPr>
              <a:t>2</a:t>
            </a:r>
            <a:endParaRPr lang="en-US" sz="1600" dirty="0">
              <a:solidFill>
                <a:schemeClr val="bg1"/>
              </a:solidFill>
            </a:endParaRPr>
          </a:p>
        </p:txBody>
      </p:sp>
      <p:sp>
        <p:nvSpPr>
          <p:cNvPr id="12" name="Text 10"/>
          <p:cNvSpPr/>
          <p:nvPr/>
        </p:nvSpPr>
        <p:spPr>
          <a:xfrm>
            <a:off x="1005840" y="2139696"/>
            <a:ext cx="7498080" cy="621792"/>
          </a:xfrm>
          <a:prstGeom prst="rect">
            <a:avLst/>
          </a:prstGeom>
          <a:noFill/>
          <a:ln/>
        </p:spPr>
        <p:txBody>
          <a:bodyPr wrap="square" rtlCol="0" anchor="ctr"/>
          <a:lstStyle/>
          <a:p>
            <a:pPr marL="0" indent="0">
              <a:buNone/>
            </a:pPr>
            <a:r>
              <a:rPr lang="en-US" sz="1300" dirty="0">
                <a:solidFill>
                  <a:srgbClr val="1E2761"/>
                </a:solidFill>
              </a:rPr>
              <a:t>Re-prompting is professional — no good prompt comes together at the first attempt.</a:t>
            </a:r>
            <a:endParaRPr lang="en-US" sz="1300" dirty="0"/>
          </a:p>
        </p:txBody>
      </p:sp>
      <p:sp>
        <p:nvSpPr>
          <p:cNvPr id="13" name="Shape 11"/>
          <p:cNvSpPr/>
          <p:nvPr/>
        </p:nvSpPr>
        <p:spPr>
          <a:xfrm>
            <a:off x="457200" y="2889504"/>
            <a:ext cx="8229600" cy="621792"/>
          </a:xfrm>
          <a:prstGeom prst="rect">
            <a:avLst/>
          </a:prstGeom>
          <a:solidFill>
            <a:srgbClr val="DBEAFE"/>
          </a:solidFill>
          <a:ln w="12700">
            <a:solidFill>
              <a:srgbClr val="8B5CF6"/>
            </a:solidFill>
            <a:prstDash val="solid"/>
          </a:ln>
        </p:spPr>
        <p:txBody>
          <a:bodyPr/>
          <a:lstStyle/>
          <a:p>
            <a:endParaRPr/>
          </a:p>
        </p:txBody>
      </p:sp>
      <p:sp>
        <p:nvSpPr>
          <p:cNvPr id="14" name="Shape 12"/>
          <p:cNvSpPr/>
          <p:nvPr/>
        </p:nvSpPr>
        <p:spPr>
          <a:xfrm>
            <a:off x="457200" y="2889504"/>
            <a:ext cx="411480" cy="621792"/>
          </a:xfrm>
          <a:prstGeom prst="rect">
            <a:avLst/>
          </a:prstGeom>
          <a:solidFill>
            <a:srgbClr val="8B5CF6"/>
          </a:solidFill>
          <a:ln w="12700">
            <a:solidFill>
              <a:srgbClr val="8B5CF6"/>
            </a:solidFill>
            <a:prstDash val="solid"/>
          </a:ln>
        </p:spPr>
        <p:txBody>
          <a:bodyPr/>
          <a:lstStyle/>
          <a:p>
            <a:endParaRPr/>
          </a:p>
        </p:txBody>
      </p:sp>
      <p:sp>
        <p:nvSpPr>
          <p:cNvPr id="15" name="Text 13"/>
          <p:cNvSpPr/>
          <p:nvPr/>
        </p:nvSpPr>
        <p:spPr>
          <a:xfrm>
            <a:off x="457200" y="2889504"/>
            <a:ext cx="411480" cy="621792"/>
          </a:xfrm>
          <a:prstGeom prst="rect">
            <a:avLst/>
          </a:prstGeom>
          <a:noFill/>
          <a:ln/>
        </p:spPr>
        <p:txBody>
          <a:bodyPr wrap="square" rtlCol="0" anchor="ctr"/>
          <a:lstStyle/>
          <a:p>
            <a:pPr marL="0" indent="0" algn="ctr">
              <a:buNone/>
            </a:pPr>
            <a:r>
              <a:rPr lang="en-US" sz="1600" b="1" dirty="0">
                <a:solidFill>
                  <a:schemeClr val="bg1"/>
                </a:solidFill>
              </a:rPr>
              <a:t>3</a:t>
            </a:r>
            <a:endParaRPr lang="en-US" sz="1600" dirty="0">
              <a:solidFill>
                <a:schemeClr val="bg1"/>
              </a:solidFill>
            </a:endParaRPr>
          </a:p>
        </p:txBody>
      </p:sp>
      <p:sp>
        <p:nvSpPr>
          <p:cNvPr id="16" name="Text 14"/>
          <p:cNvSpPr/>
          <p:nvPr/>
        </p:nvSpPr>
        <p:spPr>
          <a:xfrm>
            <a:off x="1005840" y="2889504"/>
            <a:ext cx="7498080" cy="621792"/>
          </a:xfrm>
          <a:prstGeom prst="rect">
            <a:avLst/>
          </a:prstGeom>
          <a:noFill/>
          <a:ln/>
        </p:spPr>
        <p:txBody>
          <a:bodyPr wrap="square" rtlCol="0" anchor="ctr"/>
          <a:lstStyle/>
          <a:p>
            <a:pPr marL="0" indent="0">
              <a:buNone/>
            </a:pPr>
            <a:r>
              <a:rPr lang="en-US" sz="1300" dirty="0">
                <a:solidFill>
                  <a:srgbClr val="1E2761"/>
                </a:solidFill>
              </a:rPr>
              <a:t>QA check P-Q-R protects you: Plausibility, Sources, Risk.</a:t>
            </a:r>
            <a:endParaRPr lang="en-US" sz="1300" dirty="0"/>
          </a:p>
        </p:txBody>
      </p:sp>
      <p:sp>
        <p:nvSpPr>
          <p:cNvPr id="17" name="Shape 15"/>
          <p:cNvSpPr/>
          <p:nvPr/>
        </p:nvSpPr>
        <p:spPr>
          <a:xfrm>
            <a:off x="457200" y="3639312"/>
            <a:ext cx="8229600" cy="621792"/>
          </a:xfrm>
          <a:prstGeom prst="rect">
            <a:avLst/>
          </a:prstGeom>
          <a:solidFill>
            <a:srgbClr val="DBEAFE"/>
          </a:solidFill>
          <a:ln w="12700">
            <a:solidFill>
              <a:srgbClr val="8B5CF6"/>
            </a:solidFill>
            <a:prstDash val="solid"/>
          </a:ln>
        </p:spPr>
        <p:txBody>
          <a:bodyPr/>
          <a:lstStyle/>
          <a:p>
            <a:endParaRPr/>
          </a:p>
        </p:txBody>
      </p:sp>
      <p:sp>
        <p:nvSpPr>
          <p:cNvPr id="18" name="Shape 16"/>
          <p:cNvSpPr/>
          <p:nvPr/>
        </p:nvSpPr>
        <p:spPr>
          <a:xfrm>
            <a:off x="457200" y="3639312"/>
            <a:ext cx="411480" cy="621792"/>
          </a:xfrm>
          <a:prstGeom prst="rect">
            <a:avLst/>
          </a:prstGeom>
          <a:solidFill>
            <a:srgbClr val="8B5CF6"/>
          </a:solidFill>
          <a:ln w="12700">
            <a:solidFill>
              <a:srgbClr val="8B5CF6"/>
            </a:solidFill>
            <a:prstDash val="solid"/>
          </a:ln>
        </p:spPr>
        <p:txBody>
          <a:bodyPr/>
          <a:lstStyle/>
          <a:p>
            <a:endParaRPr/>
          </a:p>
        </p:txBody>
      </p:sp>
      <p:sp>
        <p:nvSpPr>
          <p:cNvPr id="19" name="Text 17"/>
          <p:cNvSpPr/>
          <p:nvPr/>
        </p:nvSpPr>
        <p:spPr>
          <a:xfrm>
            <a:off x="457200" y="3639312"/>
            <a:ext cx="411480" cy="621792"/>
          </a:xfrm>
          <a:prstGeom prst="rect">
            <a:avLst/>
          </a:prstGeom>
          <a:noFill/>
          <a:ln/>
        </p:spPr>
        <p:txBody>
          <a:bodyPr wrap="square" rtlCol="0" anchor="ctr"/>
          <a:lstStyle/>
          <a:p>
            <a:pPr marL="0" indent="0" algn="ctr">
              <a:buNone/>
            </a:pPr>
            <a:r>
              <a:rPr lang="en-US" sz="1600" b="1" dirty="0">
                <a:solidFill>
                  <a:schemeClr val="bg1"/>
                </a:solidFill>
              </a:rPr>
              <a:t>4</a:t>
            </a:r>
            <a:endParaRPr lang="en-US" sz="1600" dirty="0">
              <a:solidFill>
                <a:schemeClr val="bg1"/>
              </a:solidFill>
            </a:endParaRPr>
          </a:p>
        </p:txBody>
      </p:sp>
      <p:sp>
        <p:nvSpPr>
          <p:cNvPr id="20" name="Text 18"/>
          <p:cNvSpPr/>
          <p:nvPr/>
        </p:nvSpPr>
        <p:spPr>
          <a:xfrm>
            <a:off x="1005840" y="3639312"/>
            <a:ext cx="7498080" cy="621792"/>
          </a:xfrm>
          <a:prstGeom prst="rect">
            <a:avLst/>
          </a:prstGeom>
          <a:noFill/>
          <a:ln/>
        </p:spPr>
        <p:txBody>
          <a:bodyPr wrap="square" rtlCol="0" anchor="ctr"/>
          <a:lstStyle/>
          <a:p>
            <a:pPr marL="0" indent="0">
              <a:buNone/>
            </a:pPr>
            <a:r>
              <a:rPr lang="en-US" sz="1300" dirty="0">
                <a:solidFill>
                  <a:srgbClr val="1E2761"/>
                </a:solidFill>
              </a:rPr>
              <a:t>Data privacy first: No sensitive data in public chatbots.</a:t>
            </a:r>
            <a:endParaRPr lang="en-US" sz="1300" dirty="0"/>
          </a:p>
        </p:txBody>
      </p:sp>
      <p:sp>
        <p:nvSpPr>
          <p:cNvPr id="21" name="Shape 19"/>
          <p:cNvSpPr/>
          <p:nvPr/>
        </p:nvSpPr>
        <p:spPr>
          <a:xfrm>
            <a:off x="457200" y="4407408"/>
            <a:ext cx="8229600" cy="566928"/>
          </a:xfrm>
          <a:prstGeom prst="rect">
            <a:avLst/>
          </a:prstGeom>
          <a:solidFill>
            <a:srgbClr val="DBEAFE"/>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2" name="Shape 20"/>
          <p:cNvSpPr/>
          <p:nvPr/>
        </p:nvSpPr>
        <p:spPr>
          <a:xfrm>
            <a:off x="457200" y="4407408"/>
            <a:ext cx="8229600" cy="64008"/>
          </a:xfrm>
          <a:prstGeom prst="rect">
            <a:avLst/>
          </a:prstGeom>
          <a:solidFill>
            <a:srgbClr val="8B5CF6"/>
          </a:solidFill>
          <a:ln w="12700">
            <a:solidFill>
              <a:srgbClr val="8B5CF6"/>
            </a:solidFill>
            <a:prstDash val="solid"/>
          </a:ln>
        </p:spPr>
        <p:txBody>
          <a:bodyPr/>
          <a:lstStyle/>
          <a:p>
            <a:endParaRPr/>
          </a:p>
        </p:txBody>
      </p:sp>
      <p:sp>
        <p:nvSpPr>
          <p:cNvPr id="23" name="Text 21"/>
          <p:cNvSpPr/>
          <p:nvPr/>
        </p:nvSpPr>
        <p:spPr>
          <a:xfrm>
            <a:off x="640080" y="4480560"/>
            <a:ext cx="7772400" cy="457200"/>
          </a:xfrm>
          <a:prstGeom prst="rect">
            <a:avLst/>
          </a:prstGeom>
          <a:noFill/>
          <a:ln/>
        </p:spPr>
        <p:txBody>
          <a:bodyPr wrap="square" rtlCol="0" anchor="ctr"/>
          <a:lstStyle/>
          <a:p>
            <a:pPr marL="0" indent="0">
              <a:buNone/>
            </a:pPr>
            <a:r>
              <a:rPr lang="en-US" sz="1200" dirty="0">
                <a:solidFill>
                  <a:srgbClr val="1D4ED8"/>
                </a:solidFill>
              </a:rPr>
              <a:t>🔜  PAUSE | Thinking task: Formulate your first RCTF prompt for a real task.</a:t>
            </a:r>
            <a:endParaRPr lang="en-US" sz="1200" dirty="0"/>
          </a:p>
        </p:txBody>
      </p:sp>
      <p:sp>
        <p:nvSpPr>
          <p:cNvPr id="24" name="TextBox 23"/>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F-28  |  Module 2: The Key Points</a:t>
            </a:r>
          </a:p>
        </p:txBody>
      </p:sp>
      <p:pic>
        <p:nvPicPr>
          <p:cNvPr id="25"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6" name="foundic_text_26">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4F7FB"/>
        </a:solidFill>
        <a:effectLst/>
      </p:bgPr>
    </p:bg>
    <p:spTree>
      <p:nvGrpSpPr>
        <p:cNvPr id="1" name=""/>
        <p:cNvGrpSpPr/>
        <p:nvPr/>
      </p:nvGrpSpPr>
      <p:grpSpPr>
        <a:xfrm>
          <a:off x="0" y="0"/>
          <a:ext cx="0" cy="0"/>
          <a:chOff x="0" y="0"/>
          <a:chExt cx="0" cy="0"/>
        </a:xfrm>
      </p:grpSpPr>
      <p:sp>
        <p:nvSpPr>
          <p:cNvPr id="2" name="header_bg"/>
          <p:cNvSpPr/>
          <p:nvPr/>
        </p:nvSpPr>
        <p:spPr>
          <a:xfrm>
            <a:off x="0" y="0"/>
            <a:ext cx="9144000" cy="502920"/>
          </a:xfrm>
          <a:prstGeom prst="rect">
            <a:avLst/>
          </a:prstGeom>
          <a:solidFill>
            <a:srgbClr val="8B5CF6"/>
          </a:solidFill>
        </p:spPr>
        <p:txBody>
          <a:bodyPr/>
          <a:lstStyle/>
          <a:p>
            <a:endParaRPr/>
          </a:p>
        </p:txBody>
      </p:sp>
      <p:sp>
        <p:nvSpPr>
          <p:cNvPr id="3" name="header_left"/>
          <p:cNvSpPr/>
          <p:nvPr/>
        </p:nvSpPr>
        <p:spPr>
          <a:xfrm>
            <a:off x="365760" y="0"/>
            <a:ext cx="5500000" cy="502920"/>
          </a:xfrm>
          <a:prstGeom prst="rect">
            <a:avLst/>
          </a:prstGeom>
          <a:noFill/>
          <a:ln>
            <a:noFill/>
          </a:ln>
        </p:spPr>
        <p:txBody>
          <a:bodyPr wrap="square" lIns="60960" tIns="45720" rIns="60960" bIns="45720" rtlCol="0" anchor="ctr"/>
          <a:lstStyle/>
          <a:p>
            <a:pPr marL="0" indent="0">
              <a:buNone/>
            </a:pPr>
            <a:r>
              <a:rPr lang="de-DE" sz="1100" b="1" dirty="0">
                <a:solidFill>
                  <a:srgbClr val="FFFFFF"/>
                </a:solidFill>
              </a:rPr>
              <a:t>MODULE 2  ·  KNOWLEDGE CHECK</a:t>
            </a:r>
            <a:endParaRPr lang="de-DE" dirty="0"/>
          </a:p>
        </p:txBody>
      </p:sp>
      <p:sp>
        <p:nvSpPr>
          <p:cNvPr id="5" name="slide_title"/>
          <p:cNvSpPr/>
          <p:nvPr/>
        </p:nvSpPr>
        <p:spPr>
          <a:xfrm>
            <a:off x="274320" y="582920"/>
            <a:ext cx="8595360" cy="350000"/>
          </a:xfrm>
          <a:prstGeom prst="rect">
            <a:avLst/>
          </a:prstGeom>
          <a:noFill/>
          <a:ln>
            <a:noFill/>
          </a:ln>
        </p:spPr>
        <p:txBody>
          <a:bodyPr wrap="square" lIns="60960" tIns="45720" rIns="60960" bIns="45720" rtlCol="0" anchor="ctr"/>
          <a:lstStyle/>
          <a:p>
            <a:pPr marL="0" indent="0">
              <a:buNone/>
            </a:pPr>
            <a:r>
              <a:rPr lang="de-DE" sz="2000" b="1" dirty="0">
                <a:solidFill>
                  <a:srgbClr val="1E2761"/>
                </a:solidFill>
              </a:rPr>
              <a:t>📋  Knowledge Check: What Have You Learned in Module 2?</a:t>
            </a:r>
            <a:endParaRPr lang="de-DE" dirty="0"/>
          </a:p>
        </p:txBody>
      </p:sp>
      <p:sp>
        <p:nvSpPr>
          <p:cNvPr id="6" name="q1_bg"/>
          <p:cNvSpPr/>
          <p:nvPr/>
        </p:nvSpPr>
        <p:spPr>
          <a:xfrm>
            <a:off x="200000" y="942920"/>
            <a:ext cx="4272000" cy="1180653"/>
          </a:xfrm>
          <a:prstGeom prst="rect">
            <a:avLst/>
          </a:prstGeom>
          <a:solidFill>
            <a:srgbClr val="EEF4FF"/>
          </a:solidFill>
        </p:spPr>
        <p:txBody>
          <a:bodyPr/>
          <a:lstStyle/>
          <a:p>
            <a:endParaRPr/>
          </a:p>
        </p:txBody>
      </p:sp>
      <p:sp>
        <p:nvSpPr>
          <p:cNvPr id="7" name="q1_border"/>
          <p:cNvSpPr/>
          <p:nvPr/>
        </p:nvSpPr>
        <p:spPr>
          <a:xfrm>
            <a:off x="200000" y="942920"/>
            <a:ext cx="60000" cy="1180653"/>
          </a:xfrm>
          <a:prstGeom prst="rect">
            <a:avLst/>
          </a:prstGeom>
          <a:solidFill>
            <a:srgbClr val="8B5CF6"/>
          </a:solidFill>
        </p:spPr>
        <p:txBody>
          <a:bodyPr/>
          <a:lstStyle/>
          <a:p>
            <a:endParaRPr/>
          </a:p>
        </p:txBody>
      </p:sp>
      <p:sp>
        <p:nvSpPr>
          <p:cNvPr id="8" name="q1_qtxt"/>
          <p:cNvSpPr/>
          <p:nvPr/>
        </p:nvSpPr>
        <p:spPr>
          <a:xfrm>
            <a:off x="280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Question 1  What does the acronym RCTF stand for?</a:t>
            </a:r>
            <a:endParaRPr lang="de-DE" dirty="0"/>
          </a:p>
        </p:txBody>
      </p:sp>
      <p:sp>
        <p:nvSpPr>
          <p:cNvPr id="9" name="q1_aA"/>
          <p:cNvSpPr/>
          <p:nvPr/>
        </p:nvSpPr>
        <p:spPr>
          <a:xfrm>
            <a:off x="280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Research, Checklist, Text, Feedback</a:t>
            </a:r>
            <a:endParaRPr lang="de-DE" dirty="0"/>
          </a:p>
        </p:txBody>
      </p:sp>
      <p:sp>
        <p:nvSpPr>
          <p:cNvPr id="10" name="q1_aB"/>
          <p:cNvSpPr/>
          <p:nvPr/>
        </p:nvSpPr>
        <p:spPr>
          <a:xfrm>
            <a:off x="280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Role, Context, Task, Format</a:t>
            </a:r>
          </a:p>
        </p:txBody>
      </p:sp>
      <p:sp>
        <p:nvSpPr>
          <p:cNvPr id="11" name="q1_aC"/>
          <p:cNvSpPr/>
          <p:nvPr/>
        </p:nvSpPr>
        <p:spPr>
          <a:xfrm>
            <a:off x="280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Risk, Compliance, Training, Function</a:t>
            </a:r>
            <a:endParaRPr lang="de-DE" dirty="0"/>
          </a:p>
        </p:txBody>
      </p:sp>
      <p:sp>
        <p:nvSpPr>
          <p:cNvPr id="12" name="q1_aD"/>
          <p:cNvSpPr/>
          <p:nvPr/>
        </p:nvSpPr>
        <p:spPr>
          <a:xfrm>
            <a:off x="280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Rulebook, Control, Transfer, Conclusion</a:t>
            </a:r>
            <a:endParaRPr lang="de-DE" dirty="0"/>
          </a:p>
        </p:txBody>
      </p:sp>
      <p:sp>
        <p:nvSpPr>
          <p:cNvPr id="13" name="q2_bg"/>
          <p:cNvSpPr/>
          <p:nvPr/>
        </p:nvSpPr>
        <p:spPr>
          <a:xfrm>
            <a:off x="4672000" y="942920"/>
            <a:ext cx="4272000" cy="1180653"/>
          </a:xfrm>
          <a:prstGeom prst="rect">
            <a:avLst/>
          </a:prstGeom>
          <a:solidFill>
            <a:srgbClr val="EEF4FF"/>
          </a:solidFill>
        </p:spPr>
        <p:txBody>
          <a:bodyPr/>
          <a:lstStyle/>
          <a:p>
            <a:endParaRPr/>
          </a:p>
        </p:txBody>
      </p:sp>
      <p:sp>
        <p:nvSpPr>
          <p:cNvPr id="14" name="q2_border"/>
          <p:cNvSpPr/>
          <p:nvPr/>
        </p:nvSpPr>
        <p:spPr>
          <a:xfrm>
            <a:off x="4672000" y="942920"/>
            <a:ext cx="60000" cy="1180653"/>
          </a:xfrm>
          <a:prstGeom prst="rect">
            <a:avLst/>
          </a:prstGeom>
          <a:solidFill>
            <a:srgbClr val="8B5CF6"/>
          </a:solidFill>
        </p:spPr>
        <p:txBody>
          <a:bodyPr/>
          <a:lstStyle/>
          <a:p>
            <a:endParaRPr/>
          </a:p>
        </p:txBody>
      </p:sp>
      <p:sp>
        <p:nvSpPr>
          <p:cNvPr id="15" name="q2_qtxt"/>
          <p:cNvSpPr/>
          <p:nvPr/>
        </p:nvSpPr>
        <p:spPr>
          <a:xfrm>
            <a:off x="4752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Question 2  Which technique makes AI think step by step?</a:t>
            </a:r>
            <a:endParaRPr lang="de-DE" dirty="0"/>
          </a:p>
        </p:txBody>
      </p:sp>
      <p:sp>
        <p:nvSpPr>
          <p:cNvPr id="16" name="q2_aA"/>
          <p:cNvSpPr/>
          <p:nvPr/>
        </p:nvSpPr>
        <p:spPr>
          <a:xfrm>
            <a:off x="4752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Zero-Shot Prompting</a:t>
            </a:r>
            <a:endParaRPr lang="de-DE" dirty="0"/>
          </a:p>
        </p:txBody>
      </p:sp>
      <p:sp>
        <p:nvSpPr>
          <p:cNvPr id="17" name="q2_aB"/>
          <p:cNvSpPr/>
          <p:nvPr/>
        </p:nvSpPr>
        <p:spPr>
          <a:xfrm>
            <a:off x="4752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Re-Prompting</a:t>
            </a:r>
            <a:endParaRPr lang="de-DE" dirty="0"/>
          </a:p>
        </p:txBody>
      </p:sp>
      <p:sp>
        <p:nvSpPr>
          <p:cNvPr id="18" name="q2_aC"/>
          <p:cNvSpPr/>
          <p:nvPr/>
        </p:nvSpPr>
        <p:spPr>
          <a:xfrm>
            <a:off x="4752000" y="1673246"/>
            <a:ext cx="4172000" cy="200163"/>
          </a:xfrm>
          <a:prstGeom prst="rect">
            <a:avLst/>
          </a:prstGeom>
          <a:noFill/>
          <a:ln>
            <a:noFill/>
          </a:ln>
        </p:spPr>
        <p:txBody>
          <a:bodyPr wrap="square" lIns="30000" tIns="0" rIns="30000" bIns="0" rtlCol="0" anchor="t"/>
          <a:lstStyle/>
          <a:p>
            <a:pPr indent="0">
              <a:buNone/>
            </a:pPr>
            <a:r>
              <a:rPr lang="de-DE" sz="820" dirty="0">
                <a:solidFill>
                  <a:srgbClr val="374151"/>
                </a:solidFill>
              </a:rPr>
              <a:t>C)  Chain-of-Thought</a:t>
            </a:r>
          </a:p>
        </p:txBody>
      </p:sp>
      <p:sp>
        <p:nvSpPr>
          <p:cNvPr id="19" name="q2_aD"/>
          <p:cNvSpPr/>
          <p:nvPr/>
        </p:nvSpPr>
        <p:spPr>
          <a:xfrm>
            <a:off x="4752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One-Shot Prompting</a:t>
            </a:r>
            <a:endParaRPr lang="de-DE" dirty="0"/>
          </a:p>
        </p:txBody>
      </p:sp>
      <p:sp>
        <p:nvSpPr>
          <p:cNvPr id="20" name="q3_bg"/>
          <p:cNvSpPr/>
          <p:nvPr/>
        </p:nvSpPr>
        <p:spPr>
          <a:xfrm>
            <a:off x="200000" y="2193573"/>
            <a:ext cx="4272000" cy="1180653"/>
          </a:xfrm>
          <a:prstGeom prst="rect">
            <a:avLst/>
          </a:prstGeom>
          <a:solidFill>
            <a:srgbClr val="EEF4FF"/>
          </a:solidFill>
        </p:spPr>
        <p:txBody>
          <a:bodyPr/>
          <a:lstStyle/>
          <a:p>
            <a:endParaRPr/>
          </a:p>
        </p:txBody>
      </p:sp>
      <p:sp>
        <p:nvSpPr>
          <p:cNvPr id="21" name="q3_border"/>
          <p:cNvSpPr/>
          <p:nvPr/>
        </p:nvSpPr>
        <p:spPr>
          <a:xfrm>
            <a:off x="200000" y="2193573"/>
            <a:ext cx="60000" cy="1180653"/>
          </a:xfrm>
          <a:prstGeom prst="rect">
            <a:avLst/>
          </a:prstGeom>
          <a:solidFill>
            <a:srgbClr val="8B5CF6"/>
          </a:solidFill>
        </p:spPr>
        <p:txBody>
          <a:bodyPr/>
          <a:lstStyle/>
          <a:p>
            <a:endParaRPr/>
          </a:p>
        </p:txBody>
      </p:sp>
      <p:sp>
        <p:nvSpPr>
          <p:cNvPr id="22" name="q3_qtxt"/>
          <p:cNvSpPr/>
          <p:nvPr/>
        </p:nvSpPr>
        <p:spPr>
          <a:xfrm>
            <a:off x="280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Question 3  What must NOT be entered into public chatbots?</a:t>
            </a:r>
            <a:endParaRPr lang="de-DE" dirty="0"/>
          </a:p>
        </p:txBody>
      </p:sp>
      <p:sp>
        <p:nvSpPr>
          <p:cNvPr id="23" name="q3_aA"/>
          <p:cNvSpPr/>
          <p:nvPr/>
        </p:nvSpPr>
        <p:spPr>
          <a:xfrm>
            <a:off x="280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General marketing text drafts</a:t>
            </a:r>
            <a:endParaRPr lang="de-DE" dirty="0"/>
          </a:p>
        </p:txBody>
      </p:sp>
      <p:sp>
        <p:nvSpPr>
          <p:cNvPr id="24" name="q3_aB"/>
          <p:cNvSpPr/>
          <p:nvPr/>
        </p:nvSpPr>
        <p:spPr>
          <a:xfrm>
            <a:off x="280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Personal customer data</a:t>
            </a:r>
          </a:p>
        </p:txBody>
      </p:sp>
      <p:sp>
        <p:nvSpPr>
          <p:cNvPr id="25" name="q3_aC"/>
          <p:cNvSpPr/>
          <p:nvPr/>
        </p:nvSpPr>
        <p:spPr>
          <a:xfrm>
            <a:off x="280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Brainstorming ideas</a:t>
            </a:r>
            <a:endParaRPr lang="de-DE" dirty="0"/>
          </a:p>
        </p:txBody>
      </p:sp>
      <p:sp>
        <p:nvSpPr>
          <p:cNvPr id="26" name="q3_aD"/>
          <p:cNvSpPr/>
          <p:nvPr/>
        </p:nvSpPr>
        <p:spPr>
          <a:xfrm>
            <a:off x="280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Grammar corrections of your own texts</a:t>
            </a:r>
            <a:endParaRPr lang="de-DE" dirty="0"/>
          </a:p>
        </p:txBody>
      </p:sp>
      <p:sp>
        <p:nvSpPr>
          <p:cNvPr id="27" name="q4_bg"/>
          <p:cNvSpPr/>
          <p:nvPr/>
        </p:nvSpPr>
        <p:spPr>
          <a:xfrm>
            <a:off x="4672000" y="2193573"/>
            <a:ext cx="4272000" cy="1180653"/>
          </a:xfrm>
          <a:prstGeom prst="rect">
            <a:avLst/>
          </a:prstGeom>
          <a:solidFill>
            <a:srgbClr val="EEF4FF"/>
          </a:solidFill>
        </p:spPr>
        <p:txBody>
          <a:bodyPr/>
          <a:lstStyle/>
          <a:p>
            <a:endParaRPr/>
          </a:p>
        </p:txBody>
      </p:sp>
      <p:sp>
        <p:nvSpPr>
          <p:cNvPr id="28" name="q4_border"/>
          <p:cNvSpPr/>
          <p:nvPr/>
        </p:nvSpPr>
        <p:spPr>
          <a:xfrm>
            <a:off x="4672000" y="2193573"/>
            <a:ext cx="60000" cy="1180653"/>
          </a:xfrm>
          <a:prstGeom prst="rect">
            <a:avLst/>
          </a:prstGeom>
          <a:solidFill>
            <a:srgbClr val="8B5CF6"/>
          </a:solidFill>
        </p:spPr>
        <p:txBody>
          <a:bodyPr/>
          <a:lstStyle/>
          <a:p>
            <a:endParaRPr/>
          </a:p>
        </p:txBody>
      </p:sp>
      <p:sp>
        <p:nvSpPr>
          <p:cNvPr id="29" name="q4_qtxt"/>
          <p:cNvSpPr/>
          <p:nvPr/>
        </p:nvSpPr>
        <p:spPr>
          <a:xfrm>
            <a:off x="4752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Question 4  What is the first step in the QA check P-Q-R?</a:t>
            </a:r>
            <a:endParaRPr lang="de-DE" dirty="0"/>
          </a:p>
        </p:txBody>
      </p:sp>
      <p:sp>
        <p:nvSpPr>
          <p:cNvPr id="30" name="q4_aA"/>
          <p:cNvSpPr/>
          <p:nvPr/>
        </p:nvSpPr>
        <p:spPr>
          <a:xfrm>
            <a:off x="4752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R — Risk check: how high is the error risk?</a:t>
            </a:r>
            <a:endParaRPr lang="de-DE" dirty="0"/>
          </a:p>
        </p:txBody>
      </p:sp>
      <p:sp>
        <p:nvSpPr>
          <p:cNvPr id="31" name="q4_aB"/>
          <p:cNvSpPr/>
          <p:nvPr/>
        </p:nvSpPr>
        <p:spPr>
          <a:xfrm>
            <a:off x="4752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Q — Source check: where does the information come from?</a:t>
            </a:r>
            <a:endParaRPr lang="de-DE" dirty="0"/>
          </a:p>
        </p:txBody>
      </p:sp>
      <p:sp>
        <p:nvSpPr>
          <p:cNvPr id="32" name="q4_aC"/>
          <p:cNvSpPr/>
          <p:nvPr/>
        </p:nvSpPr>
        <p:spPr>
          <a:xfrm>
            <a:off x="4752000" y="2923899"/>
            <a:ext cx="4172000" cy="200163"/>
          </a:xfrm>
          <a:prstGeom prst="rect">
            <a:avLst/>
          </a:prstGeom>
          <a:noFill/>
          <a:ln>
            <a:noFill/>
          </a:ln>
        </p:spPr>
        <p:txBody>
          <a:bodyPr wrap="square" lIns="30000" tIns="0" rIns="30000" bIns="0" rtlCol="0" anchor="t"/>
          <a:lstStyle/>
          <a:p>
            <a:r>
              <a:rPr lang="de-DE" sz="820" dirty="0">
                <a:solidFill>
                  <a:srgbClr val="374151"/>
                </a:solidFill>
              </a:rPr>
              <a:t>C)  P — Plausibility check: does this make sense?</a:t>
            </a:r>
          </a:p>
        </p:txBody>
      </p:sp>
      <p:sp>
        <p:nvSpPr>
          <p:cNvPr id="33" name="q4_aD"/>
          <p:cNvSpPr/>
          <p:nvPr/>
        </p:nvSpPr>
        <p:spPr>
          <a:xfrm>
            <a:off x="4752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F — Format check: is the output format correct?</a:t>
            </a:r>
            <a:endParaRPr lang="de-DE" dirty="0"/>
          </a:p>
        </p:txBody>
      </p:sp>
      <p:sp>
        <p:nvSpPr>
          <p:cNvPr id="34" name="q5_bg"/>
          <p:cNvSpPr/>
          <p:nvPr/>
        </p:nvSpPr>
        <p:spPr>
          <a:xfrm>
            <a:off x="200000" y="3444226"/>
            <a:ext cx="4272000" cy="1180653"/>
          </a:xfrm>
          <a:prstGeom prst="rect">
            <a:avLst/>
          </a:prstGeom>
          <a:solidFill>
            <a:srgbClr val="EEF4FF"/>
          </a:solidFill>
        </p:spPr>
        <p:txBody>
          <a:bodyPr/>
          <a:lstStyle/>
          <a:p>
            <a:endParaRPr/>
          </a:p>
        </p:txBody>
      </p:sp>
      <p:sp>
        <p:nvSpPr>
          <p:cNvPr id="35" name="q5_border"/>
          <p:cNvSpPr/>
          <p:nvPr/>
        </p:nvSpPr>
        <p:spPr>
          <a:xfrm>
            <a:off x="200000" y="3444226"/>
            <a:ext cx="60000" cy="1180653"/>
          </a:xfrm>
          <a:prstGeom prst="rect">
            <a:avLst/>
          </a:prstGeom>
          <a:solidFill>
            <a:srgbClr val="8B5CF6"/>
          </a:solidFill>
        </p:spPr>
        <p:txBody>
          <a:bodyPr/>
          <a:lstStyle/>
          <a:p>
            <a:endParaRPr/>
          </a:p>
        </p:txBody>
      </p:sp>
      <p:sp>
        <p:nvSpPr>
          <p:cNvPr id="36" name="q5_qtxt"/>
          <p:cNvSpPr/>
          <p:nvPr/>
        </p:nvSpPr>
        <p:spPr>
          <a:xfrm>
            <a:off x="280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Question 5  What does the EU AI Act correctly describe?</a:t>
            </a:r>
            <a:endParaRPr lang="de-DE" dirty="0"/>
          </a:p>
        </p:txBody>
      </p:sp>
      <p:sp>
        <p:nvSpPr>
          <p:cNvPr id="37" name="q5_aA"/>
          <p:cNvSpPr/>
          <p:nvPr/>
        </p:nvSpPr>
        <p:spPr>
          <a:xfrm>
            <a:off x="280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A ban on all AI tools in companies</a:t>
            </a:r>
            <a:endParaRPr lang="de-DE" dirty="0"/>
          </a:p>
        </p:txBody>
      </p:sp>
      <p:sp>
        <p:nvSpPr>
          <p:cNvPr id="38" name="q5_aB"/>
          <p:cNvSpPr/>
          <p:nvPr/>
        </p:nvSpPr>
        <p:spPr>
          <a:xfrm>
            <a:off x="280000" y="3964389"/>
            <a:ext cx="4172000" cy="200163"/>
          </a:xfrm>
          <a:prstGeom prst="rect">
            <a:avLst/>
          </a:prstGeom>
          <a:noFill/>
          <a:ln>
            <a:noFill/>
          </a:ln>
        </p:spPr>
        <p:txBody>
          <a:bodyPr wrap="square" lIns="30000" tIns="0" rIns="30000" bIns="0" rtlCol="0" anchor="t"/>
          <a:lstStyle/>
          <a:p>
            <a:r>
              <a:rPr lang="de-DE" sz="820" dirty="0">
                <a:solidFill>
                  <a:srgbClr val="374151"/>
                </a:solidFill>
              </a:rPr>
              <a:t>B)  AI classification by risk class with defined obligations</a:t>
            </a:r>
          </a:p>
        </p:txBody>
      </p:sp>
      <p:sp>
        <p:nvSpPr>
          <p:cNvPr id="39" name="q5_aC"/>
          <p:cNvSpPr/>
          <p:nvPr/>
        </p:nvSpPr>
        <p:spPr>
          <a:xfrm>
            <a:off x="280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It only applies to AI manufacturers, not users</a:t>
            </a:r>
            <a:endParaRPr lang="de-DE" dirty="0"/>
          </a:p>
        </p:txBody>
      </p:sp>
      <p:sp>
        <p:nvSpPr>
          <p:cNvPr id="40" name="q5_aD"/>
          <p:cNvSpPr/>
          <p:nvPr/>
        </p:nvSpPr>
        <p:spPr>
          <a:xfrm>
            <a:off x="280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A technical standard for AI software</a:t>
            </a:r>
            <a:endParaRPr lang="de-DE" dirty="0"/>
          </a:p>
        </p:txBody>
      </p:sp>
      <p:sp>
        <p:nvSpPr>
          <p:cNvPr id="41" name="q6_bg"/>
          <p:cNvSpPr/>
          <p:nvPr/>
        </p:nvSpPr>
        <p:spPr>
          <a:xfrm>
            <a:off x="4672000" y="3444226"/>
            <a:ext cx="4272000" cy="1180653"/>
          </a:xfrm>
          <a:prstGeom prst="rect">
            <a:avLst/>
          </a:prstGeom>
          <a:solidFill>
            <a:srgbClr val="EEF4FF"/>
          </a:solidFill>
        </p:spPr>
        <p:txBody>
          <a:bodyPr/>
          <a:lstStyle/>
          <a:p>
            <a:endParaRPr/>
          </a:p>
        </p:txBody>
      </p:sp>
      <p:sp>
        <p:nvSpPr>
          <p:cNvPr id="42" name="q6_border"/>
          <p:cNvSpPr/>
          <p:nvPr/>
        </p:nvSpPr>
        <p:spPr>
          <a:xfrm>
            <a:off x="4672000" y="3444226"/>
            <a:ext cx="60000" cy="1180653"/>
          </a:xfrm>
          <a:prstGeom prst="rect">
            <a:avLst/>
          </a:prstGeom>
          <a:solidFill>
            <a:srgbClr val="8B5CF6"/>
          </a:solidFill>
        </p:spPr>
        <p:txBody>
          <a:bodyPr/>
          <a:lstStyle/>
          <a:p>
            <a:endParaRPr/>
          </a:p>
        </p:txBody>
      </p:sp>
      <p:sp>
        <p:nvSpPr>
          <p:cNvPr id="43" name="q6_qtxt"/>
          <p:cNvSpPr/>
          <p:nvPr/>
        </p:nvSpPr>
        <p:spPr>
          <a:xfrm>
            <a:off x="4752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Question 6  How do you make AI-generated texts more authentic?</a:t>
            </a:r>
            <a:endParaRPr lang="de-DE" dirty="0"/>
          </a:p>
        </p:txBody>
      </p:sp>
      <p:sp>
        <p:nvSpPr>
          <p:cNvPr id="44" name="q6_aA"/>
          <p:cNvSpPr/>
          <p:nvPr/>
        </p:nvSpPr>
        <p:spPr>
          <a:xfrm>
            <a:off x="4752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Use the text unchanged</a:t>
            </a:r>
            <a:endParaRPr lang="de-DE" dirty="0"/>
          </a:p>
        </p:txBody>
      </p:sp>
      <p:sp>
        <p:nvSpPr>
          <p:cNvPr id="45" name="q6_aB"/>
          <p:cNvSpPr/>
          <p:nvPr/>
        </p:nvSpPr>
        <p:spPr>
          <a:xfrm>
            <a:off x="4752000" y="3964389"/>
            <a:ext cx="4172000" cy="200163"/>
          </a:xfrm>
          <a:prstGeom prst="rect">
            <a:avLst/>
          </a:prstGeom>
          <a:noFill/>
          <a:ln>
            <a:noFill/>
          </a:ln>
        </p:spPr>
        <p:txBody>
          <a:bodyPr wrap="square" lIns="30000" tIns="0" rIns="30000" bIns="0" rtlCol="0" anchor="t"/>
          <a:lstStyle/>
          <a:p>
            <a:r>
              <a:rPr lang="de-DE" sz="820" dirty="0">
                <a:solidFill>
                  <a:srgbClr val="374151"/>
                </a:solidFill>
              </a:rPr>
              <a:t>B)  Remove AI phrases and incorporate your own writing style</a:t>
            </a:r>
          </a:p>
        </p:txBody>
      </p:sp>
      <p:sp>
        <p:nvSpPr>
          <p:cNvPr id="46" name="q6_aC"/>
          <p:cNvSpPr/>
          <p:nvPr/>
        </p:nvSpPr>
        <p:spPr>
          <a:xfrm>
            <a:off x="4752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Always translate texts into English</a:t>
            </a:r>
            <a:endParaRPr lang="de-DE" dirty="0"/>
          </a:p>
        </p:txBody>
      </p:sp>
      <p:sp>
        <p:nvSpPr>
          <p:cNvPr id="47" name="q6_aD"/>
          <p:cNvSpPr/>
          <p:nvPr/>
        </p:nvSpPr>
        <p:spPr>
          <a:xfrm>
            <a:off x="4752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Only have AI create texts under 100 words</a:t>
            </a:r>
            <a:endParaRPr lang="de-DE" dirty="0"/>
          </a:p>
        </p:txBody>
      </p:sp>
      <p:sp>
        <p:nvSpPr>
          <p:cNvPr id="48" name="foundic_txt"/>
          <p:cNvSpPr/>
          <p:nvPr/>
        </p:nvSpPr>
        <p:spPr>
          <a:xfrm>
            <a:off x="7400000" y="4730000"/>
            <a:ext cx="1050000" cy="280000"/>
          </a:xfrm>
          <a:prstGeom prst="rect">
            <a:avLst/>
          </a:prstGeom>
          <a:noFill/>
          <a:ln>
            <a:noFill/>
          </a:ln>
        </p:spPr>
        <p:txBody>
          <a:bodyPr wrap="square" lIns="60960" tIns="45720" rIns="60960" bIns="45720" rtlCol="0" anchor="ctr"/>
          <a:lstStyle/>
          <a:p>
            <a:pPr marL="0" indent="0">
              <a:buNone/>
            </a:pPr>
            <a:r>
              <a:rPr lang="de-DE" sz="600" dirty="0">
                <a:solidFill>
                  <a:srgbClr val="6B7280"/>
                </a:solidFill>
              </a:rPr>
              <a:t>foundic.org</a:t>
            </a:r>
            <a:endParaRPr lang="de-DE" dirty="0"/>
          </a:p>
        </p:txBody>
      </p:sp>
      <p:sp>
        <p:nvSpPr>
          <p:cNvPr id="49" name="footer_bg"/>
          <p:cNvSpPr/>
          <p:nvPr/>
        </p:nvSpPr>
        <p:spPr>
          <a:xfrm>
            <a:off x="0" y="4754880"/>
            <a:ext cx="9144000" cy="388620"/>
          </a:xfrm>
          <a:prstGeom prst="rect">
            <a:avLst/>
          </a:prstGeom>
          <a:solidFill>
            <a:srgbClr val="FEF3C7"/>
          </a:solidFill>
        </p:spPr>
        <p:txBody>
          <a:bodyPr/>
          <a:lstStyle/>
          <a:p>
            <a:endParaRPr/>
          </a:p>
        </p:txBody>
      </p:sp>
      <p:sp>
        <p:nvSpPr>
          <p:cNvPr id="50" name="footer_txt"/>
          <p:cNvSpPr/>
          <p:nvPr/>
        </p:nvSpPr>
        <p:spPr>
          <a:xfrm>
            <a:off x="457200" y="4754880"/>
            <a:ext cx="8229600" cy="388620"/>
          </a:xfrm>
          <a:prstGeom prst="rect">
            <a:avLst/>
          </a:prstGeom>
          <a:noFill/>
          <a:ln>
            <a:noFill/>
          </a:ln>
        </p:spPr>
        <p:txBody>
          <a:bodyPr wrap="square" lIns="60960" tIns="45720" rIns="60960" bIns="45720" rtlCol="0" anchor="ctr"/>
          <a:lstStyle/>
          <a:p>
            <a:pPr marL="0" indent="0">
              <a:buNone/>
            </a:pPr>
            <a:r>
              <a:rPr lang="de-DE" sz="900" b="1" dirty="0">
                <a:solidFill>
                  <a:srgbClr val="92400E"/>
                </a:solidFill>
              </a:rPr>
              <a:t>📋  6 questions — enter A, B, C or D for each. Good luck!</a:t>
            </a:r>
            <a:endParaRPr lang="de-DE" dirty="0"/>
          </a:p>
        </p:txBody>
      </p:sp>
      <p:sp>
        <p:nvSpPr>
          <p:cNvPr id="51" name="TextBox 23">
            <a:extLst>
              <a:ext uri="{FF2B5EF4-FFF2-40B4-BE49-F238E27FC236}">
                <a16:creationId xmlns:a16="http://schemas.microsoft.com/office/drawing/2014/main" id="{6F41C84B-BA54-4B92-A377-C74925B34F99}"/>
              </a:ext>
            </a:extLst>
          </p:cNvPr>
          <p:cNvSpPr txBox="1"/>
          <p:nvPr/>
        </p:nvSpPr>
        <p:spPr>
          <a:xfrm>
            <a:off x="4617720" y="27432"/>
            <a:ext cx="4389120" cy="438912"/>
          </a:xfrm>
          <a:prstGeom prst="rect">
            <a:avLst/>
          </a:prstGeom>
          <a:noFill/>
        </p:spPr>
        <p:txBody>
          <a:bodyPr wrap="none"/>
          <a:lstStyle/>
          <a:p>
            <a:pPr algn="r"/>
            <a:r>
              <a:rPr lang="de-DE" sz="850" b="1" dirty="0">
                <a:solidFill>
                  <a:srgbClr val="FFFFFF"/>
                </a:solidFill>
                <a:latin typeface="Calibri"/>
              </a:rPr>
              <a:t>F-29  |  Knowledge Check Module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AI — Hype or Genuine Helper?</a:t>
            </a:r>
            <a:endParaRPr lang="en-US" sz="1100" dirty="0"/>
          </a:p>
        </p:txBody>
      </p:sp>
      <p:sp>
        <p:nvSpPr>
          <p:cNvPr id="4" name="Text 2"/>
          <p:cNvSpPr/>
          <p:nvPr/>
        </p:nvSpPr>
        <p:spPr>
          <a:xfrm>
            <a:off x="0" y="731520"/>
            <a:ext cx="9144000" cy="731520"/>
          </a:xfrm>
          <a:prstGeom prst="rect">
            <a:avLst/>
          </a:prstGeom>
          <a:noFill/>
          <a:ln/>
        </p:spPr>
        <p:txBody>
          <a:bodyPr wrap="square" rtlCol="0" anchor="ctr"/>
          <a:lstStyle/>
          <a:p>
            <a:pPr marL="0" indent="0" algn="ctr">
              <a:buNone/>
            </a:pPr>
            <a:r>
              <a:rPr lang="en-US" sz="2800" b="1" dirty="0">
                <a:solidFill>
                  <a:srgbClr val="1E2761"/>
                </a:solidFill>
              </a:rPr>
              <a:t>Have You Tried AI Chatbots Like ChatGPT?</a:t>
            </a:r>
            <a:endParaRPr lang="en-US" sz="2800" dirty="0"/>
          </a:p>
        </p:txBody>
      </p:sp>
      <p:sp>
        <p:nvSpPr>
          <p:cNvPr id="5" name="Text 3"/>
          <p:cNvSpPr/>
          <p:nvPr/>
        </p:nvSpPr>
        <p:spPr>
          <a:xfrm>
            <a:off x="640080" y="1703926"/>
            <a:ext cx="7863840" cy="640080"/>
          </a:xfrm>
          <a:prstGeom prst="rect">
            <a:avLst/>
          </a:prstGeom>
          <a:noFill/>
          <a:ln/>
        </p:spPr>
        <p:txBody>
          <a:bodyPr wrap="square" rtlCol="0" anchor="ctr"/>
          <a:lstStyle/>
          <a:p>
            <a:pPr marL="0" indent="0" algn="ctr">
              <a:buNone/>
            </a:pPr>
            <a:r>
              <a:rPr lang="en-US" sz="2800" b="1" dirty="0">
                <a:solidFill>
                  <a:srgbClr val="F59E0B"/>
                </a:solidFill>
              </a:rPr>
              <a:t>What went wrong?</a:t>
            </a:r>
            <a:endParaRPr lang="en-US" sz="2800" dirty="0"/>
          </a:p>
        </p:txBody>
      </p:sp>
      <p:sp>
        <p:nvSpPr>
          <p:cNvPr id="6" name="Shape 4"/>
          <p:cNvSpPr/>
          <p:nvPr/>
        </p:nvSpPr>
        <p:spPr>
          <a:xfrm>
            <a:off x="914400" y="2695438"/>
            <a:ext cx="7315200" cy="1463040"/>
          </a:xfrm>
          <a:prstGeom prst="rect">
            <a:avLst/>
          </a:prstGeom>
          <a:solidFill>
            <a:srgbClr val="DBEAFE"/>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pic>
        <p:nvPicPr>
          <p:cNvPr id="7" name="Image 0" descr="preencoded.png"/>
          <p:cNvPicPr>
            <a:picLocks noChangeAspect="1"/>
          </p:cNvPicPr>
          <p:nvPr/>
        </p:nvPicPr>
        <p:blipFill>
          <a:blip r:embed="rId3"/>
          <a:stretch>
            <a:fillRect/>
          </a:stretch>
        </p:blipFill>
        <p:spPr>
          <a:xfrm>
            <a:off x="1188720" y="2896606"/>
            <a:ext cx="457200" cy="457200"/>
          </a:xfrm>
          <a:prstGeom prst="rect">
            <a:avLst/>
          </a:prstGeom>
        </p:spPr>
      </p:pic>
      <p:sp>
        <p:nvSpPr>
          <p:cNvPr id="8" name="Text 5"/>
          <p:cNvSpPr/>
          <p:nvPr/>
        </p:nvSpPr>
        <p:spPr>
          <a:xfrm>
            <a:off x="1828800" y="2786878"/>
            <a:ext cx="6126480" cy="1188720"/>
          </a:xfrm>
          <a:prstGeom prst="rect">
            <a:avLst/>
          </a:prstGeom>
          <a:noFill/>
          <a:ln/>
        </p:spPr>
        <p:txBody>
          <a:bodyPr wrap="square" rtlCol="0" anchor="ctr"/>
          <a:lstStyle/>
          <a:p>
            <a:pPr marL="0" indent="0">
              <a:buNone/>
            </a:pPr>
            <a:r>
              <a:rPr lang="en-US" sz="1800" dirty="0">
                <a:solidFill>
                  <a:srgbClr val="1E2761"/>
                </a:solidFill>
              </a:rPr>
              <a:t>Which 3 tasks in your working day</a:t>
            </a:r>
            <a:endParaRPr lang="en-US" sz="1800" dirty="0"/>
          </a:p>
          <a:p>
            <a:pPr marL="0" indent="0">
              <a:buNone/>
            </a:pPr>
            <a:r>
              <a:rPr lang="en-US" sz="1800" dirty="0">
                <a:solidFill>
                  <a:srgbClr val="1E2761"/>
                </a:solidFill>
              </a:rPr>
              <a:t>take up the most time?</a:t>
            </a:r>
            <a:endParaRPr lang="en-US" sz="1800" dirty="0"/>
          </a:p>
        </p:txBody>
      </p:sp>
      <p:sp>
        <p:nvSpPr>
          <p:cNvPr id="10" name="TextBox 9"/>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F-03  |  Have You Tried AI Chatbots Like ChatGPT?</a:t>
            </a:r>
          </a:p>
        </p:txBody>
      </p:sp>
      <p:pic>
        <p:nvPicPr>
          <p:cNvPr id="11" name="FOUNDIC_logo_small">
            <a:hlinkClick r:id="rId4"/>
          </p:cNvPr>
          <p:cNvPicPr>
            <a:picLocks noChangeAspect="1"/>
          </p:cNvPicPr>
          <p:nvPr/>
        </p:nvPicPr>
        <p:blipFill>
          <a:blip r:embed="rId5"/>
          <a:stretch>
            <a:fillRect/>
          </a:stretch>
        </p:blipFill>
        <p:spPr>
          <a:xfrm>
            <a:off x="8490000" y="4650000"/>
            <a:ext cx="420000" cy="420000"/>
          </a:xfrm>
          <a:prstGeom prst="ellipse">
            <a:avLst/>
          </a:prstGeom>
        </p:spPr>
      </p:pic>
      <p:sp>
        <p:nvSpPr>
          <p:cNvPr id="12" name="foundic_text_12">
            <a:hlinkClick r:id="rId4"/>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8">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457200" y="1645920"/>
            <a:ext cx="8229600" cy="914400"/>
          </a:xfrm>
          <a:prstGeom prst="rect">
            <a:avLst/>
          </a:prstGeom>
          <a:noFill/>
          <a:ln/>
        </p:spPr>
        <p:txBody>
          <a:bodyPr wrap="square" rtlCol="0" anchor="ctr"/>
          <a:lstStyle/>
          <a:p>
            <a:pPr marL="0" indent="0" algn="ctr">
              <a:buNone/>
            </a:pPr>
            <a:r>
              <a:rPr lang="en-US" sz="4800" b="1" dirty="0">
                <a:solidFill>
                  <a:srgbClr val="F59E0B"/>
                </a:solidFill>
              </a:rPr>
              <a:t>☕  PAUSE</a:t>
            </a:r>
            <a:endParaRPr lang="en-US" sz="4800" dirty="0"/>
          </a:p>
        </p:txBody>
      </p:sp>
      <p:sp>
        <p:nvSpPr>
          <p:cNvPr id="4" name="Text 2"/>
          <p:cNvSpPr/>
          <p:nvPr/>
        </p:nvSpPr>
        <p:spPr>
          <a:xfrm>
            <a:off x="457200" y="2971800"/>
            <a:ext cx="8229600" cy="411480"/>
          </a:xfrm>
          <a:prstGeom prst="rect">
            <a:avLst/>
          </a:prstGeom>
          <a:noFill/>
          <a:ln/>
        </p:spPr>
        <p:txBody>
          <a:bodyPr wrap="square" rtlCol="0" anchor="ctr"/>
          <a:lstStyle/>
          <a:p>
            <a:pPr marL="0" indent="0" algn="ctr">
              <a:buNone/>
            </a:pPr>
            <a:r>
              <a:rPr lang="en-US" sz="1500" dirty="0">
                <a:solidFill>
                  <a:srgbClr val="1E2761"/>
                </a:solidFill>
              </a:rPr>
              <a:t>Please keep the browser tab open → continue right here after the break</a:t>
            </a:r>
            <a:endParaRPr lang="en-US" sz="1500" dirty="0"/>
          </a:p>
        </p:txBody>
      </p:sp>
      <p:sp>
        <p:nvSpPr>
          <p:cNvPr id="5" name="Text 3"/>
          <p:cNvSpPr/>
          <p:nvPr/>
        </p:nvSpPr>
        <p:spPr>
          <a:xfrm>
            <a:off x="914400" y="3383280"/>
            <a:ext cx="7315200" cy="548640"/>
          </a:xfrm>
          <a:prstGeom prst="rect">
            <a:avLst/>
          </a:prstGeom>
          <a:noFill/>
          <a:ln/>
        </p:spPr>
        <p:txBody>
          <a:bodyPr wrap="square" rtlCol="0" anchor="ctr"/>
          <a:lstStyle/>
          <a:p>
            <a:pPr marL="0" indent="0" algn="ctr">
              <a:buNone/>
            </a:pPr>
            <a:r>
              <a:rPr lang="en-US" sz="1500" dirty="0">
                <a:solidFill>
                  <a:srgbClr val="1E2761"/>
                </a:solidFill>
              </a:rPr>
              <a:t>Thinking task: Write a first RCTF prompt for your own task.</a:t>
            </a:r>
            <a:endParaRPr lang="en-US" sz="1500" dirty="0"/>
          </a:p>
        </p:txBody>
      </p:sp>
      <p:sp>
        <p:nvSpPr>
          <p:cNvPr id="6" name="TextBox 5"/>
          <p:cNvSpPr txBox="1"/>
          <p:nvPr/>
        </p:nvSpPr>
        <p:spPr>
          <a:xfrm>
            <a:off x="4617720" y="27432"/>
            <a:ext cx="4389120" cy="438912"/>
          </a:xfrm>
          <a:prstGeom prst="rect">
            <a:avLst/>
          </a:prstGeom>
          <a:noFill/>
        </p:spPr>
        <p:txBody>
          <a:bodyPr wrap="none"/>
          <a:lstStyle/>
          <a:p>
            <a:pPr algn="r"/>
            <a:r>
              <a:rPr sz="850" b="1" dirty="0">
                <a:solidFill>
                  <a:srgbClr val="1E2761"/>
                </a:solidFill>
                <a:latin typeface="Calibri"/>
              </a:rPr>
              <a:t>F-30  |  Break — Coffee Break</a:t>
            </a:r>
            <a:endParaRPr sz="850" b="1" dirty="0">
              <a:solidFill>
                <a:srgbClr val="FFFFFF"/>
              </a:solidFill>
              <a:latin typeface="Calibri"/>
            </a:endParaRPr>
          </a:p>
        </p:txBody>
      </p:sp>
      <p:pic>
        <p:nvPicPr>
          <p:cNvPr id="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8" name="foundic_text_8">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AI in Your Own Working Day</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Tanja's Monday — Now with AI.</a:t>
            </a:r>
            <a:endParaRPr lang="en-US" sz="2800" dirty="0"/>
          </a:p>
        </p:txBody>
      </p:sp>
      <p:sp>
        <p:nvSpPr>
          <p:cNvPr id="5" name="Shape 3"/>
          <p:cNvSpPr/>
          <p:nvPr/>
        </p:nvSpPr>
        <p:spPr>
          <a:xfrm>
            <a:off x="365760" y="1371600"/>
            <a:ext cx="3931920" cy="411480"/>
          </a:xfrm>
          <a:prstGeom prst="rect">
            <a:avLst/>
          </a:prstGeom>
          <a:solidFill>
            <a:srgbClr val="EF4444"/>
          </a:solidFill>
          <a:ln w="12700">
            <a:solidFill>
              <a:srgbClr val="EF4444"/>
            </a:solidFill>
            <a:prstDash val="solid"/>
          </a:ln>
        </p:spPr>
        <p:txBody>
          <a:bodyPr/>
          <a:lstStyle/>
          <a:p>
            <a:endParaRPr/>
          </a:p>
        </p:txBody>
      </p:sp>
      <p:sp>
        <p:nvSpPr>
          <p:cNvPr id="6" name="Text 4"/>
          <p:cNvSpPr/>
          <p:nvPr/>
        </p:nvSpPr>
        <p:spPr>
          <a:xfrm>
            <a:off x="365760" y="1371600"/>
            <a:ext cx="3931920" cy="411480"/>
          </a:xfrm>
          <a:prstGeom prst="rect">
            <a:avLst/>
          </a:prstGeom>
          <a:noFill/>
          <a:ln/>
        </p:spPr>
        <p:txBody>
          <a:bodyPr wrap="square" rtlCol="0" anchor="ctr"/>
          <a:lstStyle/>
          <a:p>
            <a:pPr marL="0" indent="0" algn="ctr">
              <a:buNone/>
            </a:pPr>
            <a:r>
              <a:rPr lang="en-US" sz="1300" b="1" dirty="0">
                <a:solidFill>
                  <a:schemeClr val="bg1"/>
                </a:solidFill>
              </a:rPr>
              <a:t>BEFORE (without AI)</a:t>
            </a:r>
            <a:endParaRPr lang="en-US" sz="1300" dirty="0">
              <a:solidFill>
                <a:schemeClr val="bg1"/>
              </a:solidFill>
            </a:endParaRPr>
          </a:p>
        </p:txBody>
      </p:sp>
      <p:sp>
        <p:nvSpPr>
          <p:cNvPr id="7" name="Shape 5"/>
          <p:cNvSpPr/>
          <p:nvPr/>
        </p:nvSpPr>
        <p:spPr>
          <a:xfrm>
            <a:off x="365760" y="1856232"/>
            <a:ext cx="3931920" cy="594360"/>
          </a:xfrm>
          <a:prstGeom prst="rect">
            <a:avLst/>
          </a:prstGeom>
          <a:solidFill>
            <a:srgbClr val="FEE2E2"/>
          </a:solidFill>
          <a:ln w="12700">
            <a:solidFill>
              <a:srgbClr val="FEE2E2"/>
            </a:solidFill>
            <a:prstDash val="solid"/>
          </a:ln>
        </p:spPr>
        <p:txBody>
          <a:bodyPr/>
          <a:lstStyle/>
          <a:p>
            <a:endParaRPr/>
          </a:p>
        </p:txBody>
      </p:sp>
      <p:sp>
        <p:nvSpPr>
          <p:cNvPr id="8" name="Text 6"/>
          <p:cNvSpPr/>
          <p:nvPr/>
        </p:nvSpPr>
        <p:spPr>
          <a:xfrm>
            <a:off x="548640" y="1901952"/>
            <a:ext cx="3566160" cy="502920"/>
          </a:xfrm>
          <a:prstGeom prst="rect">
            <a:avLst/>
          </a:prstGeom>
          <a:noFill/>
          <a:ln/>
        </p:spPr>
        <p:txBody>
          <a:bodyPr wrap="square" rtlCol="0" anchor="ctr"/>
          <a:lstStyle/>
          <a:p>
            <a:pPr marL="0" indent="0">
              <a:buNone/>
            </a:pPr>
            <a:r>
              <a:rPr lang="en-US" sz="1200" dirty="0">
                <a:solidFill>
                  <a:srgbClr val="B91C1C"/>
                </a:solidFill>
              </a:rPr>
              <a:t>9:00 — Type meeting minutes: 45 minutes</a:t>
            </a:r>
            <a:endParaRPr lang="en-US" sz="1200" dirty="0"/>
          </a:p>
        </p:txBody>
      </p:sp>
      <p:sp>
        <p:nvSpPr>
          <p:cNvPr id="9" name="Shape 7"/>
          <p:cNvSpPr/>
          <p:nvPr/>
        </p:nvSpPr>
        <p:spPr>
          <a:xfrm>
            <a:off x="365760" y="2569464"/>
            <a:ext cx="3931920" cy="594360"/>
          </a:xfrm>
          <a:prstGeom prst="rect">
            <a:avLst/>
          </a:prstGeom>
          <a:solidFill>
            <a:srgbClr val="FEE2E2"/>
          </a:solidFill>
          <a:ln w="12700">
            <a:solidFill>
              <a:srgbClr val="FEE2E2"/>
            </a:solidFill>
            <a:prstDash val="solid"/>
          </a:ln>
        </p:spPr>
        <p:txBody>
          <a:bodyPr/>
          <a:lstStyle/>
          <a:p>
            <a:endParaRPr/>
          </a:p>
        </p:txBody>
      </p:sp>
      <p:sp>
        <p:nvSpPr>
          <p:cNvPr id="10" name="Text 8"/>
          <p:cNvSpPr/>
          <p:nvPr/>
        </p:nvSpPr>
        <p:spPr>
          <a:xfrm>
            <a:off x="548640" y="2615184"/>
            <a:ext cx="3566160" cy="502920"/>
          </a:xfrm>
          <a:prstGeom prst="rect">
            <a:avLst/>
          </a:prstGeom>
          <a:noFill/>
          <a:ln/>
        </p:spPr>
        <p:txBody>
          <a:bodyPr wrap="square" rtlCol="0" anchor="ctr"/>
          <a:lstStyle/>
          <a:p>
            <a:pPr marL="0" indent="0">
              <a:buNone/>
            </a:pPr>
            <a:r>
              <a:rPr lang="en-US" sz="1200" dirty="0">
                <a:solidFill>
                  <a:srgbClr val="B91C1C"/>
                </a:solidFill>
              </a:rPr>
              <a:t>10:00 — Write proposal email: 30 minutes</a:t>
            </a:r>
            <a:endParaRPr lang="en-US" sz="1200" dirty="0"/>
          </a:p>
        </p:txBody>
      </p:sp>
      <p:sp>
        <p:nvSpPr>
          <p:cNvPr id="11" name="Shape 9"/>
          <p:cNvSpPr/>
          <p:nvPr/>
        </p:nvSpPr>
        <p:spPr>
          <a:xfrm>
            <a:off x="365760" y="3282696"/>
            <a:ext cx="3931920" cy="594360"/>
          </a:xfrm>
          <a:prstGeom prst="rect">
            <a:avLst/>
          </a:prstGeom>
          <a:solidFill>
            <a:srgbClr val="FEE2E2"/>
          </a:solidFill>
          <a:ln w="12700">
            <a:solidFill>
              <a:srgbClr val="FEE2E2"/>
            </a:solidFill>
            <a:prstDash val="solid"/>
          </a:ln>
        </p:spPr>
        <p:txBody>
          <a:bodyPr/>
          <a:lstStyle/>
          <a:p>
            <a:endParaRPr/>
          </a:p>
        </p:txBody>
      </p:sp>
      <p:sp>
        <p:nvSpPr>
          <p:cNvPr id="12" name="Text 10"/>
          <p:cNvSpPr/>
          <p:nvPr/>
        </p:nvSpPr>
        <p:spPr>
          <a:xfrm>
            <a:off x="548640" y="3328416"/>
            <a:ext cx="3566160" cy="502920"/>
          </a:xfrm>
          <a:prstGeom prst="rect">
            <a:avLst/>
          </a:prstGeom>
          <a:noFill/>
          <a:ln/>
        </p:spPr>
        <p:txBody>
          <a:bodyPr wrap="square" rtlCol="0" anchor="ctr"/>
          <a:lstStyle/>
          <a:p>
            <a:pPr marL="0" indent="0">
              <a:buNone/>
            </a:pPr>
            <a:r>
              <a:rPr lang="en-US" sz="1200" dirty="0">
                <a:solidFill>
                  <a:srgbClr val="B91C1C"/>
                </a:solidFill>
              </a:rPr>
              <a:t>11:30 — Research on competitors: 2 hours</a:t>
            </a:r>
            <a:endParaRPr lang="en-US" sz="1200" dirty="0"/>
          </a:p>
        </p:txBody>
      </p:sp>
      <p:sp>
        <p:nvSpPr>
          <p:cNvPr id="13" name="Shape 11"/>
          <p:cNvSpPr/>
          <p:nvPr/>
        </p:nvSpPr>
        <p:spPr>
          <a:xfrm>
            <a:off x="4663440" y="1371600"/>
            <a:ext cx="4114800" cy="41148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663440" y="1371600"/>
            <a:ext cx="4114800" cy="411480"/>
          </a:xfrm>
          <a:prstGeom prst="rect">
            <a:avLst/>
          </a:prstGeom>
          <a:noFill/>
          <a:ln/>
        </p:spPr>
        <p:txBody>
          <a:bodyPr wrap="square" rtlCol="0" anchor="ctr"/>
          <a:lstStyle/>
          <a:p>
            <a:pPr marL="0" indent="0" algn="ctr">
              <a:buNone/>
            </a:pPr>
            <a:r>
              <a:rPr lang="en-US" sz="1300" b="1" dirty="0">
                <a:solidFill>
                  <a:schemeClr val="bg1"/>
                </a:solidFill>
              </a:rPr>
              <a:t>AFTER (with AI)</a:t>
            </a:r>
            <a:endParaRPr lang="en-US" sz="1300" dirty="0">
              <a:solidFill>
                <a:schemeClr val="bg1"/>
              </a:solidFill>
            </a:endParaRPr>
          </a:p>
        </p:txBody>
      </p:sp>
      <p:sp>
        <p:nvSpPr>
          <p:cNvPr id="15" name="Shape 13"/>
          <p:cNvSpPr/>
          <p:nvPr/>
        </p:nvSpPr>
        <p:spPr>
          <a:xfrm>
            <a:off x="4663440" y="1856232"/>
            <a:ext cx="4114800" cy="594360"/>
          </a:xfrm>
          <a:prstGeom prst="rect">
            <a:avLst/>
          </a:prstGeom>
          <a:solidFill>
            <a:srgbClr val="DCFCE7"/>
          </a:solidFill>
          <a:ln w="12700">
            <a:solidFill>
              <a:srgbClr val="DCFCE7"/>
            </a:solidFill>
            <a:prstDash val="solid"/>
          </a:ln>
        </p:spPr>
        <p:txBody>
          <a:bodyPr/>
          <a:lstStyle/>
          <a:p>
            <a:endParaRPr/>
          </a:p>
        </p:txBody>
      </p:sp>
      <p:sp>
        <p:nvSpPr>
          <p:cNvPr id="16" name="Text 14"/>
          <p:cNvSpPr/>
          <p:nvPr/>
        </p:nvSpPr>
        <p:spPr>
          <a:xfrm>
            <a:off x="4846320" y="1901952"/>
            <a:ext cx="3749040" cy="502920"/>
          </a:xfrm>
          <a:prstGeom prst="rect">
            <a:avLst/>
          </a:prstGeom>
          <a:noFill/>
          <a:ln/>
        </p:spPr>
        <p:txBody>
          <a:bodyPr wrap="square" rtlCol="0" anchor="ctr"/>
          <a:lstStyle/>
          <a:p>
            <a:pPr marL="0" indent="0">
              <a:buNone/>
            </a:pPr>
            <a:r>
              <a:rPr lang="en-US" sz="1200" dirty="0">
                <a:solidFill>
                  <a:srgbClr val="065F46"/>
                </a:solidFill>
              </a:rPr>
              <a:t>9:00 — Meeting minutes with AI: 3 minutes ✓</a:t>
            </a:r>
            <a:endParaRPr lang="en-US" sz="1200" dirty="0"/>
          </a:p>
        </p:txBody>
      </p:sp>
      <p:sp>
        <p:nvSpPr>
          <p:cNvPr id="17" name="Shape 15"/>
          <p:cNvSpPr/>
          <p:nvPr/>
        </p:nvSpPr>
        <p:spPr>
          <a:xfrm>
            <a:off x="4663440" y="2569464"/>
            <a:ext cx="4114800" cy="594360"/>
          </a:xfrm>
          <a:prstGeom prst="rect">
            <a:avLst/>
          </a:prstGeom>
          <a:solidFill>
            <a:srgbClr val="DCFCE7"/>
          </a:solidFill>
          <a:ln w="12700">
            <a:solidFill>
              <a:srgbClr val="DCFCE7"/>
            </a:solidFill>
            <a:prstDash val="solid"/>
          </a:ln>
        </p:spPr>
        <p:txBody>
          <a:bodyPr/>
          <a:lstStyle/>
          <a:p>
            <a:endParaRPr/>
          </a:p>
        </p:txBody>
      </p:sp>
      <p:sp>
        <p:nvSpPr>
          <p:cNvPr id="18" name="Text 16"/>
          <p:cNvSpPr/>
          <p:nvPr/>
        </p:nvSpPr>
        <p:spPr>
          <a:xfrm>
            <a:off x="4846320" y="2615184"/>
            <a:ext cx="3749040" cy="502920"/>
          </a:xfrm>
          <a:prstGeom prst="rect">
            <a:avLst/>
          </a:prstGeom>
          <a:noFill/>
          <a:ln/>
        </p:spPr>
        <p:txBody>
          <a:bodyPr wrap="square" rtlCol="0" anchor="ctr"/>
          <a:lstStyle/>
          <a:p>
            <a:pPr marL="0" indent="0">
              <a:buNone/>
            </a:pPr>
            <a:r>
              <a:rPr lang="en-US" sz="1200" dirty="0">
                <a:solidFill>
                  <a:srgbClr val="065F46"/>
                </a:solidFill>
              </a:rPr>
              <a:t>10:00 — Proposal email via RCTF: 5 minutes ✓</a:t>
            </a:r>
            <a:endParaRPr lang="en-US" sz="1200" dirty="0"/>
          </a:p>
        </p:txBody>
      </p:sp>
      <p:sp>
        <p:nvSpPr>
          <p:cNvPr id="19" name="Shape 17"/>
          <p:cNvSpPr/>
          <p:nvPr/>
        </p:nvSpPr>
        <p:spPr>
          <a:xfrm>
            <a:off x="4663440" y="3282696"/>
            <a:ext cx="4114800" cy="594360"/>
          </a:xfrm>
          <a:prstGeom prst="rect">
            <a:avLst/>
          </a:prstGeom>
          <a:solidFill>
            <a:srgbClr val="DCFCE7"/>
          </a:solidFill>
          <a:ln w="12700">
            <a:solidFill>
              <a:srgbClr val="DCFCE7"/>
            </a:solidFill>
            <a:prstDash val="solid"/>
          </a:ln>
        </p:spPr>
        <p:txBody>
          <a:bodyPr/>
          <a:lstStyle/>
          <a:p>
            <a:endParaRPr/>
          </a:p>
        </p:txBody>
      </p:sp>
      <p:sp>
        <p:nvSpPr>
          <p:cNvPr id="20" name="Text 18"/>
          <p:cNvSpPr/>
          <p:nvPr/>
        </p:nvSpPr>
        <p:spPr>
          <a:xfrm>
            <a:off x="4846320" y="3328416"/>
            <a:ext cx="3749040" cy="502920"/>
          </a:xfrm>
          <a:prstGeom prst="rect">
            <a:avLst/>
          </a:prstGeom>
          <a:noFill/>
          <a:ln/>
        </p:spPr>
        <p:txBody>
          <a:bodyPr wrap="square" rtlCol="0" anchor="ctr"/>
          <a:lstStyle/>
          <a:p>
            <a:pPr marL="0" indent="0">
              <a:buNone/>
            </a:pPr>
            <a:r>
              <a:rPr lang="en-US" sz="1200" dirty="0">
                <a:solidFill>
                  <a:srgbClr val="065F46"/>
                </a:solidFill>
              </a:rPr>
              <a:t>11:30 — Research with Perplexity: 20 minutes ✓</a:t>
            </a:r>
            <a:endParaRPr lang="en-US" sz="1200" dirty="0"/>
          </a:p>
        </p:txBody>
      </p:sp>
      <p:sp>
        <p:nvSpPr>
          <p:cNvPr id="22" name="TextBox 21"/>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F-31  |  Tanja’s Monday — Now with AI.</a:t>
            </a:r>
          </a:p>
        </p:txBody>
      </p:sp>
      <p:pic>
        <p:nvPicPr>
          <p:cNvPr id="23"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4" name="foundic_text_24">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Use Case 1: Writing Texts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Emails, Reports, Proposals, Social Media</a:t>
            </a:r>
            <a:endParaRPr lang="en-US" sz="2600" dirty="0"/>
          </a:p>
        </p:txBody>
      </p:sp>
      <p:sp>
        <p:nvSpPr>
          <p:cNvPr id="5" name="Shape 3"/>
          <p:cNvSpPr/>
          <p:nvPr/>
        </p:nvSpPr>
        <p:spPr>
          <a:xfrm>
            <a:off x="365760" y="1298448"/>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4008" cy="1078992"/>
          </a:xfrm>
          <a:prstGeom prst="rect">
            <a:avLst/>
          </a:prstGeom>
          <a:solidFill>
            <a:srgbClr val="10B981"/>
          </a:solidFill>
          <a:ln w="12700">
            <a:solidFill>
              <a:srgbClr val="10B981"/>
            </a:solidFill>
            <a:prstDash val="solid"/>
          </a:ln>
        </p:spPr>
        <p:txBody>
          <a:bodyPr/>
          <a:lstStyle/>
          <a:p>
            <a:endParaRPr/>
          </a:p>
        </p:txBody>
      </p:sp>
      <p:sp>
        <p:nvSpPr>
          <p:cNvPr id="7" name="Shape 5"/>
          <p:cNvSpPr/>
          <p:nvPr/>
        </p:nvSpPr>
        <p:spPr>
          <a:xfrm>
            <a:off x="365760" y="1298448"/>
            <a:ext cx="1051560" cy="1078992"/>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365760" y="1298448"/>
            <a:ext cx="1051560" cy="1078992"/>
          </a:xfrm>
          <a:prstGeom prst="rect">
            <a:avLst/>
          </a:prstGeom>
          <a:noFill/>
          <a:ln/>
        </p:spPr>
        <p:txBody>
          <a:bodyPr wrap="square" rtlCol="0" anchor="ctr"/>
          <a:lstStyle/>
          <a:p>
            <a:pPr marL="0" indent="0" algn="ctr">
              <a:buNone/>
            </a:pPr>
            <a:r>
              <a:rPr lang="en-US" sz="1300" b="1" dirty="0">
                <a:solidFill>
                  <a:srgbClr val="FFFFFF"/>
                </a:solidFill>
              </a:rPr>
              <a:t>E-Mail</a:t>
            </a:r>
            <a:endParaRPr lang="en-US" sz="1300" dirty="0"/>
          </a:p>
        </p:txBody>
      </p:sp>
      <p:sp>
        <p:nvSpPr>
          <p:cNvPr id="9" name="Text 7"/>
          <p:cNvSpPr/>
          <p:nvPr/>
        </p:nvSpPr>
        <p:spPr>
          <a:xfrm>
            <a:off x="1554480" y="1371600"/>
            <a:ext cx="4572000" cy="914400"/>
          </a:xfrm>
          <a:prstGeom prst="rect">
            <a:avLst/>
          </a:prstGeom>
          <a:noFill/>
          <a:ln/>
        </p:spPr>
        <p:txBody>
          <a:bodyPr wrap="square" rtlCol="0" anchor="ctr"/>
          <a:lstStyle/>
          <a:p>
            <a:pPr marL="0" indent="0">
              <a:buNone/>
            </a:pPr>
            <a:r>
              <a:rPr lang="en-US" sz="1100" i="1" dirty="0">
                <a:solidFill>
                  <a:srgbClr val="1A1A2E"/>
                </a:solidFill>
              </a:rPr>
              <a:t>You are a sales rep at a SaaS company. Write a follow-up email after an initial call with a prospect from the logistics sector. Tone: professional, personal. Length: 150 words.</a:t>
            </a:r>
            <a:endParaRPr lang="en-US" sz="1100" dirty="0"/>
          </a:p>
        </p:txBody>
      </p:sp>
      <p:sp>
        <p:nvSpPr>
          <p:cNvPr id="10" name="Shape 8"/>
          <p:cNvSpPr/>
          <p:nvPr/>
        </p:nvSpPr>
        <p:spPr>
          <a:xfrm>
            <a:off x="6309360" y="1435608"/>
            <a:ext cx="2286000" cy="777240"/>
          </a:xfrm>
          <a:prstGeom prst="rect">
            <a:avLst/>
          </a:prstGeom>
          <a:solidFill>
            <a:srgbClr val="F0FDF4"/>
          </a:solidFill>
          <a:ln w="12700">
            <a:solidFill>
              <a:srgbClr val="86EFAC"/>
            </a:solidFill>
            <a:prstDash val="solid"/>
          </a:ln>
        </p:spPr>
        <p:txBody>
          <a:bodyPr/>
          <a:lstStyle/>
          <a:p>
            <a:endParaRPr/>
          </a:p>
        </p:txBody>
      </p:sp>
      <p:sp>
        <p:nvSpPr>
          <p:cNvPr id="11" name="Text 9"/>
          <p:cNvSpPr/>
          <p:nvPr/>
        </p:nvSpPr>
        <p:spPr>
          <a:xfrm>
            <a:off x="6446520" y="1481328"/>
            <a:ext cx="2011680" cy="685800"/>
          </a:xfrm>
          <a:prstGeom prst="rect">
            <a:avLst/>
          </a:prstGeom>
          <a:noFill/>
          <a:ln/>
        </p:spPr>
        <p:txBody>
          <a:bodyPr wrap="square" rtlCol="0" anchor="ctr"/>
          <a:lstStyle/>
          <a:p>
            <a:pPr marL="0" indent="0">
              <a:buNone/>
            </a:pPr>
            <a:r>
              <a:rPr lang="en-US" sz="1100" dirty="0">
                <a:solidFill>
                  <a:srgbClr val="10B981"/>
                </a:solidFill>
              </a:rPr>
              <a:t>✓ Immediately ready to send, right tone, no proofreading needed.</a:t>
            </a:r>
            <a:endParaRPr lang="en-US" sz="1100" dirty="0"/>
          </a:p>
        </p:txBody>
      </p:sp>
      <p:sp>
        <p:nvSpPr>
          <p:cNvPr id="12" name="Shape 10"/>
          <p:cNvSpPr/>
          <p:nvPr/>
        </p:nvSpPr>
        <p:spPr>
          <a:xfrm>
            <a:off x="365760" y="2505456"/>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365760" y="2505456"/>
            <a:ext cx="64008" cy="1078992"/>
          </a:xfrm>
          <a:prstGeom prst="rect">
            <a:avLst/>
          </a:prstGeom>
          <a:solidFill>
            <a:srgbClr val="10B981"/>
          </a:solidFill>
          <a:ln w="12700">
            <a:solidFill>
              <a:srgbClr val="10B981"/>
            </a:solidFill>
            <a:prstDash val="solid"/>
          </a:ln>
        </p:spPr>
        <p:txBody>
          <a:bodyPr/>
          <a:lstStyle/>
          <a:p>
            <a:endParaRPr/>
          </a:p>
        </p:txBody>
      </p:sp>
      <p:sp>
        <p:nvSpPr>
          <p:cNvPr id="14" name="Shape 12"/>
          <p:cNvSpPr/>
          <p:nvPr/>
        </p:nvSpPr>
        <p:spPr>
          <a:xfrm>
            <a:off x="365760" y="2505456"/>
            <a:ext cx="1051560" cy="1078992"/>
          </a:xfrm>
          <a:prstGeom prst="rect">
            <a:avLst/>
          </a:prstGeom>
          <a:solidFill>
            <a:srgbClr val="10B981"/>
          </a:solidFill>
          <a:ln w="12700">
            <a:solidFill>
              <a:srgbClr val="10B981"/>
            </a:solidFill>
            <a:prstDash val="solid"/>
          </a:ln>
        </p:spPr>
        <p:txBody>
          <a:bodyPr/>
          <a:lstStyle/>
          <a:p>
            <a:endParaRPr/>
          </a:p>
        </p:txBody>
      </p:sp>
      <p:sp>
        <p:nvSpPr>
          <p:cNvPr id="15" name="Text 13"/>
          <p:cNvSpPr/>
          <p:nvPr/>
        </p:nvSpPr>
        <p:spPr>
          <a:xfrm>
            <a:off x="365760" y="2505456"/>
            <a:ext cx="1051560" cy="1078992"/>
          </a:xfrm>
          <a:prstGeom prst="rect">
            <a:avLst/>
          </a:prstGeom>
          <a:noFill/>
          <a:ln/>
        </p:spPr>
        <p:txBody>
          <a:bodyPr wrap="square" rtlCol="0" anchor="ctr"/>
          <a:lstStyle/>
          <a:p>
            <a:pPr marL="0" indent="0" algn="ctr">
              <a:buNone/>
            </a:pPr>
            <a:r>
              <a:rPr lang="en-US" sz="1300" b="1" dirty="0">
                <a:solidFill>
                  <a:srgbClr val="FFFFFF"/>
                </a:solidFill>
              </a:rPr>
              <a:t>Report</a:t>
            </a:r>
            <a:endParaRPr lang="en-US" sz="1300" dirty="0"/>
          </a:p>
        </p:txBody>
      </p:sp>
      <p:sp>
        <p:nvSpPr>
          <p:cNvPr id="16" name="Text 14"/>
          <p:cNvSpPr/>
          <p:nvPr/>
        </p:nvSpPr>
        <p:spPr>
          <a:xfrm>
            <a:off x="1554480" y="2578608"/>
            <a:ext cx="4572000" cy="914400"/>
          </a:xfrm>
          <a:prstGeom prst="rect">
            <a:avLst/>
          </a:prstGeom>
          <a:noFill/>
          <a:ln/>
        </p:spPr>
        <p:txBody>
          <a:bodyPr wrap="square" rtlCol="0" anchor="ctr"/>
          <a:lstStyle/>
          <a:p>
            <a:pPr marL="0" indent="0">
              <a:buNone/>
            </a:pPr>
            <a:r>
              <a:rPr lang="en-US" sz="1100" i="1" dirty="0">
                <a:solidFill>
                  <a:srgbClr val="1A1A2E"/>
                </a:solidFill>
              </a:rPr>
              <a:t>Summarise these 5 bullet points into a structured paragraph for a management report. Tone: factual, precise. No generic AI phrases.</a:t>
            </a:r>
            <a:endParaRPr lang="en-US" sz="1100" dirty="0"/>
          </a:p>
        </p:txBody>
      </p:sp>
      <p:sp>
        <p:nvSpPr>
          <p:cNvPr id="17" name="Shape 15"/>
          <p:cNvSpPr/>
          <p:nvPr/>
        </p:nvSpPr>
        <p:spPr>
          <a:xfrm>
            <a:off x="6309360" y="2642616"/>
            <a:ext cx="2286000" cy="777240"/>
          </a:xfrm>
          <a:prstGeom prst="rect">
            <a:avLst/>
          </a:prstGeom>
          <a:solidFill>
            <a:srgbClr val="F0FDF4"/>
          </a:solidFill>
          <a:ln w="12700">
            <a:solidFill>
              <a:srgbClr val="86EFAC"/>
            </a:solidFill>
            <a:prstDash val="solid"/>
          </a:ln>
        </p:spPr>
        <p:txBody>
          <a:bodyPr/>
          <a:lstStyle/>
          <a:p>
            <a:endParaRPr/>
          </a:p>
        </p:txBody>
      </p:sp>
      <p:sp>
        <p:nvSpPr>
          <p:cNvPr id="18" name="Text 16"/>
          <p:cNvSpPr/>
          <p:nvPr/>
        </p:nvSpPr>
        <p:spPr>
          <a:xfrm>
            <a:off x="6446520" y="2688336"/>
            <a:ext cx="2011680" cy="685800"/>
          </a:xfrm>
          <a:prstGeom prst="rect">
            <a:avLst/>
          </a:prstGeom>
          <a:noFill/>
          <a:ln/>
        </p:spPr>
        <p:txBody>
          <a:bodyPr wrap="square" rtlCol="0" anchor="ctr"/>
          <a:lstStyle/>
          <a:p>
            <a:pPr marL="0" indent="0">
              <a:buNone/>
            </a:pPr>
            <a:r>
              <a:rPr lang="en-US" sz="1100" dirty="0">
                <a:solidFill>
                  <a:srgbClr val="10B981"/>
                </a:solidFill>
              </a:rPr>
              <a:t>✓ Management-ready summary in under 30 seconds.</a:t>
            </a:r>
            <a:endParaRPr lang="en-US" sz="1100" dirty="0"/>
          </a:p>
        </p:txBody>
      </p:sp>
      <p:sp>
        <p:nvSpPr>
          <p:cNvPr id="19" name="Shape 17"/>
          <p:cNvSpPr/>
          <p:nvPr/>
        </p:nvSpPr>
        <p:spPr>
          <a:xfrm>
            <a:off x="365760" y="3712464"/>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65760" y="3712464"/>
            <a:ext cx="64008" cy="1078992"/>
          </a:xfrm>
          <a:prstGeom prst="rect">
            <a:avLst/>
          </a:prstGeom>
          <a:solidFill>
            <a:srgbClr val="10B981"/>
          </a:solidFill>
          <a:ln w="12700">
            <a:solidFill>
              <a:srgbClr val="10B981"/>
            </a:solidFill>
            <a:prstDash val="solid"/>
          </a:ln>
        </p:spPr>
        <p:txBody>
          <a:bodyPr/>
          <a:lstStyle/>
          <a:p>
            <a:endParaRPr/>
          </a:p>
        </p:txBody>
      </p:sp>
      <p:sp>
        <p:nvSpPr>
          <p:cNvPr id="21" name="Shape 19"/>
          <p:cNvSpPr/>
          <p:nvPr/>
        </p:nvSpPr>
        <p:spPr>
          <a:xfrm>
            <a:off x="365760" y="3712464"/>
            <a:ext cx="1051560" cy="1078992"/>
          </a:xfrm>
          <a:prstGeom prst="rect">
            <a:avLst/>
          </a:prstGeom>
          <a:solidFill>
            <a:srgbClr val="10B981"/>
          </a:solidFill>
          <a:ln w="12700">
            <a:solidFill>
              <a:srgbClr val="10B981"/>
            </a:solidFill>
            <a:prstDash val="solid"/>
          </a:ln>
        </p:spPr>
        <p:txBody>
          <a:bodyPr/>
          <a:lstStyle/>
          <a:p>
            <a:endParaRPr/>
          </a:p>
        </p:txBody>
      </p:sp>
      <p:sp>
        <p:nvSpPr>
          <p:cNvPr id="22" name="Text 20"/>
          <p:cNvSpPr/>
          <p:nvPr/>
        </p:nvSpPr>
        <p:spPr>
          <a:xfrm>
            <a:off x="365760" y="3712464"/>
            <a:ext cx="1051560" cy="1078992"/>
          </a:xfrm>
          <a:prstGeom prst="rect">
            <a:avLst/>
          </a:prstGeom>
          <a:noFill/>
          <a:ln/>
        </p:spPr>
        <p:txBody>
          <a:bodyPr wrap="square" rtlCol="0" anchor="ctr"/>
          <a:lstStyle/>
          <a:p>
            <a:pPr marL="0" indent="0" algn="ctr">
              <a:buNone/>
            </a:pPr>
            <a:r>
              <a:rPr lang="en-US" sz="1300" b="1" dirty="0">
                <a:solidFill>
                  <a:srgbClr val="FFFFFF"/>
                </a:solidFill>
              </a:rPr>
              <a:t>Social Media</a:t>
            </a:r>
            <a:endParaRPr lang="en-US" sz="1300" dirty="0"/>
          </a:p>
        </p:txBody>
      </p:sp>
      <p:sp>
        <p:nvSpPr>
          <p:cNvPr id="23" name="Text 21"/>
          <p:cNvSpPr/>
          <p:nvPr/>
        </p:nvSpPr>
        <p:spPr>
          <a:xfrm>
            <a:off x="1554480" y="3785616"/>
            <a:ext cx="4572000" cy="914400"/>
          </a:xfrm>
          <a:prstGeom prst="rect">
            <a:avLst/>
          </a:prstGeom>
          <a:noFill/>
          <a:ln/>
        </p:spPr>
        <p:txBody>
          <a:bodyPr wrap="square" rtlCol="0" anchor="ctr"/>
          <a:lstStyle/>
          <a:p>
            <a:pPr marL="0" indent="0">
              <a:buNone/>
            </a:pPr>
            <a:r>
              <a:rPr lang="en-US" sz="1100" i="1" dirty="0">
                <a:solidFill>
                  <a:srgbClr val="1A1A2E"/>
                </a:solidFill>
              </a:rPr>
              <a:t>Write 3 LinkedIn post variants for our new product line [X]. Target audience: HR directors at companies with 200+ employees. Format: max. 150 words, 3 hashtags.</a:t>
            </a:r>
            <a:endParaRPr lang="en-US" sz="1100" dirty="0"/>
          </a:p>
        </p:txBody>
      </p:sp>
      <p:sp>
        <p:nvSpPr>
          <p:cNvPr id="24" name="Shape 22"/>
          <p:cNvSpPr/>
          <p:nvPr/>
        </p:nvSpPr>
        <p:spPr>
          <a:xfrm>
            <a:off x="6309360" y="3849624"/>
            <a:ext cx="2286000" cy="777240"/>
          </a:xfrm>
          <a:prstGeom prst="rect">
            <a:avLst/>
          </a:prstGeom>
          <a:solidFill>
            <a:srgbClr val="F0FDF4"/>
          </a:solidFill>
          <a:ln w="12700">
            <a:solidFill>
              <a:srgbClr val="86EFAC"/>
            </a:solidFill>
            <a:prstDash val="solid"/>
          </a:ln>
        </p:spPr>
        <p:txBody>
          <a:bodyPr/>
          <a:lstStyle/>
          <a:p>
            <a:endParaRPr/>
          </a:p>
        </p:txBody>
      </p:sp>
      <p:sp>
        <p:nvSpPr>
          <p:cNvPr id="25" name="Text 23"/>
          <p:cNvSpPr/>
          <p:nvPr/>
        </p:nvSpPr>
        <p:spPr>
          <a:xfrm>
            <a:off x="6446520" y="3895344"/>
            <a:ext cx="2011680" cy="685800"/>
          </a:xfrm>
          <a:prstGeom prst="rect">
            <a:avLst/>
          </a:prstGeom>
          <a:noFill/>
          <a:ln/>
        </p:spPr>
        <p:txBody>
          <a:bodyPr wrap="square" rtlCol="0" anchor="ctr"/>
          <a:lstStyle/>
          <a:p>
            <a:pPr marL="0" indent="0">
              <a:buNone/>
            </a:pPr>
            <a:r>
              <a:rPr lang="en-US" sz="1100" dirty="0">
                <a:solidFill>
                  <a:srgbClr val="10B981"/>
                </a:solidFill>
              </a:rPr>
              <a:t>✓ 3 variants to choose from — week's posting schedule done.</a:t>
            </a:r>
            <a:endParaRPr lang="en-US" sz="1100" dirty="0"/>
          </a:p>
        </p:txBody>
      </p:sp>
      <p:sp>
        <p:nvSpPr>
          <p:cNvPr id="26" name="TextBox 25"/>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F-32  |  E-Mails, Reports, </a:t>
            </a:r>
            <a:r>
              <a:rPr sz="850" b="1" dirty="0" err="1">
                <a:solidFill>
                  <a:srgbClr val="FFFFFF"/>
                </a:solidFill>
                <a:latin typeface="Calibri"/>
              </a:rPr>
              <a:t>Angebote</a:t>
            </a:r>
            <a:r>
              <a:rPr sz="850" b="1" dirty="0">
                <a:solidFill>
                  <a:srgbClr val="FFFFFF"/>
                </a:solidFill>
                <a:latin typeface="Calibri"/>
              </a:rPr>
              <a:t>, Social Media</a:t>
            </a:r>
          </a:p>
        </p:txBody>
      </p:sp>
      <p:pic>
        <p:nvPicPr>
          <p:cNvPr id="2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8" name="foundic_text_28">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Use Case 1: Live Exercise</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Your Text Prompt — Live Now</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Take your text task from the opener and prompt it live — here in the chat.</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Write RCTF prompt: Role · Context · Task · Format — all 4 fields</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Enter prompt directly here — I'll run the AI demo for you</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Evaluate output: Does tone, length and format match your expectation?</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Re-prompt: Build in one concrete improvement — compare result directly</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F-33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Text-Prompt</a:t>
            </a:r>
            <a:r>
              <a:rPr sz="850" b="1" dirty="0">
                <a:solidFill>
                  <a:srgbClr val="FFFFFF"/>
                </a:solidFill>
                <a:latin typeface="Calibri"/>
              </a:rPr>
              <a:t>—</a:t>
            </a:r>
            <a:r>
              <a:rPr sz="850" b="1" dirty="0" err="1">
                <a:solidFill>
                  <a:srgbClr val="FFFFFF"/>
                </a:solidFill>
                <a:latin typeface="Calibri"/>
              </a:rPr>
              <a:t>jetzt</a:t>
            </a:r>
            <a:r>
              <a:rPr sz="850" b="1" dirty="0">
                <a:solidFill>
                  <a:srgbClr val="FFFFFF"/>
                </a:solidFill>
                <a:latin typeface="Calibri"/>
              </a:rPr>
              <a:t>live</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Use Case 2: Research &amp; Analysis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Evaluate PDFs, Market Analyses, Fact-Checking</a:t>
            </a:r>
            <a:endParaRPr lang="en-US" sz="2600" dirty="0"/>
          </a:p>
        </p:txBody>
      </p:sp>
      <p:sp>
        <p:nvSpPr>
          <p:cNvPr id="5" name="Shape 3"/>
          <p:cNvSpPr/>
          <p:nvPr/>
        </p:nvSpPr>
        <p:spPr>
          <a:xfrm>
            <a:off x="365760" y="1325880"/>
            <a:ext cx="393192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3520440"/>
          </a:xfrm>
          <a:prstGeom prst="rect">
            <a:avLst/>
          </a:prstGeom>
          <a:solidFill>
            <a:srgbClr val="6366F1"/>
          </a:solidFill>
          <a:ln w="12700">
            <a:solidFill>
              <a:srgbClr val="6366F1"/>
            </a:solidFill>
            <a:prstDash val="solid"/>
          </a:ln>
        </p:spPr>
        <p:txBody>
          <a:bodyPr/>
          <a:lstStyle/>
          <a:p>
            <a:endParaRPr/>
          </a:p>
        </p:txBody>
      </p:sp>
      <p:sp>
        <p:nvSpPr>
          <p:cNvPr id="7" name="Text 5"/>
          <p:cNvSpPr/>
          <p:nvPr/>
        </p:nvSpPr>
        <p:spPr>
          <a:xfrm>
            <a:off x="594360" y="1417320"/>
            <a:ext cx="3520440" cy="411480"/>
          </a:xfrm>
          <a:prstGeom prst="rect">
            <a:avLst/>
          </a:prstGeom>
          <a:noFill/>
          <a:ln/>
        </p:spPr>
        <p:txBody>
          <a:bodyPr wrap="square" rtlCol="0" anchor="ctr"/>
          <a:lstStyle/>
          <a:p>
            <a:pPr marL="0" indent="0">
              <a:buNone/>
            </a:pPr>
            <a:r>
              <a:rPr lang="en-US" sz="1400" b="1" dirty="0">
                <a:solidFill>
                  <a:srgbClr val="6366F1"/>
                </a:solidFill>
              </a:rPr>
              <a:t>🔍  Research with Perplexity</a:t>
            </a:r>
            <a:endParaRPr lang="en-US" sz="1400" dirty="0"/>
          </a:p>
        </p:txBody>
      </p:sp>
      <p:sp>
        <p:nvSpPr>
          <p:cNvPr id="8" name="Text 6"/>
          <p:cNvSpPr/>
          <p:nvPr/>
        </p:nvSpPr>
        <p:spPr>
          <a:xfrm>
            <a:off x="548640" y="1920240"/>
            <a:ext cx="3611880" cy="594360"/>
          </a:xfrm>
          <a:prstGeom prst="rect">
            <a:avLst/>
          </a:prstGeom>
          <a:noFill/>
          <a:ln/>
        </p:spPr>
        <p:txBody>
          <a:bodyPr wrap="square" rtlCol="0" anchor="ctr"/>
          <a:lstStyle/>
          <a:p>
            <a:pPr marL="0" indent="0">
              <a:buNone/>
            </a:pPr>
            <a:r>
              <a:rPr lang="en-US" sz="1200" dirty="0">
                <a:solidFill>
                  <a:srgbClr val="1A1A2E"/>
                </a:solidFill>
              </a:rPr>
              <a:t>1. Enter your question: "What are the most important AI regulations in 2025?”</a:t>
            </a:r>
            <a:endParaRPr lang="en-US" sz="1200" dirty="0"/>
          </a:p>
        </p:txBody>
      </p:sp>
      <p:sp>
        <p:nvSpPr>
          <p:cNvPr id="9" name="Text 7"/>
          <p:cNvSpPr/>
          <p:nvPr/>
        </p:nvSpPr>
        <p:spPr>
          <a:xfrm>
            <a:off x="548640" y="2606040"/>
            <a:ext cx="3611880" cy="594360"/>
          </a:xfrm>
          <a:prstGeom prst="rect">
            <a:avLst/>
          </a:prstGeom>
          <a:noFill/>
          <a:ln/>
        </p:spPr>
        <p:txBody>
          <a:bodyPr wrap="square" rtlCol="0" anchor="ctr"/>
          <a:lstStyle/>
          <a:p>
            <a:pPr marL="0" indent="0">
              <a:buNone/>
            </a:pPr>
            <a:r>
              <a:rPr lang="en-US" sz="1200" dirty="0">
                <a:solidFill>
                  <a:srgbClr val="1A1A2E"/>
                </a:solidFill>
              </a:rPr>
              <a:t>2. Perplexity shows answer with source links</a:t>
            </a:r>
            <a:endParaRPr lang="en-US" sz="1200" dirty="0"/>
          </a:p>
        </p:txBody>
      </p:sp>
      <p:sp>
        <p:nvSpPr>
          <p:cNvPr id="10" name="Text 8"/>
          <p:cNvSpPr/>
          <p:nvPr/>
        </p:nvSpPr>
        <p:spPr>
          <a:xfrm>
            <a:off x="548640" y="3291840"/>
            <a:ext cx="3611880" cy="594360"/>
          </a:xfrm>
          <a:prstGeom prst="rect">
            <a:avLst/>
          </a:prstGeom>
          <a:noFill/>
          <a:ln/>
        </p:spPr>
        <p:txBody>
          <a:bodyPr wrap="square" rtlCol="0" anchor="ctr"/>
          <a:lstStyle/>
          <a:p>
            <a:pPr marL="0" indent="0">
              <a:buNone/>
            </a:pPr>
            <a:r>
              <a:rPr lang="en-US" sz="1200" dirty="0">
                <a:solidFill>
                  <a:srgbClr val="1A1A2E"/>
                </a:solidFill>
              </a:rPr>
              <a:t>3. Each source directly verifiable — no hallucination risk</a:t>
            </a:r>
            <a:endParaRPr lang="en-US" sz="1200" dirty="0"/>
          </a:p>
        </p:txBody>
      </p:sp>
      <p:sp>
        <p:nvSpPr>
          <p:cNvPr id="11" name="Text 9"/>
          <p:cNvSpPr/>
          <p:nvPr/>
        </p:nvSpPr>
        <p:spPr>
          <a:xfrm>
            <a:off x="548640" y="3977640"/>
            <a:ext cx="3611880" cy="594360"/>
          </a:xfrm>
          <a:prstGeom prst="rect">
            <a:avLst/>
          </a:prstGeom>
          <a:noFill/>
          <a:ln/>
        </p:spPr>
        <p:txBody>
          <a:bodyPr wrap="square" rtlCol="0" anchor="ctr"/>
          <a:lstStyle/>
          <a:p>
            <a:pPr marL="0" indent="0">
              <a:buNone/>
            </a:pPr>
            <a:r>
              <a:rPr lang="en-US" sz="1200" dirty="0">
                <a:solidFill>
                  <a:srgbClr val="1A1A2E"/>
                </a:solidFill>
              </a:rPr>
              <a:t>4. Summary → ChatGPT → report format</a:t>
            </a:r>
            <a:endParaRPr lang="en-US" sz="1200" dirty="0"/>
          </a:p>
        </p:txBody>
      </p:sp>
      <p:sp>
        <p:nvSpPr>
          <p:cNvPr id="12" name="Shape 10"/>
          <p:cNvSpPr/>
          <p:nvPr/>
        </p:nvSpPr>
        <p:spPr>
          <a:xfrm>
            <a:off x="4663440" y="1325880"/>
            <a:ext cx="40690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663440" y="1325880"/>
            <a:ext cx="64008" cy="352044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892040" y="1417320"/>
            <a:ext cx="3657600" cy="411480"/>
          </a:xfrm>
          <a:prstGeom prst="rect">
            <a:avLst/>
          </a:prstGeom>
          <a:noFill/>
          <a:ln/>
        </p:spPr>
        <p:txBody>
          <a:bodyPr wrap="square" rtlCol="0" anchor="ctr"/>
          <a:lstStyle/>
          <a:p>
            <a:pPr marL="0" indent="0">
              <a:buNone/>
            </a:pPr>
            <a:r>
              <a:rPr lang="en-US" sz="1400" b="1" dirty="0">
                <a:solidFill>
                  <a:srgbClr val="10B981"/>
                </a:solidFill>
              </a:rPr>
              <a:t>📄  PDF &amp; Document Analysis</a:t>
            </a:r>
            <a:endParaRPr lang="en-US" sz="1400" dirty="0"/>
          </a:p>
        </p:txBody>
      </p:sp>
      <p:sp>
        <p:nvSpPr>
          <p:cNvPr id="15" name="Text 13"/>
          <p:cNvSpPr/>
          <p:nvPr/>
        </p:nvSpPr>
        <p:spPr>
          <a:xfrm>
            <a:off x="4846320" y="1920240"/>
            <a:ext cx="3749040" cy="594360"/>
          </a:xfrm>
          <a:prstGeom prst="rect">
            <a:avLst/>
          </a:prstGeom>
          <a:noFill/>
          <a:ln/>
        </p:spPr>
        <p:txBody>
          <a:bodyPr wrap="square" rtlCol="0" anchor="ctr"/>
          <a:lstStyle/>
          <a:p>
            <a:pPr marL="0" indent="0">
              <a:buNone/>
            </a:pPr>
            <a:r>
              <a:rPr lang="en-US" sz="1200" dirty="0">
                <a:solidFill>
                  <a:srgbClr val="1A1A2E"/>
                </a:solidFill>
              </a:rPr>
              <a:t>1. Upload PDF to Claude or ChatGPT</a:t>
            </a:r>
            <a:endParaRPr lang="en-US" sz="1200" dirty="0"/>
          </a:p>
        </p:txBody>
      </p:sp>
      <p:sp>
        <p:nvSpPr>
          <p:cNvPr id="16" name="Text 14"/>
          <p:cNvSpPr/>
          <p:nvPr/>
        </p:nvSpPr>
        <p:spPr>
          <a:xfrm>
            <a:off x="4846320" y="2606040"/>
            <a:ext cx="3749040" cy="594360"/>
          </a:xfrm>
          <a:prstGeom prst="rect">
            <a:avLst/>
          </a:prstGeom>
          <a:noFill/>
          <a:ln/>
        </p:spPr>
        <p:txBody>
          <a:bodyPr wrap="square" rtlCol="0" anchor="ctr"/>
          <a:lstStyle/>
          <a:p>
            <a:pPr marL="0" indent="0">
              <a:buNone/>
            </a:pPr>
            <a:r>
              <a:rPr lang="en-US" sz="1200" dirty="0">
                <a:solidFill>
                  <a:srgbClr val="1A1A2E"/>
                </a:solidFill>
              </a:rPr>
              <a:t>2. Prompt: "Summarise the 5 most important findings”</a:t>
            </a:r>
            <a:endParaRPr lang="en-US" sz="1200" dirty="0"/>
          </a:p>
        </p:txBody>
      </p:sp>
      <p:sp>
        <p:nvSpPr>
          <p:cNvPr id="17" name="Text 15"/>
          <p:cNvSpPr/>
          <p:nvPr/>
        </p:nvSpPr>
        <p:spPr>
          <a:xfrm>
            <a:off x="4846320" y="3291840"/>
            <a:ext cx="3749040" cy="594360"/>
          </a:xfrm>
          <a:prstGeom prst="rect">
            <a:avLst/>
          </a:prstGeom>
          <a:noFill/>
          <a:ln/>
        </p:spPr>
        <p:txBody>
          <a:bodyPr wrap="square" rtlCol="0" anchor="ctr"/>
          <a:lstStyle/>
          <a:p>
            <a:pPr marL="0" indent="0">
              <a:buNone/>
            </a:pPr>
            <a:r>
              <a:rPr lang="en-US" sz="1200" dirty="0">
                <a:solidFill>
                  <a:srgbClr val="1A1A2E"/>
                </a:solidFill>
              </a:rPr>
              <a:t>3. Prompt: "What risks are mentioned in the document?”</a:t>
            </a:r>
            <a:endParaRPr lang="en-US" sz="1200" dirty="0"/>
          </a:p>
        </p:txBody>
      </p:sp>
      <p:sp>
        <p:nvSpPr>
          <p:cNvPr id="18" name="Text 16"/>
          <p:cNvSpPr/>
          <p:nvPr/>
        </p:nvSpPr>
        <p:spPr>
          <a:xfrm>
            <a:off x="4846320" y="3977640"/>
            <a:ext cx="3749040" cy="594360"/>
          </a:xfrm>
          <a:prstGeom prst="rect">
            <a:avLst/>
          </a:prstGeom>
          <a:noFill/>
          <a:ln/>
        </p:spPr>
        <p:txBody>
          <a:bodyPr wrap="square" rtlCol="0" anchor="ctr"/>
          <a:lstStyle/>
          <a:p>
            <a:pPr marL="0" indent="0">
              <a:buNone/>
            </a:pPr>
            <a:r>
              <a:rPr lang="en-US" sz="1200" dirty="0">
                <a:solidFill>
                  <a:srgbClr val="1A1A2E"/>
                </a:solidFill>
              </a:rPr>
              <a:t>4. Prompt: "Create a table of all action recommendations”</a:t>
            </a:r>
            <a:endParaRPr lang="en-US" sz="12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F-34  |  PDFs </a:t>
            </a:r>
            <a:r>
              <a:rPr sz="850" b="1" dirty="0" err="1">
                <a:solidFill>
                  <a:srgbClr val="FFFFFF"/>
                </a:solidFill>
                <a:latin typeface="Calibri"/>
              </a:rPr>
              <a:t>auswerten</a:t>
            </a:r>
            <a:r>
              <a:rPr sz="850" b="1" dirty="0">
                <a:solidFill>
                  <a:srgbClr val="FFFFFF"/>
                </a:solidFill>
                <a:latin typeface="Calibri"/>
              </a:rPr>
              <a:t>, </a:t>
            </a:r>
            <a:r>
              <a:rPr sz="850" b="1" dirty="0" err="1">
                <a:solidFill>
                  <a:srgbClr val="FFFFFF"/>
                </a:solidFill>
                <a:latin typeface="Calibri"/>
              </a:rPr>
              <a:t>Marktanalysen</a:t>
            </a:r>
            <a:r>
              <a:rPr sz="850" b="1" dirty="0">
                <a:solidFill>
                  <a:srgbClr val="FFFFFF"/>
                </a:solidFill>
                <a:latin typeface="Calibri"/>
              </a:rPr>
              <a:t>, </a:t>
            </a:r>
            <a:r>
              <a:rPr sz="850" b="1" dirty="0" err="1">
                <a:solidFill>
                  <a:srgbClr val="FFFFFF"/>
                </a:solidFill>
                <a:latin typeface="Calibri"/>
              </a:rPr>
              <a:t>Faktencheck</a:t>
            </a:r>
            <a:endParaRPr sz="850" b="1" dirty="0">
              <a:solidFill>
                <a:srgbClr val="FFFFFF"/>
              </a:solidFill>
              <a:latin typeface="Calibri"/>
            </a:endParaRP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Use Case 2: Live Exercise</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Your Research Workflow — Live Now</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Two-stage workflow: Facts with Perplexity first, then analysis with Claude or ChatGPT.</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Ask research question in Perplexity — check answer with sources (P-Q-R LOW)</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Build Perplexity result as context into RCTF prompt — run analysis here</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QA check: which level (LOW / MEDIUM / HIGH)? What do you check concretely?</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Bring result into desired format: report · table · summary</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F-35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Recherche-Workflow</a:t>
            </a:r>
            <a:r>
              <a:rPr sz="850" b="1" dirty="0">
                <a:solidFill>
                  <a:srgbClr val="FFFFFF"/>
                </a:solidFill>
                <a:latin typeface="Calibri"/>
              </a:rPr>
              <a:t>—</a:t>
            </a:r>
            <a:r>
              <a:rPr sz="850" b="1" dirty="0" err="1">
                <a:solidFill>
                  <a:srgbClr val="FFFFFF"/>
                </a:solidFill>
                <a:latin typeface="Calibri"/>
              </a:rPr>
              <a:t>jetzt</a:t>
            </a:r>
            <a:r>
              <a:rPr sz="850" b="1" dirty="0">
                <a:solidFill>
                  <a:srgbClr val="FFFFFF"/>
                </a:solidFill>
                <a:latin typeface="Calibri"/>
              </a:rPr>
              <a:t>live</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Use Case 3: Brainstorming &amp; Creative Work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Generating Ideas, Overcoming Blocks</a:t>
            </a:r>
            <a:endParaRPr lang="en-US" sz="2600" dirty="0"/>
          </a:p>
        </p:txBody>
      </p:sp>
      <p:sp>
        <p:nvSpPr>
          <p:cNvPr id="5" name="Shape 3"/>
          <p:cNvSpPr/>
          <p:nvPr/>
        </p:nvSpPr>
        <p:spPr>
          <a:xfrm>
            <a:off x="320040"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325880"/>
            <a:ext cx="64008" cy="3520440"/>
          </a:xfrm>
          <a:prstGeom prst="rect">
            <a:avLst/>
          </a:prstGeom>
          <a:solidFill>
            <a:srgbClr val="F59E0B"/>
          </a:solidFill>
          <a:ln w="12700">
            <a:solidFill>
              <a:srgbClr val="F59E0B"/>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484632" y="1463040"/>
            <a:ext cx="384048" cy="384048"/>
          </a:xfrm>
          <a:prstGeom prst="rect">
            <a:avLst/>
          </a:prstGeom>
        </p:spPr>
      </p:pic>
      <p:sp>
        <p:nvSpPr>
          <p:cNvPr id="8" name="Text 5"/>
          <p:cNvSpPr/>
          <p:nvPr/>
        </p:nvSpPr>
        <p:spPr>
          <a:xfrm>
            <a:off x="978408" y="1463040"/>
            <a:ext cx="1874520" cy="384048"/>
          </a:xfrm>
          <a:prstGeom prst="rect">
            <a:avLst/>
          </a:prstGeom>
          <a:noFill/>
          <a:ln/>
        </p:spPr>
        <p:txBody>
          <a:bodyPr wrap="square" rtlCol="0" anchor="ctr"/>
          <a:lstStyle/>
          <a:p>
            <a:pPr marL="0" indent="0">
              <a:buNone/>
            </a:pPr>
            <a:r>
              <a:rPr lang="en-US" sz="1300" b="1" dirty="0">
                <a:solidFill>
                  <a:srgbClr val="F59E0B"/>
                </a:solidFill>
              </a:rPr>
              <a:t>Generate ideas</a:t>
            </a:r>
            <a:endParaRPr lang="en-US" sz="1300" dirty="0"/>
          </a:p>
        </p:txBody>
      </p:sp>
      <p:sp>
        <p:nvSpPr>
          <p:cNvPr id="9" name="Shape 6"/>
          <p:cNvSpPr/>
          <p:nvPr/>
        </p:nvSpPr>
        <p:spPr>
          <a:xfrm>
            <a:off x="484632" y="1993392"/>
            <a:ext cx="2377440" cy="777240"/>
          </a:xfrm>
          <a:prstGeom prst="rect">
            <a:avLst/>
          </a:prstGeom>
          <a:solidFill>
            <a:srgbClr val="F4F7FB"/>
          </a:solidFill>
          <a:ln w="12700">
            <a:solidFill>
              <a:srgbClr val="E5E7EB"/>
            </a:solidFill>
            <a:prstDash val="solid"/>
          </a:ln>
        </p:spPr>
        <p:txBody>
          <a:bodyPr/>
          <a:lstStyle/>
          <a:p>
            <a:endParaRPr/>
          </a:p>
        </p:txBody>
      </p:sp>
      <p:sp>
        <p:nvSpPr>
          <p:cNvPr id="10" name="Text 7"/>
          <p:cNvSpPr/>
          <p:nvPr/>
        </p:nvSpPr>
        <p:spPr>
          <a:xfrm>
            <a:off x="576072" y="2039112"/>
            <a:ext cx="2194560" cy="685800"/>
          </a:xfrm>
          <a:prstGeom prst="rect">
            <a:avLst/>
          </a:prstGeom>
          <a:noFill/>
          <a:ln/>
        </p:spPr>
        <p:txBody>
          <a:bodyPr wrap="square" rtlCol="0" anchor="ctr"/>
          <a:lstStyle/>
          <a:p>
            <a:pPr marL="0" indent="0">
              <a:buNone/>
            </a:pPr>
            <a:r>
              <a:rPr lang="en-US" sz="1100" i="1" dirty="0">
                <a:solidFill>
                  <a:srgbClr val="1A1A2E"/>
                </a:solidFill>
              </a:rPr>
              <a:t>"Name 20 ideas for an onboarding concept for remote employees”</a:t>
            </a:r>
            <a:endParaRPr lang="en-US" sz="1100" dirty="0"/>
          </a:p>
        </p:txBody>
      </p:sp>
      <p:sp>
        <p:nvSpPr>
          <p:cNvPr id="11" name="Shape 8"/>
          <p:cNvSpPr/>
          <p:nvPr/>
        </p:nvSpPr>
        <p:spPr>
          <a:xfrm>
            <a:off x="484632" y="2907792"/>
            <a:ext cx="2377440" cy="777240"/>
          </a:xfrm>
          <a:prstGeom prst="rect">
            <a:avLst/>
          </a:prstGeom>
          <a:solidFill>
            <a:srgbClr val="F4F7FB"/>
          </a:solidFill>
          <a:ln w="12700">
            <a:solidFill>
              <a:srgbClr val="E5E7EB"/>
            </a:solidFill>
            <a:prstDash val="solid"/>
          </a:ln>
        </p:spPr>
        <p:txBody>
          <a:bodyPr/>
          <a:lstStyle/>
          <a:p>
            <a:endParaRPr/>
          </a:p>
        </p:txBody>
      </p:sp>
      <p:sp>
        <p:nvSpPr>
          <p:cNvPr id="12" name="Text 9"/>
          <p:cNvSpPr/>
          <p:nvPr/>
        </p:nvSpPr>
        <p:spPr>
          <a:xfrm>
            <a:off x="576072" y="2953512"/>
            <a:ext cx="2194560" cy="685800"/>
          </a:xfrm>
          <a:prstGeom prst="rect">
            <a:avLst/>
          </a:prstGeom>
          <a:noFill/>
          <a:ln/>
        </p:spPr>
        <p:txBody>
          <a:bodyPr wrap="square" rtlCol="0" anchor="ctr"/>
          <a:lstStyle/>
          <a:p>
            <a:pPr marL="0" indent="0">
              <a:buNone/>
            </a:pPr>
            <a:r>
              <a:rPr lang="en-US" sz="1100" i="1" dirty="0">
                <a:solidFill>
                  <a:srgbClr val="1A1A2E"/>
                </a:solidFill>
              </a:rPr>
              <a:t>"What unexpected applications does [Product X] have in the logistics sector?”</a:t>
            </a:r>
            <a:endParaRPr lang="en-US" sz="1100" dirty="0"/>
          </a:p>
        </p:txBody>
      </p:sp>
      <p:sp>
        <p:nvSpPr>
          <p:cNvPr id="13" name="Shape 10"/>
          <p:cNvSpPr/>
          <p:nvPr/>
        </p:nvSpPr>
        <p:spPr>
          <a:xfrm>
            <a:off x="484632" y="3822192"/>
            <a:ext cx="2377440" cy="777240"/>
          </a:xfrm>
          <a:prstGeom prst="rect">
            <a:avLst/>
          </a:prstGeom>
          <a:solidFill>
            <a:srgbClr val="F4F7FB"/>
          </a:solidFill>
          <a:ln w="12700">
            <a:solidFill>
              <a:srgbClr val="E5E7EB"/>
            </a:solidFill>
            <a:prstDash val="solid"/>
          </a:ln>
        </p:spPr>
        <p:txBody>
          <a:bodyPr/>
          <a:lstStyle/>
          <a:p>
            <a:endParaRPr/>
          </a:p>
        </p:txBody>
      </p:sp>
      <p:sp>
        <p:nvSpPr>
          <p:cNvPr id="14" name="Text 11"/>
          <p:cNvSpPr/>
          <p:nvPr/>
        </p:nvSpPr>
        <p:spPr>
          <a:xfrm>
            <a:off x="576072" y="3867912"/>
            <a:ext cx="2194560" cy="685800"/>
          </a:xfrm>
          <a:prstGeom prst="rect">
            <a:avLst/>
          </a:prstGeom>
          <a:noFill/>
          <a:ln/>
        </p:spPr>
        <p:txBody>
          <a:bodyPr wrap="square" rtlCol="0" anchor="ctr"/>
          <a:lstStyle/>
          <a:p>
            <a:pPr marL="0" indent="0">
              <a:buNone/>
            </a:pPr>
            <a:r>
              <a:rPr lang="en-US" sz="1100" i="1" dirty="0">
                <a:solidFill>
                  <a:srgbClr val="1A1A2E"/>
                </a:solidFill>
              </a:rPr>
              <a:t>"Generate 5 creative campaign names for our new product.”</a:t>
            </a:r>
            <a:endParaRPr lang="en-US" sz="1100" dirty="0"/>
          </a:p>
        </p:txBody>
      </p:sp>
      <p:sp>
        <p:nvSpPr>
          <p:cNvPr id="15" name="Shape 12"/>
          <p:cNvSpPr/>
          <p:nvPr/>
        </p:nvSpPr>
        <p:spPr>
          <a:xfrm>
            <a:off x="3172968"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3"/>
          <p:cNvSpPr/>
          <p:nvPr/>
        </p:nvSpPr>
        <p:spPr>
          <a:xfrm>
            <a:off x="3172968" y="1325880"/>
            <a:ext cx="64008" cy="3520440"/>
          </a:xfrm>
          <a:prstGeom prst="rect">
            <a:avLst/>
          </a:prstGeom>
          <a:solidFill>
            <a:srgbClr val="8B5CF6"/>
          </a:solidFill>
          <a:ln w="12700">
            <a:solidFill>
              <a:srgbClr val="8B5CF6"/>
            </a:solidFill>
            <a:prstDash val="solid"/>
          </a:ln>
        </p:spPr>
        <p:txBody>
          <a:bodyPr/>
          <a:lstStyle/>
          <a:p>
            <a:endParaRPr/>
          </a:p>
        </p:txBody>
      </p:sp>
      <p:pic>
        <p:nvPicPr>
          <p:cNvPr id="17" name="Image 1" descr="preencoded.png"/>
          <p:cNvPicPr>
            <a:picLocks noChangeAspect="1"/>
          </p:cNvPicPr>
          <p:nvPr/>
        </p:nvPicPr>
        <p:blipFill>
          <a:blip r:embed="rId4"/>
          <a:stretch>
            <a:fillRect/>
          </a:stretch>
        </p:blipFill>
        <p:spPr>
          <a:xfrm>
            <a:off x="3337560" y="1463040"/>
            <a:ext cx="384048" cy="384048"/>
          </a:xfrm>
          <a:prstGeom prst="rect">
            <a:avLst/>
          </a:prstGeom>
        </p:spPr>
      </p:pic>
      <p:sp>
        <p:nvSpPr>
          <p:cNvPr id="18" name="Text 14"/>
          <p:cNvSpPr/>
          <p:nvPr/>
        </p:nvSpPr>
        <p:spPr>
          <a:xfrm>
            <a:off x="3831336" y="1463040"/>
            <a:ext cx="1874520" cy="384048"/>
          </a:xfrm>
          <a:prstGeom prst="rect">
            <a:avLst/>
          </a:prstGeom>
          <a:noFill/>
          <a:ln/>
        </p:spPr>
        <p:txBody>
          <a:bodyPr wrap="square" rtlCol="0" anchor="ctr"/>
          <a:lstStyle/>
          <a:p>
            <a:pPr marL="0" indent="0">
              <a:buNone/>
            </a:pPr>
            <a:r>
              <a:rPr lang="en-US" sz="1300" b="1" dirty="0">
                <a:solidFill>
                  <a:srgbClr val="8B5CF6"/>
                </a:solidFill>
              </a:rPr>
              <a:t>Change perspective</a:t>
            </a:r>
            <a:endParaRPr lang="en-US" sz="1300" dirty="0"/>
          </a:p>
        </p:txBody>
      </p:sp>
      <p:sp>
        <p:nvSpPr>
          <p:cNvPr id="19" name="Shape 15"/>
          <p:cNvSpPr/>
          <p:nvPr/>
        </p:nvSpPr>
        <p:spPr>
          <a:xfrm>
            <a:off x="3337560" y="1993392"/>
            <a:ext cx="2377440" cy="777240"/>
          </a:xfrm>
          <a:prstGeom prst="rect">
            <a:avLst/>
          </a:prstGeom>
          <a:solidFill>
            <a:srgbClr val="F4F7FB"/>
          </a:solidFill>
          <a:ln w="12700">
            <a:solidFill>
              <a:srgbClr val="E5E7EB"/>
            </a:solidFill>
            <a:prstDash val="solid"/>
          </a:ln>
        </p:spPr>
        <p:txBody>
          <a:bodyPr/>
          <a:lstStyle/>
          <a:p>
            <a:endParaRPr/>
          </a:p>
        </p:txBody>
      </p:sp>
      <p:sp>
        <p:nvSpPr>
          <p:cNvPr id="20" name="Text 16"/>
          <p:cNvSpPr/>
          <p:nvPr/>
        </p:nvSpPr>
        <p:spPr>
          <a:xfrm>
            <a:off x="3429000" y="2039112"/>
            <a:ext cx="2194560" cy="685800"/>
          </a:xfrm>
          <a:prstGeom prst="rect">
            <a:avLst/>
          </a:prstGeom>
          <a:noFill/>
          <a:ln/>
        </p:spPr>
        <p:txBody>
          <a:bodyPr wrap="square" rtlCol="0" anchor="ctr"/>
          <a:lstStyle/>
          <a:p>
            <a:pPr marL="0" indent="0">
              <a:buNone/>
            </a:pPr>
            <a:r>
              <a:rPr lang="en-US" sz="1100" i="1" dirty="0">
                <a:solidFill>
                  <a:srgbClr val="1A1A2E"/>
                </a:solidFill>
              </a:rPr>
              <a:t>"What objections would a critical CFO have against our strategy?”</a:t>
            </a:r>
            <a:endParaRPr lang="en-US" sz="1100" dirty="0"/>
          </a:p>
        </p:txBody>
      </p:sp>
      <p:sp>
        <p:nvSpPr>
          <p:cNvPr id="21" name="Shape 17"/>
          <p:cNvSpPr/>
          <p:nvPr/>
        </p:nvSpPr>
        <p:spPr>
          <a:xfrm>
            <a:off x="3337560" y="2907792"/>
            <a:ext cx="2377440" cy="777240"/>
          </a:xfrm>
          <a:prstGeom prst="rect">
            <a:avLst/>
          </a:prstGeom>
          <a:solidFill>
            <a:srgbClr val="F4F7FB"/>
          </a:solidFill>
          <a:ln w="12700">
            <a:solidFill>
              <a:srgbClr val="E5E7EB"/>
            </a:solidFill>
            <a:prstDash val="solid"/>
          </a:ln>
        </p:spPr>
        <p:txBody>
          <a:bodyPr/>
          <a:lstStyle/>
          <a:p>
            <a:endParaRPr/>
          </a:p>
        </p:txBody>
      </p:sp>
      <p:sp>
        <p:nvSpPr>
          <p:cNvPr id="22" name="Text 18"/>
          <p:cNvSpPr/>
          <p:nvPr/>
        </p:nvSpPr>
        <p:spPr>
          <a:xfrm>
            <a:off x="3429000" y="2953512"/>
            <a:ext cx="2194560" cy="685800"/>
          </a:xfrm>
          <a:prstGeom prst="rect">
            <a:avLst/>
          </a:prstGeom>
          <a:noFill/>
          <a:ln/>
        </p:spPr>
        <p:txBody>
          <a:bodyPr wrap="square" rtlCol="0" anchor="ctr"/>
          <a:lstStyle/>
          <a:p>
            <a:pPr marL="0" indent="0">
              <a:buNone/>
            </a:pPr>
            <a:r>
              <a:rPr lang="en-US" sz="1100" i="1" dirty="0">
                <a:solidFill>
                  <a:srgbClr val="1A1A2E"/>
                </a:solidFill>
              </a:rPr>
              <a:t>"What would Jeff Bezos criticise about this business model?”</a:t>
            </a:r>
            <a:endParaRPr lang="en-US" sz="1100" dirty="0"/>
          </a:p>
        </p:txBody>
      </p:sp>
      <p:sp>
        <p:nvSpPr>
          <p:cNvPr id="23" name="Shape 19"/>
          <p:cNvSpPr/>
          <p:nvPr/>
        </p:nvSpPr>
        <p:spPr>
          <a:xfrm>
            <a:off x="3337560" y="3822192"/>
            <a:ext cx="2377440" cy="777240"/>
          </a:xfrm>
          <a:prstGeom prst="rect">
            <a:avLst/>
          </a:prstGeom>
          <a:solidFill>
            <a:srgbClr val="F4F7FB"/>
          </a:solidFill>
          <a:ln w="12700">
            <a:solidFill>
              <a:srgbClr val="E5E7EB"/>
            </a:solidFill>
            <a:prstDash val="solid"/>
          </a:ln>
        </p:spPr>
        <p:txBody>
          <a:bodyPr/>
          <a:lstStyle/>
          <a:p>
            <a:endParaRPr/>
          </a:p>
        </p:txBody>
      </p:sp>
      <p:sp>
        <p:nvSpPr>
          <p:cNvPr id="24" name="Text 20"/>
          <p:cNvSpPr/>
          <p:nvPr/>
        </p:nvSpPr>
        <p:spPr>
          <a:xfrm>
            <a:off x="3429000" y="3867912"/>
            <a:ext cx="2194560" cy="685800"/>
          </a:xfrm>
          <a:prstGeom prst="rect">
            <a:avLst/>
          </a:prstGeom>
          <a:noFill/>
          <a:ln/>
        </p:spPr>
        <p:txBody>
          <a:bodyPr wrap="square" rtlCol="0" anchor="ctr"/>
          <a:lstStyle/>
          <a:p>
            <a:pPr marL="0" indent="0">
              <a:buNone/>
            </a:pPr>
            <a:r>
              <a:rPr lang="en-US" sz="1100" i="1" dirty="0">
                <a:solidFill>
                  <a:srgbClr val="1A1A2E"/>
                </a:solidFill>
              </a:rPr>
              <a:t>"Explain this concept as if you were talking to a 12-year-old."</a:t>
            </a:r>
            <a:endParaRPr lang="en-US" sz="1100" dirty="0"/>
          </a:p>
        </p:txBody>
      </p:sp>
      <p:sp>
        <p:nvSpPr>
          <p:cNvPr id="25" name="Shape 21"/>
          <p:cNvSpPr/>
          <p:nvPr/>
        </p:nvSpPr>
        <p:spPr>
          <a:xfrm>
            <a:off x="6025896"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6" name="Shape 22"/>
          <p:cNvSpPr/>
          <p:nvPr/>
        </p:nvSpPr>
        <p:spPr>
          <a:xfrm>
            <a:off x="6025896" y="1325880"/>
            <a:ext cx="64008" cy="3520440"/>
          </a:xfrm>
          <a:prstGeom prst="rect">
            <a:avLst/>
          </a:prstGeom>
          <a:solidFill>
            <a:srgbClr val="10B981"/>
          </a:solidFill>
          <a:ln w="12700">
            <a:solidFill>
              <a:srgbClr val="10B981"/>
            </a:solidFill>
            <a:prstDash val="solid"/>
          </a:ln>
        </p:spPr>
        <p:txBody>
          <a:bodyPr/>
          <a:lstStyle/>
          <a:p>
            <a:endParaRPr/>
          </a:p>
        </p:txBody>
      </p:sp>
      <p:pic>
        <p:nvPicPr>
          <p:cNvPr id="27" name="Image 2" descr="preencoded.png"/>
          <p:cNvPicPr>
            <a:picLocks noChangeAspect="1"/>
          </p:cNvPicPr>
          <p:nvPr/>
        </p:nvPicPr>
        <p:blipFill>
          <a:blip r:embed="rId5"/>
          <a:stretch>
            <a:fillRect/>
          </a:stretch>
        </p:blipFill>
        <p:spPr>
          <a:xfrm>
            <a:off x="6190488" y="1463040"/>
            <a:ext cx="384048" cy="384048"/>
          </a:xfrm>
          <a:prstGeom prst="rect">
            <a:avLst/>
          </a:prstGeom>
        </p:spPr>
      </p:pic>
      <p:sp>
        <p:nvSpPr>
          <p:cNvPr id="28" name="Text 23"/>
          <p:cNvSpPr/>
          <p:nvPr/>
        </p:nvSpPr>
        <p:spPr>
          <a:xfrm>
            <a:off x="6684264" y="1463040"/>
            <a:ext cx="1874520" cy="384048"/>
          </a:xfrm>
          <a:prstGeom prst="rect">
            <a:avLst/>
          </a:prstGeom>
          <a:noFill/>
          <a:ln/>
        </p:spPr>
        <p:txBody>
          <a:bodyPr wrap="square" rtlCol="0" anchor="ctr"/>
          <a:lstStyle/>
          <a:p>
            <a:pPr marL="0" indent="0">
              <a:buNone/>
            </a:pPr>
            <a:r>
              <a:rPr lang="en-US" sz="1300" b="1" dirty="0">
                <a:solidFill>
                  <a:srgbClr val="10B981"/>
                </a:solidFill>
              </a:rPr>
              <a:t>Find structure</a:t>
            </a:r>
            <a:endParaRPr lang="en-US" sz="1300" dirty="0"/>
          </a:p>
        </p:txBody>
      </p:sp>
      <p:sp>
        <p:nvSpPr>
          <p:cNvPr id="29" name="Shape 24"/>
          <p:cNvSpPr/>
          <p:nvPr/>
        </p:nvSpPr>
        <p:spPr>
          <a:xfrm>
            <a:off x="6190488" y="1993392"/>
            <a:ext cx="2377440" cy="777240"/>
          </a:xfrm>
          <a:prstGeom prst="rect">
            <a:avLst/>
          </a:prstGeom>
          <a:solidFill>
            <a:srgbClr val="F4F7FB"/>
          </a:solidFill>
          <a:ln w="12700">
            <a:solidFill>
              <a:srgbClr val="E5E7EB"/>
            </a:solidFill>
            <a:prstDash val="solid"/>
          </a:ln>
        </p:spPr>
        <p:txBody>
          <a:bodyPr/>
          <a:lstStyle/>
          <a:p>
            <a:endParaRPr/>
          </a:p>
        </p:txBody>
      </p:sp>
      <p:sp>
        <p:nvSpPr>
          <p:cNvPr id="30" name="Text 25"/>
          <p:cNvSpPr/>
          <p:nvPr/>
        </p:nvSpPr>
        <p:spPr>
          <a:xfrm>
            <a:off x="6281928" y="2039112"/>
            <a:ext cx="2194560" cy="685800"/>
          </a:xfrm>
          <a:prstGeom prst="rect">
            <a:avLst/>
          </a:prstGeom>
          <a:noFill/>
          <a:ln/>
        </p:spPr>
        <p:txBody>
          <a:bodyPr wrap="square" rtlCol="0" anchor="ctr"/>
          <a:lstStyle/>
          <a:p>
            <a:pPr marL="0" indent="0">
              <a:buNone/>
            </a:pPr>
            <a:r>
              <a:rPr lang="en-US" sz="1100" i="1" dirty="0">
                <a:solidFill>
                  <a:srgbClr val="1A1A2E"/>
                </a:solidFill>
              </a:rPr>
              <a:t>"Create an outline for a presentation on [topic]”</a:t>
            </a:r>
            <a:endParaRPr lang="en-US" sz="1100" dirty="0"/>
          </a:p>
        </p:txBody>
      </p:sp>
      <p:sp>
        <p:nvSpPr>
          <p:cNvPr id="31" name="Shape 26"/>
          <p:cNvSpPr/>
          <p:nvPr/>
        </p:nvSpPr>
        <p:spPr>
          <a:xfrm>
            <a:off x="6190488" y="2907792"/>
            <a:ext cx="2377440" cy="777240"/>
          </a:xfrm>
          <a:prstGeom prst="rect">
            <a:avLst/>
          </a:prstGeom>
          <a:solidFill>
            <a:srgbClr val="F4F7FB"/>
          </a:solidFill>
          <a:ln w="12700">
            <a:solidFill>
              <a:srgbClr val="E5E7EB"/>
            </a:solidFill>
            <a:prstDash val="solid"/>
          </a:ln>
        </p:spPr>
        <p:txBody>
          <a:bodyPr/>
          <a:lstStyle/>
          <a:p>
            <a:endParaRPr/>
          </a:p>
        </p:txBody>
      </p:sp>
      <p:sp>
        <p:nvSpPr>
          <p:cNvPr id="32" name="Text 27"/>
          <p:cNvSpPr/>
          <p:nvPr/>
        </p:nvSpPr>
        <p:spPr>
          <a:xfrm>
            <a:off x="6281928" y="2953512"/>
            <a:ext cx="2194560" cy="685800"/>
          </a:xfrm>
          <a:prstGeom prst="rect">
            <a:avLst/>
          </a:prstGeom>
          <a:noFill/>
          <a:ln/>
        </p:spPr>
        <p:txBody>
          <a:bodyPr wrap="square" rtlCol="0" anchor="ctr"/>
          <a:lstStyle/>
          <a:p>
            <a:pPr marL="0" indent="0">
              <a:buNone/>
            </a:pPr>
            <a:r>
              <a:rPr lang="en-US" sz="1100" i="1" dirty="0">
                <a:solidFill>
                  <a:srgbClr val="1A1A2E"/>
                </a:solidFill>
              </a:rPr>
              <a:t>"What questions should I ask in this interview?”</a:t>
            </a:r>
            <a:endParaRPr lang="en-US" sz="1100" dirty="0"/>
          </a:p>
        </p:txBody>
      </p:sp>
      <p:sp>
        <p:nvSpPr>
          <p:cNvPr id="33" name="Shape 28"/>
          <p:cNvSpPr/>
          <p:nvPr/>
        </p:nvSpPr>
        <p:spPr>
          <a:xfrm>
            <a:off x="6190488" y="3822192"/>
            <a:ext cx="2377440" cy="777240"/>
          </a:xfrm>
          <a:prstGeom prst="rect">
            <a:avLst/>
          </a:prstGeom>
          <a:solidFill>
            <a:srgbClr val="F4F7FB"/>
          </a:solidFill>
          <a:ln w="12700">
            <a:solidFill>
              <a:srgbClr val="E5E7EB"/>
            </a:solidFill>
            <a:prstDash val="solid"/>
          </a:ln>
        </p:spPr>
        <p:txBody>
          <a:bodyPr/>
          <a:lstStyle/>
          <a:p>
            <a:endParaRPr/>
          </a:p>
        </p:txBody>
      </p:sp>
      <p:sp>
        <p:nvSpPr>
          <p:cNvPr id="34" name="Text 29"/>
          <p:cNvSpPr/>
          <p:nvPr/>
        </p:nvSpPr>
        <p:spPr>
          <a:xfrm>
            <a:off x="6281928" y="3867912"/>
            <a:ext cx="2194560" cy="685800"/>
          </a:xfrm>
          <a:prstGeom prst="rect">
            <a:avLst/>
          </a:prstGeom>
          <a:noFill/>
          <a:ln/>
        </p:spPr>
        <p:txBody>
          <a:bodyPr wrap="square" rtlCol="0" anchor="ctr"/>
          <a:lstStyle/>
          <a:p>
            <a:pPr marL="0" indent="0">
              <a:buNone/>
            </a:pPr>
            <a:r>
              <a:rPr lang="en-US" sz="1100" i="1" dirty="0">
                <a:solidFill>
                  <a:srgbClr val="1A1A2E"/>
                </a:solidFill>
              </a:rPr>
              <a:t>"Break this project down into 10 concrete tasks with time estimates.”</a:t>
            </a:r>
            <a:endParaRPr lang="en-US" sz="1100" dirty="0"/>
          </a:p>
        </p:txBody>
      </p:sp>
      <p:sp>
        <p:nvSpPr>
          <p:cNvPr id="35" name="TextBox 3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F-36  |  Generating Ideas, Overcoming Blocks</a:t>
            </a:r>
          </a:p>
        </p:txBody>
      </p:sp>
      <p:pic>
        <p:nvPicPr>
          <p:cNvPr id="36" name="FOUNDIC_logo_small">
            <a:hlinkClick r:id="rId6"/>
          </p:cNvPr>
          <p:cNvPicPr>
            <a:picLocks noChangeAspect="1"/>
          </p:cNvPicPr>
          <p:nvPr/>
        </p:nvPicPr>
        <p:blipFill>
          <a:blip r:embed="rId7"/>
          <a:stretch>
            <a:fillRect/>
          </a:stretch>
        </p:blipFill>
        <p:spPr>
          <a:xfrm>
            <a:off x="8490000" y="4650000"/>
            <a:ext cx="420000" cy="420000"/>
          </a:xfrm>
          <a:prstGeom prst="ellipse">
            <a:avLst/>
          </a:prstGeom>
        </p:spPr>
      </p:pic>
      <p:sp>
        <p:nvSpPr>
          <p:cNvPr id="37" name="foundic_text_37">
            <a:hlinkClick r:id="rId6"/>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Use Case 3: Live Exercise</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20 Ideas — Your Real Challenge</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Name a real challenge — and let AI accelerate your idea process.</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Enter prompt: "Name 20 ideas for [your challenge]" — read them all</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Choose the 3 best ideas and have them elaborated further</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Perspective shift: "What would a critical CFO find fault with in your top idea?"</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Have the best idea converted into concrete next steps</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F-37  |  </a:t>
            </a:r>
            <a:r>
              <a:rPr sz="850" b="1" dirty="0" err="1">
                <a:solidFill>
                  <a:srgbClr val="FFFFFF"/>
                </a:solidFill>
                <a:latin typeface="Calibri"/>
              </a:rPr>
              <a:t>20</a:t>
            </a:r>
            <a:r>
              <a:rPr sz="850" b="1" dirty="0">
                <a:solidFill>
                  <a:srgbClr val="FFFFFF"/>
                </a:solidFill>
                <a:latin typeface="Calibri"/>
              </a:rPr>
              <a:t> </a:t>
            </a:r>
            <a:r>
              <a:rPr sz="850" b="1" dirty="0" err="1">
                <a:solidFill>
                  <a:srgbClr val="FFFFFF"/>
                </a:solidFill>
                <a:latin typeface="Calibri"/>
              </a:rPr>
              <a:t>Ideen</a:t>
            </a:r>
            <a:r>
              <a:rPr sz="850" b="1" dirty="0">
                <a:solidFill>
                  <a:srgbClr val="FFFFFF"/>
                </a:solidFill>
                <a:latin typeface="Calibri"/>
              </a:rPr>
              <a:t>—</a:t>
            </a:r>
            <a:r>
              <a:rPr sz="850" b="1" dirty="0" err="1">
                <a:solidFill>
                  <a:srgbClr val="FFFFFF"/>
                </a:solidFill>
                <a:latin typeface="Calibri"/>
              </a:rPr>
              <a:t>Ihre echte</a:t>
            </a:r>
            <a:r>
              <a:rPr sz="850" b="1" dirty="0">
                <a:solidFill>
                  <a:srgbClr val="FFFFFF"/>
                </a:solidFill>
                <a:latin typeface="Calibri"/>
              </a:rPr>
              <a:t>Herausforderung</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Mini Case Study: Nordlicht AG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Bernd’s AI Workflow — From Brief to Result</a:t>
            </a:r>
            <a:endParaRPr lang="en-US" sz="2800" dirty="0"/>
          </a:p>
        </p:txBody>
      </p:sp>
      <p:sp>
        <p:nvSpPr>
          <p:cNvPr id="5" name="Shape 3"/>
          <p:cNvSpPr/>
          <p:nvPr/>
        </p:nvSpPr>
        <p:spPr>
          <a:xfrm>
            <a:off x="365760" y="1371600"/>
            <a:ext cx="3931920" cy="411480"/>
          </a:xfrm>
          <a:prstGeom prst="rect">
            <a:avLst/>
          </a:prstGeom>
          <a:solidFill>
            <a:srgbClr val="EF4444"/>
          </a:solidFill>
          <a:ln w="12700">
            <a:solidFill>
              <a:srgbClr val="EF4444"/>
            </a:solidFill>
            <a:prstDash val="solid"/>
          </a:ln>
        </p:spPr>
        <p:txBody>
          <a:bodyPr/>
          <a:lstStyle/>
          <a:p>
            <a:endParaRPr/>
          </a:p>
        </p:txBody>
      </p:sp>
      <p:sp>
        <p:nvSpPr>
          <p:cNvPr id="6" name="Text 4"/>
          <p:cNvSpPr/>
          <p:nvPr/>
        </p:nvSpPr>
        <p:spPr>
          <a:xfrm>
            <a:off x="365760" y="1371600"/>
            <a:ext cx="3931920" cy="411480"/>
          </a:xfrm>
          <a:prstGeom prst="rect">
            <a:avLst/>
          </a:prstGeom>
          <a:noFill/>
          <a:ln/>
        </p:spPr>
        <p:txBody>
          <a:bodyPr wrap="square" rtlCol="0" anchor="ctr"/>
          <a:lstStyle/>
          <a:p>
            <a:pPr marL="0" indent="0" algn="ctr">
              <a:buNone/>
            </a:pPr>
            <a:r>
              <a:rPr lang="en-US" sz="1300" b="1" dirty="0">
                <a:solidFill>
                  <a:schemeClr val="bg1"/>
                </a:solidFill>
              </a:rPr>
              <a:t>TASK (Friday Evening)</a:t>
            </a:r>
            <a:endParaRPr lang="en-US" sz="1300" dirty="0">
              <a:solidFill>
                <a:schemeClr val="bg1"/>
              </a:solidFill>
            </a:endParaRPr>
          </a:p>
        </p:txBody>
      </p:sp>
      <p:sp>
        <p:nvSpPr>
          <p:cNvPr id="7" name="Shape 5"/>
          <p:cNvSpPr/>
          <p:nvPr/>
        </p:nvSpPr>
        <p:spPr>
          <a:xfrm>
            <a:off x="365760" y="1856232"/>
            <a:ext cx="3931920" cy="594360"/>
          </a:xfrm>
          <a:prstGeom prst="rect">
            <a:avLst/>
          </a:prstGeom>
          <a:solidFill>
            <a:srgbClr val="FEE2E2"/>
          </a:solidFill>
          <a:ln w="12700">
            <a:solidFill>
              <a:srgbClr val="FEE2E2"/>
            </a:solidFill>
            <a:prstDash val="solid"/>
          </a:ln>
        </p:spPr>
        <p:txBody>
          <a:bodyPr/>
          <a:lstStyle/>
          <a:p>
            <a:endParaRPr/>
          </a:p>
        </p:txBody>
      </p:sp>
      <p:sp>
        <p:nvSpPr>
          <p:cNvPr id="8" name="Text 6"/>
          <p:cNvSpPr/>
          <p:nvPr/>
        </p:nvSpPr>
        <p:spPr>
          <a:xfrm>
            <a:off x="548640" y="1901952"/>
            <a:ext cx="3566160" cy="502920"/>
          </a:xfrm>
          <a:prstGeom prst="rect">
            <a:avLst/>
          </a:prstGeom>
          <a:noFill/>
          <a:ln/>
        </p:spPr>
        <p:txBody>
          <a:bodyPr wrap="square" rtlCol="0" anchor="ctr"/>
          <a:lstStyle/>
          <a:p>
            <a:pPr marL="0" indent="0">
              <a:buNone/>
            </a:pPr>
            <a:r>
              <a:rPr lang="en-US" sz="1200" dirty="0">
                <a:solidFill>
                  <a:srgbClr val="B91C1C"/>
                </a:solidFill>
              </a:rPr>
              <a:t>16:00 — Research energy prices: 90 minutes manually</a:t>
            </a:r>
            <a:endParaRPr lang="en-US" sz="1200" dirty="0"/>
          </a:p>
        </p:txBody>
      </p:sp>
      <p:sp>
        <p:nvSpPr>
          <p:cNvPr id="9" name="Shape 7"/>
          <p:cNvSpPr/>
          <p:nvPr/>
        </p:nvSpPr>
        <p:spPr>
          <a:xfrm>
            <a:off x="365760" y="2569464"/>
            <a:ext cx="3931920" cy="594360"/>
          </a:xfrm>
          <a:prstGeom prst="rect">
            <a:avLst/>
          </a:prstGeom>
          <a:solidFill>
            <a:srgbClr val="FEE2E2"/>
          </a:solidFill>
          <a:ln w="12700">
            <a:solidFill>
              <a:srgbClr val="FEE2E2"/>
            </a:solidFill>
            <a:prstDash val="solid"/>
          </a:ln>
        </p:spPr>
        <p:txBody>
          <a:bodyPr/>
          <a:lstStyle/>
          <a:p>
            <a:endParaRPr/>
          </a:p>
        </p:txBody>
      </p:sp>
      <p:sp>
        <p:nvSpPr>
          <p:cNvPr id="10" name="Text 8"/>
          <p:cNvSpPr/>
          <p:nvPr/>
        </p:nvSpPr>
        <p:spPr>
          <a:xfrm>
            <a:off x="548640" y="2615184"/>
            <a:ext cx="3566160" cy="502920"/>
          </a:xfrm>
          <a:prstGeom prst="rect">
            <a:avLst/>
          </a:prstGeom>
          <a:noFill/>
          <a:ln/>
        </p:spPr>
        <p:txBody>
          <a:bodyPr wrap="square" rtlCol="0" anchor="ctr"/>
          <a:lstStyle/>
          <a:p>
            <a:pPr marL="0" indent="0">
              <a:buNone/>
            </a:pPr>
            <a:r>
              <a:rPr lang="en-US" sz="1200" dirty="0">
                <a:solidFill>
                  <a:srgbClr val="B91C1C"/>
                </a:solidFill>
              </a:rPr>
              <a:t>17:30 — Write board report: 45 minutes</a:t>
            </a:r>
            <a:endParaRPr lang="en-US" sz="1200" dirty="0"/>
          </a:p>
        </p:txBody>
      </p:sp>
      <p:sp>
        <p:nvSpPr>
          <p:cNvPr id="11" name="Shape 9"/>
          <p:cNvSpPr/>
          <p:nvPr/>
        </p:nvSpPr>
        <p:spPr>
          <a:xfrm>
            <a:off x="365760" y="3282696"/>
            <a:ext cx="3931920" cy="594360"/>
          </a:xfrm>
          <a:prstGeom prst="rect">
            <a:avLst/>
          </a:prstGeom>
          <a:solidFill>
            <a:srgbClr val="FEE2E2"/>
          </a:solidFill>
          <a:ln w="12700">
            <a:solidFill>
              <a:srgbClr val="FEE2E2"/>
            </a:solidFill>
            <a:prstDash val="solid"/>
          </a:ln>
        </p:spPr>
        <p:txBody>
          <a:bodyPr/>
          <a:lstStyle/>
          <a:p>
            <a:endParaRPr/>
          </a:p>
        </p:txBody>
      </p:sp>
      <p:sp>
        <p:nvSpPr>
          <p:cNvPr id="12" name="Text 10"/>
          <p:cNvSpPr/>
          <p:nvPr/>
        </p:nvSpPr>
        <p:spPr>
          <a:xfrm>
            <a:off x="548640" y="3328416"/>
            <a:ext cx="3566160" cy="502920"/>
          </a:xfrm>
          <a:prstGeom prst="rect">
            <a:avLst/>
          </a:prstGeom>
          <a:noFill/>
          <a:ln/>
        </p:spPr>
        <p:txBody>
          <a:bodyPr wrap="square" rtlCol="0" anchor="ctr"/>
          <a:lstStyle/>
          <a:p>
            <a:pPr marL="0" indent="0">
              <a:buNone/>
            </a:pPr>
            <a:r>
              <a:rPr lang="en-US" sz="1200" dirty="0">
                <a:solidFill>
                  <a:srgbClr val="B91C1C"/>
                </a:solidFill>
              </a:rPr>
              <a:t>18:15 — Revision by colleague: 30 minutes</a:t>
            </a:r>
            <a:endParaRPr lang="en-US" sz="1200" dirty="0"/>
          </a:p>
        </p:txBody>
      </p:sp>
      <p:sp>
        <p:nvSpPr>
          <p:cNvPr id="13" name="Shape 11"/>
          <p:cNvSpPr/>
          <p:nvPr/>
        </p:nvSpPr>
        <p:spPr>
          <a:xfrm>
            <a:off x="4663440" y="1371600"/>
            <a:ext cx="4114800" cy="41148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663440" y="1371600"/>
            <a:ext cx="4114800" cy="411480"/>
          </a:xfrm>
          <a:prstGeom prst="rect">
            <a:avLst/>
          </a:prstGeom>
          <a:noFill/>
          <a:ln/>
        </p:spPr>
        <p:txBody>
          <a:bodyPr wrap="square" rtlCol="0" anchor="ctr"/>
          <a:lstStyle/>
          <a:p>
            <a:pPr marL="0" indent="0" algn="ctr">
              <a:buNone/>
            </a:pPr>
            <a:r>
              <a:rPr lang="en-US" sz="1300" b="1" dirty="0">
                <a:solidFill>
                  <a:schemeClr val="bg1"/>
                </a:solidFill>
              </a:rPr>
              <a:t>WITH AI WORKFLOW (Monday Morning)</a:t>
            </a:r>
            <a:endParaRPr lang="en-US" sz="1300" dirty="0">
              <a:solidFill>
                <a:schemeClr val="bg1"/>
              </a:solidFill>
            </a:endParaRPr>
          </a:p>
        </p:txBody>
      </p:sp>
      <p:sp>
        <p:nvSpPr>
          <p:cNvPr id="15" name="Shape 13"/>
          <p:cNvSpPr/>
          <p:nvPr/>
        </p:nvSpPr>
        <p:spPr>
          <a:xfrm>
            <a:off x="4663440" y="1856232"/>
            <a:ext cx="4114800" cy="594360"/>
          </a:xfrm>
          <a:prstGeom prst="rect">
            <a:avLst/>
          </a:prstGeom>
          <a:solidFill>
            <a:srgbClr val="DCFCE7"/>
          </a:solidFill>
          <a:ln w="12700">
            <a:solidFill>
              <a:srgbClr val="DCFCE7"/>
            </a:solidFill>
            <a:prstDash val="solid"/>
          </a:ln>
        </p:spPr>
        <p:txBody>
          <a:bodyPr/>
          <a:lstStyle/>
          <a:p>
            <a:endParaRPr/>
          </a:p>
        </p:txBody>
      </p:sp>
      <p:sp>
        <p:nvSpPr>
          <p:cNvPr id="16" name="Text 14"/>
          <p:cNvSpPr/>
          <p:nvPr/>
        </p:nvSpPr>
        <p:spPr>
          <a:xfrm>
            <a:off x="4846320" y="1901952"/>
            <a:ext cx="3749040" cy="502920"/>
          </a:xfrm>
          <a:prstGeom prst="rect">
            <a:avLst/>
          </a:prstGeom>
          <a:noFill/>
          <a:ln/>
        </p:spPr>
        <p:txBody>
          <a:bodyPr wrap="square" rtlCol="0" anchor="ctr"/>
          <a:lstStyle/>
          <a:p>
            <a:pPr marL="0" indent="0">
              <a:buNone/>
            </a:pPr>
            <a:r>
              <a:rPr lang="en-US" sz="1200" dirty="0">
                <a:solidFill>
                  <a:srgbClr val="065F46"/>
                </a:solidFill>
              </a:rPr>
              <a:t>9:00 — Perplexity: research with sources: 5 minutes ✓</a:t>
            </a:r>
            <a:endParaRPr lang="en-US" sz="1200" dirty="0"/>
          </a:p>
        </p:txBody>
      </p:sp>
      <p:sp>
        <p:nvSpPr>
          <p:cNvPr id="17" name="Shape 15"/>
          <p:cNvSpPr/>
          <p:nvPr/>
        </p:nvSpPr>
        <p:spPr>
          <a:xfrm>
            <a:off x="4663440" y="2569464"/>
            <a:ext cx="4114800" cy="594360"/>
          </a:xfrm>
          <a:prstGeom prst="rect">
            <a:avLst/>
          </a:prstGeom>
          <a:solidFill>
            <a:srgbClr val="DCFCE7"/>
          </a:solidFill>
          <a:ln w="12700">
            <a:solidFill>
              <a:srgbClr val="DCFCE7"/>
            </a:solidFill>
            <a:prstDash val="solid"/>
          </a:ln>
        </p:spPr>
        <p:txBody>
          <a:bodyPr/>
          <a:lstStyle/>
          <a:p>
            <a:endParaRPr/>
          </a:p>
        </p:txBody>
      </p:sp>
      <p:sp>
        <p:nvSpPr>
          <p:cNvPr id="18" name="Text 16"/>
          <p:cNvSpPr/>
          <p:nvPr/>
        </p:nvSpPr>
        <p:spPr>
          <a:xfrm>
            <a:off x="4846320" y="2615184"/>
            <a:ext cx="3749040" cy="502920"/>
          </a:xfrm>
          <a:prstGeom prst="rect">
            <a:avLst/>
          </a:prstGeom>
          <a:noFill/>
          <a:ln/>
        </p:spPr>
        <p:txBody>
          <a:bodyPr wrap="square" rtlCol="0" anchor="ctr"/>
          <a:lstStyle/>
          <a:p>
            <a:pPr marL="0" indent="0">
              <a:buNone/>
            </a:pPr>
            <a:r>
              <a:rPr lang="en-US" sz="1200" dirty="0">
                <a:solidFill>
                  <a:srgbClr val="065F46"/>
                </a:solidFill>
              </a:rPr>
              <a:t>9:05 — RCTF prompt: report draft: 10 minutes ✓</a:t>
            </a:r>
            <a:endParaRPr lang="en-US" sz="1200" dirty="0"/>
          </a:p>
        </p:txBody>
      </p:sp>
      <p:sp>
        <p:nvSpPr>
          <p:cNvPr id="19" name="Shape 17"/>
          <p:cNvSpPr/>
          <p:nvPr/>
        </p:nvSpPr>
        <p:spPr>
          <a:xfrm>
            <a:off x="4663440" y="3282696"/>
            <a:ext cx="4114800" cy="594360"/>
          </a:xfrm>
          <a:prstGeom prst="rect">
            <a:avLst/>
          </a:prstGeom>
          <a:solidFill>
            <a:srgbClr val="DCFCE7"/>
          </a:solidFill>
          <a:ln w="12700">
            <a:solidFill>
              <a:srgbClr val="DCFCE7"/>
            </a:solidFill>
            <a:prstDash val="solid"/>
          </a:ln>
        </p:spPr>
        <p:txBody>
          <a:bodyPr/>
          <a:lstStyle/>
          <a:p>
            <a:endParaRPr/>
          </a:p>
        </p:txBody>
      </p:sp>
      <p:sp>
        <p:nvSpPr>
          <p:cNvPr id="20" name="Text 18"/>
          <p:cNvSpPr/>
          <p:nvPr/>
        </p:nvSpPr>
        <p:spPr>
          <a:xfrm>
            <a:off x="4846320" y="3328416"/>
            <a:ext cx="3749040" cy="502920"/>
          </a:xfrm>
          <a:prstGeom prst="rect">
            <a:avLst/>
          </a:prstGeom>
          <a:noFill/>
          <a:ln/>
        </p:spPr>
        <p:txBody>
          <a:bodyPr wrap="square" rtlCol="0" anchor="ctr"/>
          <a:lstStyle/>
          <a:p>
            <a:pPr marL="0" indent="0">
              <a:buNone/>
            </a:pPr>
            <a:r>
              <a:rPr lang="en-US" sz="1200" dirty="0">
                <a:solidFill>
                  <a:srgbClr val="065F46"/>
                </a:solidFill>
              </a:rPr>
              <a:t>9:15 — P-Q-R check + re-prompting: done: 10 minutes ✓</a:t>
            </a:r>
            <a:endParaRPr lang="en-US" sz="1200" dirty="0"/>
          </a:p>
        </p:txBody>
      </p:sp>
      <p:sp>
        <p:nvSpPr>
          <p:cNvPr id="22" name="TextBox 21"/>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F-38  |  Bernd’s AI Workflow — From Brief to Result</a:t>
            </a:r>
          </a:p>
        </p:txBody>
      </p:sp>
      <p:pic>
        <p:nvPicPr>
          <p:cNvPr id="23"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4" name="foundic_text_24">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Avoiding Common Mistakes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The Most Common AI Mistakes — And the Solution</a:t>
            </a:r>
            <a:endParaRPr lang="en-US" sz="2600" dirty="0"/>
          </a:p>
        </p:txBody>
      </p:sp>
      <p:sp>
        <p:nvSpPr>
          <p:cNvPr id="5" name="Shape 3"/>
          <p:cNvSpPr/>
          <p:nvPr/>
        </p:nvSpPr>
        <p:spPr>
          <a:xfrm>
            <a:off x="320040"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325880"/>
            <a:ext cx="64008" cy="3520440"/>
          </a:xfrm>
          <a:prstGeom prst="rect">
            <a:avLst/>
          </a:prstGeom>
          <a:solidFill>
            <a:srgbClr val="F59E0B"/>
          </a:solidFill>
          <a:ln w="12700">
            <a:solidFill>
              <a:srgbClr val="F59E0B"/>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484632" y="1463040"/>
            <a:ext cx="384048" cy="384048"/>
          </a:xfrm>
          <a:prstGeom prst="rect">
            <a:avLst/>
          </a:prstGeom>
        </p:spPr>
      </p:pic>
      <p:sp>
        <p:nvSpPr>
          <p:cNvPr id="8" name="Text 5"/>
          <p:cNvSpPr/>
          <p:nvPr/>
        </p:nvSpPr>
        <p:spPr>
          <a:xfrm>
            <a:off x="978408" y="1463040"/>
            <a:ext cx="1874520" cy="384048"/>
          </a:xfrm>
          <a:prstGeom prst="rect">
            <a:avLst/>
          </a:prstGeom>
          <a:noFill/>
          <a:ln/>
        </p:spPr>
        <p:txBody>
          <a:bodyPr wrap="square" rtlCol="0" anchor="ctr"/>
          <a:lstStyle/>
          <a:p>
            <a:pPr marL="0" indent="0">
              <a:buNone/>
            </a:pPr>
            <a:r>
              <a:rPr lang="en-US" sz="1300" b="1" dirty="0">
                <a:solidFill>
                  <a:srgbClr val="F59E0B"/>
                </a:solidFill>
              </a:rPr>
              <a:t>Prompt Mistakes</a:t>
            </a:r>
            <a:endParaRPr lang="en-US" sz="1300" dirty="0"/>
          </a:p>
        </p:txBody>
      </p:sp>
      <p:sp>
        <p:nvSpPr>
          <p:cNvPr id="9" name="Shape 6"/>
          <p:cNvSpPr/>
          <p:nvPr/>
        </p:nvSpPr>
        <p:spPr>
          <a:xfrm>
            <a:off x="484632" y="1993392"/>
            <a:ext cx="2377440" cy="777240"/>
          </a:xfrm>
          <a:prstGeom prst="rect">
            <a:avLst/>
          </a:prstGeom>
          <a:solidFill>
            <a:srgbClr val="F4F7FB"/>
          </a:solidFill>
          <a:ln w="12700">
            <a:solidFill>
              <a:srgbClr val="E5E7EB"/>
            </a:solidFill>
            <a:prstDash val="solid"/>
          </a:ln>
        </p:spPr>
        <p:txBody>
          <a:bodyPr/>
          <a:lstStyle/>
          <a:p>
            <a:endParaRPr/>
          </a:p>
        </p:txBody>
      </p:sp>
      <p:sp>
        <p:nvSpPr>
          <p:cNvPr id="10" name="Text 7"/>
          <p:cNvSpPr/>
          <p:nvPr/>
        </p:nvSpPr>
        <p:spPr>
          <a:xfrm>
            <a:off x="576072" y="2039112"/>
            <a:ext cx="2194560" cy="685800"/>
          </a:xfrm>
          <a:prstGeom prst="rect">
            <a:avLst/>
          </a:prstGeom>
          <a:noFill/>
          <a:ln/>
        </p:spPr>
        <p:txBody>
          <a:bodyPr wrap="square" rtlCol="0" anchor="ctr"/>
          <a:lstStyle/>
          <a:p>
            <a:pPr marL="0" indent="0">
              <a:buNone/>
            </a:pPr>
            <a:r>
              <a:rPr lang="en-US" sz="1100" i="1" dirty="0">
                <a:solidFill>
                  <a:srgbClr val="1A1A2E"/>
                </a:solidFill>
              </a:rPr>
              <a:t>"Name 20 ideas for an onboarding concept for remote employees”</a:t>
            </a:r>
            <a:endParaRPr lang="en-US" sz="1100" dirty="0"/>
          </a:p>
        </p:txBody>
      </p:sp>
      <p:sp>
        <p:nvSpPr>
          <p:cNvPr id="11" name="Shape 8"/>
          <p:cNvSpPr/>
          <p:nvPr/>
        </p:nvSpPr>
        <p:spPr>
          <a:xfrm>
            <a:off x="484632" y="2907792"/>
            <a:ext cx="2377440" cy="777240"/>
          </a:xfrm>
          <a:prstGeom prst="rect">
            <a:avLst/>
          </a:prstGeom>
          <a:solidFill>
            <a:srgbClr val="F4F7FB"/>
          </a:solidFill>
          <a:ln w="12700">
            <a:solidFill>
              <a:srgbClr val="E5E7EB"/>
            </a:solidFill>
            <a:prstDash val="solid"/>
          </a:ln>
        </p:spPr>
        <p:txBody>
          <a:bodyPr/>
          <a:lstStyle/>
          <a:p>
            <a:endParaRPr/>
          </a:p>
        </p:txBody>
      </p:sp>
      <p:sp>
        <p:nvSpPr>
          <p:cNvPr id="12" name="Text 9"/>
          <p:cNvSpPr/>
          <p:nvPr/>
        </p:nvSpPr>
        <p:spPr>
          <a:xfrm>
            <a:off x="576072" y="2953512"/>
            <a:ext cx="2194560" cy="685800"/>
          </a:xfrm>
          <a:prstGeom prst="rect">
            <a:avLst/>
          </a:prstGeom>
          <a:noFill/>
          <a:ln/>
        </p:spPr>
        <p:txBody>
          <a:bodyPr wrap="square" rtlCol="0" anchor="ctr"/>
          <a:lstStyle/>
          <a:p>
            <a:pPr marL="0" indent="0">
              <a:buNone/>
            </a:pPr>
            <a:r>
              <a:rPr lang="en-US" sz="1100" i="1" dirty="0">
                <a:solidFill>
                  <a:srgbClr val="1A1A2E"/>
                </a:solidFill>
              </a:rPr>
              <a:t>"What unexpected applications does [Product X] have in the logistics sector?”</a:t>
            </a:r>
            <a:endParaRPr lang="en-US" sz="1100" dirty="0"/>
          </a:p>
        </p:txBody>
      </p:sp>
      <p:sp>
        <p:nvSpPr>
          <p:cNvPr id="13" name="Shape 10"/>
          <p:cNvSpPr/>
          <p:nvPr/>
        </p:nvSpPr>
        <p:spPr>
          <a:xfrm>
            <a:off x="484632" y="3822192"/>
            <a:ext cx="2377440" cy="777240"/>
          </a:xfrm>
          <a:prstGeom prst="rect">
            <a:avLst/>
          </a:prstGeom>
          <a:solidFill>
            <a:srgbClr val="F4F7FB"/>
          </a:solidFill>
          <a:ln w="12700">
            <a:solidFill>
              <a:srgbClr val="E5E7EB"/>
            </a:solidFill>
            <a:prstDash val="solid"/>
          </a:ln>
        </p:spPr>
        <p:txBody>
          <a:bodyPr/>
          <a:lstStyle/>
          <a:p>
            <a:endParaRPr/>
          </a:p>
        </p:txBody>
      </p:sp>
      <p:sp>
        <p:nvSpPr>
          <p:cNvPr id="14" name="Text 11"/>
          <p:cNvSpPr/>
          <p:nvPr/>
        </p:nvSpPr>
        <p:spPr>
          <a:xfrm>
            <a:off x="576072" y="3867912"/>
            <a:ext cx="2194560" cy="685800"/>
          </a:xfrm>
          <a:prstGeom prst="rect">
            <a:avLst/>
          </a:prstGeom>
          <a:noFill/>
          <a:ln/>
        </p:spPr>
        <p:txBody>
          <a:bodyPr wrap="square" rtlCol="0" anchor="ctr"/>
          <a:lstStyle/>
          <a:p>
            <a:pPr marL="0" indent="0">
              <a:buNone/>
            </a:pPr>
            <a:r>
              <a:rPr lang="en-US" sz="1100" i="1" dirty="0">
                <a:solidFill>
                  <a:srgbClr val="1A1A2E"/>
                </a:solidFill>
              </a:rPr>
              <a:t>"Generate 5 creative campaign names for our new product.”</a:t>
            </a:r>
            <a:endParaRPr lang="en-US" sz="1100" dirty="0"/>
          </a:p>
        </p:txBody>
      </p:sp>
      <p:sp>
        <p:nvSpPr>
          <p:cNvPr id="15" name="Shape 12"/>
          <p:cNvSpPr/>
          <p:nvPr/>
        </p:nvSpPr>
        <p:spPr>
          <a:xfrm>
            <a:off x="3172968"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3"/>
          <p:cNvSpPr/>
          <p:nvPr/>
        </p:nvSpPr>
        <p:spPr>
          <a:xfrm>
            <a:off x="3172968" y="1325880"/>
            <a:ext cx="64008" cy="3520440"/>
          </a:xfrm>
          <a:prstGeom prst="rect">
            <a:avLst/>
          </a:prstGeom>
          <a:solidFill>
            <a:srgbClr val="8B5CF6"/>
          </a:solidFill>
          <a:ln w="12700">
            <a:solidFill>
              <a:srgbClr val="8B5CF6"/>
            </a:solidFill>
            <a:prstDash val="solid"/>
          </a:ln>
        </p:spPr>
        <p:txBody>
          <a:bodyPr/>
          <a:lstStyle/>
          <a:p>
            <a:endParaRPr/>
          </a:p>
        </p:txBody>
      </p:sp>
      <p:pic>
        <p:nvPicPr>
          <p:cNvPr id="17" name="Image 1" descr="preencoded.png"/>
          <p:cNvPicPr>
            <a:picLocks noChangeAspect="1"/>
          </p:cNvPicPr>
          <p:nvPr/>
        </p:nvPicPr>
        <p:blipFill>
          <a:blip r:embed="rId4"/>
          <a:stretch>
            <a:fillRect/>
          </a:stretch>
        </p:blipFill>
        <p:spPr>
          <a:xfrm>
            <a:off x="3337560" y="1463040"/>
            <a:ext cx="384048" cy="384048"/>
          </a:xfrm>
          <a:prstGeom prst="rect">
            <a:avLst/>
          </a:prstGeom>
        </p:spPr>
      </p:pic>
      <p:sp>
        <p:nvSpPr>
          <p:cNvPr id="18" name="Text 14"/>
          <p:cNvSpPr/>
          <p:nvPr/>
        </p:nvSpPr>
        <p:spPr>
          <a:xfrm>
            <a:off x="3831336" y="1463040"/>
            <a:ext cx="1874520" cy="384048"/>
          </a:xfrm>
          <a:prstGeom prst="rect">
            <a:avLst/>
          </a:prstGeom>
          <a:noFill/>
          <a:ln/>
        </p:spPr>
        <p:txBody>
          <a:bodyPr wrap="square" rtlCol="0" anchor="ctr"/>
          <a:lstStyle/>
          <a:p>
            <a:pPr marL="0" indent="0">
              <a:buNone/>
            </a:pPr>
            <a:r>
              <a:rPr lang="en-US" sz="1300" b="1" dirty="0">
                <a:solidFill>
                  <a:srgbClr val="8B5CF6"/>
                </a:solidFill>
              </a:rPr>
              <a:t>Usage Mistakes</a:t>
            </a:r>
            <a:endParaRPr lang="en-US" sz="1300" dirty="0"/>
          </a:p>
        </p:txBody>
      </p:sp>
      <p:sp>
        <p:nvSpPr>
          <p:cNvPr id="19" name="Shape 15"/>
          <p:cNvSpPr/>
          <p:nvPr/>
        </p:nvSpPr>
        <p:spPr>
          <a:xfrm>
            <a:off x="3337560" y="1993392"/>
            <a:ext cx="2377440" cy="777240"/>
          </a:xfrm>
          <a:prstGeom prst="rect">
            <a:avLst/>
          </a:prstGeom>
          <a:solidFill>
            <a:srgbClr val="F4F7FB"/>
          </a:solidFill>
          <a:ln w="12700">
            <a:solidFill>
              <a:srgbClr val="E5E7EB"/>
            </a:solidFill>
            <a:prstDash val="solid"/>
          </a:ln>
        </p:spPr>
        <p:txBody>
          <a:bodyPr/>
          <a:lstStyle/>
          <a:p>
            <a:endParaRPr/>
          </a:p>
        </p:txBody>
      </p:sp>
      <p:sp>
        <p:nvSpPr>
          <p:cNvPr id="20" name="Text 16"/>
          <p:cNvSpPr/>
          <p:nvPr/>
        </p:nvSpPr>
        <p:spPr>
          <a:xfrm>
            <a:off x="3429000" y="2039112"/>
            <a:ext cx="2194560" cy="685800"/>
          </a:xfrm>
          <a:prstGeom prst="rect">
            <a:avLst/>
          </a:prstGeom>
          <a:noFill/>
          <a:ln/>
        </p:spPr>
        <p:txBody>
          <a:bodyPr wrap="square" rtlCol="0" anchor="ctr"/>
          <a:lstStyle/>
          <a:p>
            <a:pPr marL="0" indent="0">
              <a:buNone/>
            </a:pPr>
            <a:r>
              <a:rPr lang="en-US" sz="1100" i="1" dirty="0">
                <a:solidFill>
                  <a:srgbClr val="1A1A2E"/>
                </a:solidFill>
              </a:rPr>
              <a:t>"What objections would a critical CFO have against our strategy?”</a:t>
            </a:r>
            <a:endParaRPr lang="en-US" sz="1100" dirty="0"/>
          </a:p>
        </p:txBody>
      </p:sp>
      <p:sp>
        <p:nvSpPr>
          <p:cNvPr id="21" name="Shape 17"/>
          <p:cNvSpPr/>
          <p:nvPr/>
        </p:nvSpPr>
        <p:spPr>
          <a:xfrm>
            <a:off x="3337560" y="2907792"/>
            <a:ext cx="2377440" cy="777240"/>
          </a:xfrm>
          <a:prstGeom prst="rect">
            <a:avLst/>
          </a:prstGeom>
          <a:solidFill>
            <a:srgbClr val="F4F7FB"/>
          </a:solidFill>
          <a:ln w="12700">
            <a:solidFill>
              <a:srgbClr val="E5E7EB"/>
            </a:solidFill>
            <a:prstDash val="solid"/>
          </a:ln>
        </p:spPr>
        <p:txBody>
          <a:bodyPr/>
          <a:lstStyle/>
          <a:p>
            <a:endParaRPr/>
          </a:p>
        </p:txBody>
      </p:sp>
      <p:sp>
        <p:nvSpPr>
          <p:cNvPr id="22" name="Text 18"/>
          <p:cNvSpPr/>
          <p:nvPr/>
        </p:nvSpPr>
        <p:spPr>
          <a:xfrm>
            <a:off x="3429000" y="2953512"/>
            <a:ext cx="2194560" cy="685800"/>
          </a:xfrm>
          <a:prstGeom prst="rect">
            <a:avLst/>
          </a:prstGeom>
          <a:noFill/>
          <a:ln/>
        </p:spPr>
        <p:txBody>
          <a:bodyPr wrap="square" rtlCol="0" anchor="ctr"/>
          <a:lstStyle/>
          <a:p>
            <a:pPr marL="0" indent="0">
              <a:buNone/>
            </a:pPr>
            <a:r>
              <a:rPr lang="en-US" sz="1100" i="1" dirty="0">
                <a:solidFill>
                  <a:srgbClr val="1A1A2E"/>
                </a:solidFill>
              </a:rPr>
              <a:t>"What would Jeff Bezos criticise about this business model?”</a:t>
            </a:r>
            <a:endParaRPr lang="en-US" sz="1100" dirty="0"/>
          </a:p>
        </p:txBody>
      </p:sp>
      <p:sp>
        <p:nvSpPr>
          <p:cNvPr id="23" name="Shape 19"/>
          <p:cNvSpPr/>
          <p:nvPr/>
        </p:nvSpPr>
        <p:spPr>
          <a:xfrm>
            <a:off x="3337560" y="3822192"/>
            <a:ext cx="2377440" cy="777240"/>
          </a:xfrm>
          <a:prstGeom prst="rect">
            <a:avLst/>
          </a:prstGeom>
          <a:solidFill>
            <a:srgbClr val="F4F7FB"/>
          </a:solidFill>
          <a:ln w="12700">
            <a:solidFill>
              <a:srgbClr val="E5E7EB"/>
            </a:solidFill>
            <a:prstDash val="solid"/>
          </a:ln>
        </p:spPr>
        <p:txBody>
          <a:bodyPr/>
          <a:lstStyle/>
          <a:p>
            <a:endParaRPr/>
          </a:p>
        </p:txBody>
      </p:sp>
      <p:sp>
        <p:nvSpPr>
          <p:cNvPr id="24" name="Text 20"/>
          <p:cNvSpPr/>
          <p:nvPr/>
        </p:nvSpPr>
        <p:spPr>
          <a:xfrm>
            <a:off x="3429000" y="3867912"/>
            <a:ext cx="2194560" cy="685800"/>
          </a:xfrm>
          <a:prstGeom prst="rect">
            <a:avLst/>
          </a:prstGeom>
          <a:noFill/>
          <a:ln/>
        </p:spPr>
        <p:txBody>
          <a:bodyPr wrap="square" rtlCol="0" anchor="ctr"/>
          <a:lstStyle/>
          <a:p>
            <a:pPr marL="0" indent="0">
              <a:buNone/>
            </a:pPr>
            <a:r>
              <a:rPr lang="en-US" sz="1100" i="1" dirty="0">
                <a:solidFill>
                  <a:srgbClr val="1A1A2E"/>
                </a:solidFill>
              </a:rPr>
              <a:t>"Explain this concept as if you were talking to a 12-year-old."</a:t>
            </a:r>
            <a:endParaRPr lang="en-US" sz="1100" dirty="0"/>
          </a:p>
        </p:txBody>
      </p:sp>
      <p:sp>
        <p:nvSpPr>
          <p:cNvPr id="25" name="Shape 21"/>
          <p:cNvSpPr/>
          <p:nvPr/>
        </p:nvSpPr>
        <p:spPr>
          <a:xfrm>
            <a:off x="6025896"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6" name="Shape 22"/>
          <p:cNvSpPr/>
          <p:nvPr/>
        </p:nvSpPr>
        <p:spPr>
          <a:xfrm>
            <a:off x="6025896" y="1325880"/>
            <a:ext cx="64008" cy="3520440"/>
          </a:xfrm>
          <a:prstGeom prst="rect">
            <a:avLst/>
          </a:prstGeom>
          <a:solidFill>
            <a:srgbClr val="10B981"/>
          </a:solidFill>
          <a:ln w="12700">
            <a:solidFill>
              <a:srgbClr val="10B981"/>
            </a:solidFill>
            <a:prstDash val="solid"/>
          </a:ln>
        </p:spPr>
        <p:txBody>
          <a:bodyPr/>
          <a:lstStyle/>
          <a:p>
            <a:endParaRPr/>
          </a:p>
        </p:txBody>
      </p:sp>
      <p:pic>
        <p:nvPicPr>
          <p:cNvPr id="27" name="Image 2" descr="preencoded.png"/>
          <p:cNvPicPr>
            <a:picLocks noChangeAspect="1"/>
          </p:cNvPicPr>
          <p:nvPr/>
        </p:nvPicPr>
        <p:blipFill>
          <a:blip r:embed="rId5"/>
          <a:stretch>
            <a:fillRect/>
          </a:stretch>
        </p:blipFill>
        <p:spPr>
          <a:xfrm>
            <a:off x="6190488" y="1463040"/>
            <a:ext cx="384048" cy="384048"/>
          </a:xfrm>
          <a:prstGeom prst="rect">
            <a:avLst/>
          </a:prstGeom>
        </p:spPr>
      </p:pic>
      <p:sp>
        <p:nvSpPr>
          <p:cNvPr id="28" name="Text 23"/>
          <p:cNvSpPr/>
          <p:nvPr/>
        </p:nvSpPr>
        <p:spPr>
          <a:xfrm>
            <a:off x="6684264" y="1463040"/>
            <a:ext cx="1874520" cy="384048"/>
          </a:xfrm>
          <a:prstGeom prst="rect">
            <a:avLst/>
          </a:prstGeom>
          <a:noFill/>
          <a:ln/>
        </p:spPr>
        <p:txBody>
          <a:bodyPr wrap="square" rtlCol="0" anchor="ctr"/>
          <a:lstStyle/>
          <a:p>
            <a:pPr marL="0" indent="0">
              <a:buNone/>
            </a:pPr>
            <a:r>
              <a:rPr lang="en-US" sz="1300" b="1" dirty="0">
                <a:solidFill>
                  <a:srgbClr val="10B981"/>
                </a:solidFill>
              </a:rPr>
              <a:t>Output Mistakes</a:t>
            </a:r>
            <a:endParaRPr lang="en-US" sz="1300" dirty="0"/>
          </a:p>
        </p:txBody>
      </p:sp>
      <p:sp>
        <p:nvSpPr>
          <p:cNvPr id="29" name="Shape 24"/>
          <p:cNvSpPr/>
          <p:nvPr/>
        </p:nvSpPr>
        <p:spPr>
          <a:xfrm>
            <a:off x="6190488" y="1993392"/>
            <a:ext cx="2377440" cy="777240"/>
          </a:xfrm>
          <a:prstGeom prst="rect">
            <a:avLst/>
          </a:prstGeom>
          <a:solidFill>
            <a:srgbClr val="F4F7FB"/>
          </a:solidFill>
          <a:ln w="12700">
            <a:solidFill>
              <a:srgbClr val="E5E7EB"/>
            </a:solidFill>
            <a:prstDash val="solid"/>
          </a:ln>
        </p:spPr>
        <p:txBody>
          <a:bodyPr/>
          <a:lstStyle/>
          <a:p>
            <a:endParaRPr/>
          </a:p>
        </p:txBody>
      </p:sp>
      <p:sp>
        <p:nvSpPr>
          <p:cNvPr id="30" name="Text 25"/>
          <p:cNvSpPr/>
          <p:nvPr/>
        </p:nvSpPr>
        <p:spPr>
          <a:xfrm>
            <a:off x="6281928" y="2039112"/>
            <a:ext cx="2194560" cy="685800"/>
          </a:xfrm>
          <a:prstGeom prst="rect">
            <a:avLst/>
          </a:prstGeom>
          <a:noFill/>
          <a:ln/>
        </p:spPr>
        <p:txBody>
          <a:bodyPr wrap="square" rtlCol="0" anchor="ctr"/>
          <a:lstStyle/>
          <a:p>
            <a:pPr marL="0" indent="0">
              <a:buNone/>
            </a:pPr>
            <a:r>
              <a:rPr lang="en-US" sz="1100" i="1" dirty="0">
                <a:solidFill>
                  <a:srgbClr val="1A1A2E"/>
                </a:solidFill>
              </a:rPr>
              <a:t>"Create an outline for a presentation on [topic]”</a:t>
            </a:r>
            <a:endParaRPr lang="en-US" sz="1100" dirty="0"/>
          </a:p>
        </p:txBody>
      </p:sp>
      <p:sp>
        <p:nvSpPr>
          <p:cNvPr id="31" name="Shape 26"/>
          <p:cNvSpPr/>
          <p:nvPr/>
        </p:nvSpPr>
        <p:spPr>
          <a:xfrm>
            <a:off x="6190488" y="2907792"/>
            <a:ext cx="2377440" cy="777240"/>
          </a:xfrm>
          <a:prstGeom prst="rect">
            <a:avLst/>
          </a:prstGeom>
          <a:solidFill>
            <a:srgbClr val="F4F7FB"/>
          </a:solidFill>
          <a:ln w="12700">
            <a:solidFill>
              <a:srgbClr val="E5E7EB"/>
            </a:solidFill>
            <a:prstDash val="solid"/>
          </a:ln>
        </p:spPr>
        <p:txBody>
          <a:bodyPr/>
          <a:lstStyle/>
          <a:p>
            <a:endParaRPr/>
          </a:p>
        </p:txBody>
      </p:sp>
      <p:sp>
        <p:nvSpPr>
          <p:cNvPr id="32" name="Text 27"/>
          <p:cNvSpPr/>
          <p:nvPr/>
        </p:nvSpPr>
        <p:spPr>
          <a:xfrm>
            <a:off x="6281928" y="2953512"/>
            <a:ext cx="2194560" cy="685800"/>
          </a:xfrm>
          <a:prstGeom prst="rect">
            <a:avLst/>
          </a:prstGeom>
          <a:noFill/>
          <a:ln/>
        </p:spPr>
        <p:txBody>
          <a:bodyPr wrap="square" rtlCol="0" anchor="ctr"/>
          <a:lstStyle/>
          <a:p>
            <a:pPr marL="0" indent="0">
              <a:buNone/>
            </a:pPr>
            <a:r>
              <a:rPr lang="en-US" sz="1100" i="1" dirty="0">
                <a:solidFill>
                  <a:srgbClr val="1A1A2E"/>
                </a:solidFill>
              </a:rPr>
              <a:t>"What questions should I ask in this interview?”</a:t>
            </a:r>
            <a:endParaRPr lang="en-US" sz="1100" dirty="0"/>
          </a:p>
        </p:txBody>
      </p:sp>
      <p:sp>
        <p:nvSpPr>
          <p:cNvPr id="33" name="Shape 28"/>
          <p:cNvSpPr/>
          <p:nvPr/>
        </p:nvSpPr>
        <p:spPr>
          <a:xfrm>
            <a:off x="6190488" y="3822192"/>
            <a:ext cx="2377440" cy="777240"/>
          </a:xfrm>
          <a:prstGeom prst="rect">
            <a:avLst/>
          </a:prstGeom>
          <a:solidFill>
            <a:srgbClr val="F4F7FB"/>
          </a:solidFill>
          <a:ln w="12700">
            <a:solidFill>
              <a:srgbClr val="E5E7EB"/>
            </a:solidFill>
            <a:prstDash val="solid"/>
          </a:ln>
        </p:spPr>
        <p:txBody>
          <a:bodyPr/>
          <a:lstStyle/>
          <a:p>
            <a:endParaRPr/>
          </a:p>
        </p:txBody>
      </p:sp>
      <p:sp>
        <p:nvSpPr>
          <p:cNvPr id="34" name="Text 29"/>
          <p:cNvSpPr/>
          <p:nvPr/>
        </p:nvSpPr>
        <p:spPr>
          <a:xfrm>
            <a:off x="6281928" y="3867912"/>
            <a:ext cx="2194560" cy="685800"/>
          </a:xfrm>
          <a:prstGeom prst="rect">
            <a:avLst/>
          </a:prstGeom>
          <a:noFill/>
          <a:ln/>
        </p:spPr>
        <p:txBody>
          <a:bodyPr wrap="square" rtlCol="0" anchor="ctr"/>
          <a:lstStyle/>
          <a:p>
            <a:pPr marL="0" indent="0">
              <a:buNone/>
            </a:pPr>
            <a:r>
              <a:rPr lang="en-US" sz="1100" i="1" dirty="0">
                <a:solidFill>
                  <a:srgbClr val="1A1A2E"/>
                </a:solidFill>
              </a:rPr>
              <a:t>"Break this project down into 10 concrete tasks with time estimates.”</a:t>
            </a:r>
            <a:endParaRPr lang="en-US" sz="1100" dirty="0"/>
          </a:p>
        </p:txBody>
      </p:sp>
      <p:sp>
        <p:nvSpPr>
          <p:cNvPr id="35" name="TextBox 3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F-39  |  The Most Common AI Mistakes — And the Solution</a:t>
            </a:r>
          </a:p>
        </p:txBody>
      </p:sp>
      <p:pic>
        <p:nvPicPr>
          <p:cNvPr id="36" name="FOUNDIC_logo_small">
            <a:hlinkClick r:id="rId6"/>
          </p:cNvPr>
          <p:cNvPicPr>
            <a:picLocks noChangeAspect="1"/>
          </p:cNvPicPr>
          <p:nvPr/>
        </p:nvPicPr>
        <p:blipFill>
          <a:blip r:embed="rId7"/>
          <a:stretch>
            <a:fillRect/>
          </a:stretch>
        </p:blipFill>
        <p:spPr>
          <a:xfrm>
            <a:off x="8490000" y="4650000"/>
            <a:ext cx="420000" cy="420000"/>
          </a:xfrm>
          <a:prstGeom prst="ellipse">
            <a:avLst/>
          </a:prstGeom>
        </p:spPr>
      </p:pic>
      <p:sp>
        <p:nvSpPr>
          <p:cNvPr id="37" name="foundic_text_37">
            <a:hlinkClick r:id="rId6"/>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What is Generative AI?</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Two Types of AI — A Massive Difference</a:t>
            </a:r>
            <a:endParaRPr lang="en-US" sz="2600" dirty="0"/>
          </a:p>
        </p:txBody>
      </p:sp>
      <p:sp>
        <p:nvSpPr>
          <p:cNvPr id="5" name="Shape 3"/>
          <p:cNvSpPr/>
          <p:nvPr/>
        </p:nvSpPr>
        <p:spPr>
          <a:xfrm>
            <a:off x="365760" y="1325880"/>
            <a:ext cx="3931920" cy="32918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3291840"/>
          </a:xfrm>
          <a:prstGeom prst="rect">
            <a:avLst/>
          </a:prstGeom>
          <a:solidFill>
            <a:srgbClr val="6B7280"/>
          </a:solidFill>
          <a:ln w="12700">
            <a:solidFill>
              <a:srgbClr val="6B7280"/>
            </a:solidFill>
            <a:prstDash val="solid"/>
          </a:ln>
        </p:spPr>
        <p:txBody>
          <a:bodyPr/>
          <a:lstStyle/>
          <a:p>
            <a:endParaRPr/>
          </a:p>
        </p:txBody>
      </p:sp>
      <p:sp>
        <p:nvSpPr>
          <p:cNvPr id="7" name="Text 5"/>
          <p:cNvSpPr/>
          <p:nvPr/>
        </p:nvSpPr>
        <p:spPr>
          <a:xfrm>
            <a:off x="594360" y="1417320"/>
            <a:ext cx="3474720" cy="457200"/>
          </a:xfrm>
          <a:prstGeom prst="rect">
            <a:avLst/>
          </a:prstGeom>
          <a:noFill/>
          <a:ln/>
        </p:spPr>
        <p:txBody>
          <a:bodyPr wrap="square" rtlCol="0" anchor="ctr"/>
          <a:lstStyle/>
          <a:p>
            <a:pPr marL="0" indent="0">
              <a:buNone/>
            </a:pPr>
            <a:r>
              <a:rPr lang="en-US" sz="1500" b="1" dirty="0">
                <a:solidFill>
                  <a:srgbClr val="6B7280"/>
                </a:solidFill>
              </a:rPr>
              <a:t>INVISIBLE AI</a:t>
            </a:r>
            <a:endParaRPr lang="en-US" sz="1500" dirty="0"/>
          </a:p>
        </p:txBody>
      </p:sp>
      <p:sp>
        <p:nvSpPr>
          <p:cNvPr id="8" name="Text 6"/>
          <p:cNvSpPr/>
          <p:nvPr/>
        </p:nvSpPr>
        <p:spPr>
          <a:xfrm>
            <a:off x="594360" y="1874520"/>
            <a:ext cx="3474720" cy="731520"/>
          </a:xfrm>
          <a:prstGeom prst="rect">
            <a:avLst/>
          </a:prstGeom>
          <a:noFill/>
          <a:ln/>
        </p:spPr>
        <p:txBody>
          <a:bodyPr wrap="square" rtlCol="0" anchor="ctr"/>
          <a:lstStyle/>
          <a:p>
            <a:pPr marL="0" indent="0">
              <a:buNone/>
            </a:pPr>
            <a:r>
              <a:rPr lang="en-US" sz="1300" dirty="0">
                <a:solidFill>
                  <a:srgbClr val="4B5563"/>
                </a:solidFill>
              </a:rPr>
              <a:t>Works in the background.</a:t>
            </a:r>
            <a:endParaRPr lang="en-US" sz="1300" dirty="0"/>
          </a:p>
          <a:p>
            <a:pPr marL="0" indent="0">
              <a:buNone/>
            </a:pPr>
            <a:r>
              <a:rPr lang="en-US" sz="1300" dirty="0">
                <a:solidFill>
                  <a:srgbClr val="4B5563"/>
                </a:solidFill>
              </a:rPr>
              <a:t>You barely notice it.</a:t>
            </a:r>
            <a:endParaRPr lang="en-US" sz="1300" dirty="0"/>
          </a:p>
        </p:txBody>
      </p:sp>
      <p:sp>
        <p:nvSpPr>
          <p:cNvPr id="9" name="Text 7"/>
          <p:cNvSpPr/>
          <p:nvPr/>
        </p:nvSpPr>
        <p:spPr>
          <a:xfrm>
            <a:off x="685800" y="2651760"/>
            <a:ext cx="3383280" cy="320040"/>
          </a:xfrm>
          <a:prstGeom prst="rect">
            <a:avLst/>
          </a:prstGeom>
          <a:noFill/>
          <a:ln/>
        </p:spPr>
        <p:txBody>
          <a:bodyPr wrap="square" rtlCol="0" anchor="ctr"/>
          <a:lstStyle/>
          <a:p>
            <a:pPr marL="0" indent="0">
              <a:buNone/>
            </a:pPr>
            <a:r>
              <a:rPr lang="en-US" sz="1300" dirty="0">
                <a:solidFill>
                  <a:srgbClr val="4B5563"/>
                </a:solidFill>
              </a:rPr>
              <a:t>→ Netflix recommendation</a:t>
            </a:r>
            <a:endParaRPr lang="en-US" sz="1300" dirty="0"/>
          </a:p>
        </p:txBody>
      </p:sp>
      <p:sp>
        <p:nvSpPr>
          <p:cNvPr id="10" name="Text 8"/>
          <p:cNvSpPr/>
          <p:nvPr/>
        </p:nvSpPr>
        <p:spPr>
          <a:xfrm>
            <a:off x="685800" y="2999232"/>
            <a:ext cx="3383280" cy="320040"/>
          </a:xfrm>
          <a:prstGeom prst="rect">
            <a:avLst/>
          </a:prstGeom>
          <a:noFill/>
          <a:ln/>
        </p:spPr>
        <p:txBody>
          <a:bodyPr wrap="square" rtlCol="0" anchor="ctr"/>
          <a:lstStyle/>
          <a:p>
            <a:pPr marL="0" indent="0">
              <a:buNone/>
            </a:pPr>
            <a:r>
              <a:rPr lang="en-US" sz="1300" dirty="0">
                <a:solidFill>
                  <a:srgbClr val="4B5563"/>
                </a:solidFill>
              </a:rPr>
              <a:t>→ Spam filter</a:t>
            </a:r>
            <a:endParaRPr lang="en-US" sz="1300" dirty="0"/>
          </a:p>
        </p:txBody>
      </p:sp>
      <p:sp>
        <p:nvSpPr>
          <p:cNvPr id="11" name="Text 9"/>
          <p:cNvSpPr/>
          <p:nvPr/>
        </p:nvSpPr>
        <p:spPr>
          <a:xfrm>
            <a:off x="685800" y="3346704"/>
            <a:ext cx="3383280" cy="320040"/>
          </a:xfrm>
          <a:prstGeom prst="rect">
            <a:avLst/>
          </a:prstGeom>
          <a:noFill/>
          <a:ln/>
        </p:spPr>
        <p:txBody>
          <a:bodyPr wrap="square" rtlCol="0" anchor="ctr"/>
          <a:lstStyle/>
          <a:p>
            <a:pPr marL="0" indent="0">
              <a:buNone/>
            </a:pPr>
            <a:r>
              <a:rPr lang="en-US" sz="1300" dirty="0">
                <a:solidFill>
                  <a:srgbClr val="4B5563"/>
                </a:solidFill>
              </a:rPr>
              <a:t>→ Facial recognition</a:t>
            </a:r>
            <a:endParaRPr lang="en-US" sz="1300" dirty="0"/>
          </a:p>
        </p:txBody>
      </p:sp>
      <p:sp>
        <p:nvSpPr>
          <p:cNvPr id="12" name="Text 10"/>
          <p:cNvSpPr/>
          <p:nvPr/>
        </p:nvSpPr>
        <p:spPr>
          <a:xfrm>
            <a:off x="685800" y="3694176"/>
            <a:ext cx="3383280" cy="320040"/>
          </a:xfrm>
          <a:prstGeom prst="rect">
            <a:avLst/>
          </a:prstGeom>
          <a:noFill/>
          <a:ln/>
        </p:spPr>
        <p:txBody>
          <a:bodyPr wrap="square" rtlCol="0" anchor="ctr"/>
          <a:lstStyle/>
          <a:p>
            <a:pPr marL="0" indent="0">
              <a:buNone/>
            </a:pPr>
            <a:r>
              <a:rPr lang="en-US" sz="1300" dirty="0">
                <a:solidFill>
                  <a:srgbClr val="4B5563"/>
                </a:solidFill>
              </a:rPr>
              <a:t>→ Google Maps route</a:t>
            </a:r>
            <a:endParaRPr lang="en-US" sz="1300" dirty="0"/>
          </a:p>
        </p:txBody>
      </p:sp>
      <p:sp>
        <p:nvSpPr>
          <p:cNvPr id="13" name="Shape 11"/>
          <p:cNvSpPr/>
          <p:nvPr/>
        </p:nvSpPr>
        <p:spPr>
          <a:xfrm>
            <a:off x="4663440" y="1325880"/>
            <a:ext cx="4069080" cy="32918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4" name="Shape 12"/>
          <p:cNvSpPr/>
          <p:nvPr/>
        </p:nvSpPr>
        <p:spPr>
          <a:xfrm>
            <a:off x="4663440" y="1325880"/>
            <a:ext cx="64008" cy="3291840"/>
          </a:xfrm>
          <a:prstGeom prst="rect">
            <a:avLst/>
          </a:prstGeom>
          <a:solidFill>
            <a:srgbClr val="3B82F6"/>
          </a:solidFill>
          <a:ln w="12700">
            <a:solidFill>
              <a:srgbClr val="3B82F6"/>
            </a:solidFill>
            <a:prstDash val="solid"/>
          </a:ln>
        </p:spPr>
        <p:txBody>
          <a:bodyPr/>
          <a:lstStyle/>
          <a:p>
            <a:endParaRPr/>
          </a:p>
        </p:txBody>
      </p:sp>
      <p:sp>
        <p:nvSpPr>
          <p:cNvPr id="15" name="Text 13"/>
          <p:cNvSpPr/>
          <p:nvPr/>
        </p:nvSpPr>
        <p:spPr>
          <a:xfrm>
            <a:off x="4892040" y="1417320"/>
            <a:ext cx="3566160" cy="457200"/>
          </a:xfrm>
          <a:prstGeom prst="rect">
            <a:avLst/>
          </a:prstGeom>
          <a:noFill/>
          <a:ln/>
        </p:spPr>
        <p:txBody>
          <a:bodyPr wrap="square" rtlCol="0" anchor="ctr"/>
          <a:lstStyle/>
          <a:p>
            <a:pPr marL="0" indent="0">
              <a:buNone/>
            </a:pPr>
            <a:r>
              <a:rPr lang="en-US" sz="1500" b="1" dirty="0">
                <a:solidFill>
                  <a:srgbClr val="3B82F6"/>
                </a:solidFill>
              </a:rPr>
              <a:t>GENERATIVE AI</a:t>
            </a:r>
            <a:endParaRPr lang="en-US" sz="1500" dirty="0"/>
          </a:p>
        </p:txBody>
      </p:sp>
      <p:sp>
        <p:nvSpPr>
          <p:cNvPr id="16" name="Text 14"/>
          <p:cNvSpPr/>
          <p:nvPr/>
        </p:nvSpPr>
        <p:spPr>
          <a:xfrm>
            <a:off x="4892040" y="1874520"/>
            <a:ext cx="3566160" cy="731520"/>
          </a:xfrm>
          <a:prstGeom prst="rect">
            <a:avLst/>
          </a:prstGeom>
          <a:noFill/>
          <a:ln/>
        </p:spPr>
        <p:txBody>
          <a:bodyPr wrap="square" rtlCol="0" anchor="ctr"/>
          <a:lstStyle/>
          <a:p>
            <a:pPr marL="0" indent="0">
              <a:buNone/>
            </a:pPr>
            <a:r>
              <a:rPr lang="en-US" sz="1300" dirty="0">
                <a:solidFill>
                  <a:srgbClr val="1A1A2E"/>
                </a:solidFill>
              </a:rPr>
              <a:t>Creates new content on request — in real time.</a:t>
            </a:r>
            <a:endParaRPr lang="en-US" sz="1300" dirty="0"/>
          </a:p>
          <a:p>
            <a:pPr marL="0" indent="0">
              <a:buNone/>
            </a:pPr>
            <a:endParaRPr lang="en-US" sz="1300" dirty="0"/>
          </a:p>
        </p:txBody>
      </p:sp>
      <p:sp>
        <p:nvSpPr>
          <p:cNvPr id="17" name="Text 15"/>
          <p:cNvSpPr/>
          <p:nvPr/>
        </p:nvSpPr>
        <p:spPr>
          <a:xfrm>
            <a:off x="4800600" y="2651760"/>
            <a:ext cx="3749040" cy="320040"/>
          </a:xfrm>
          <a:prstGeom prst="rect">
            <a:avLst/>
          </a:prstGeom>
          <a:noFill/>
          <a:ln/>
        </p:spPr>
        <p:txBody>
          <a:bodyPr wrap="square" rtlCol="0" anchor="ctr"/>
          <a:lstStyle/>
          <a:p>
            <a:pPr marL="0" indent="0">
              <a:buNone/>
            </a:pPr>
            <a:r>
              <a:rPr lang="en-US" sz="1300" b="1" dirty="0">
                <a:solidFill>
                  <a:srgbClr val="1A1A2E"/>
                </a:solidFill>
              </a:rPr>
              <a:t>→ ChatGPT writes emails</a:t>
            </a:r>
            <a:endParaRPr lang="en-US" sz="1300" dirty="0"/>
          </a:p>
        </p:txBody>
      </p:sp>
      <p:sp>
        <p:nvSpPr>
          <p:cNvPr id="18" name="Text 16"/>
          <p:cNvSpPr/>
          <p:nvPr/>
        </p:nvSpPr>
        <p:spPr>
          <a:xfrm>
            <a:off x="4800600" y="2999232"/>
            <a:ext cx="3749040" cy="320040"/>
          </a:xfrm>
          <a:prstGeom prst="rect">
            <a:avLst/>
          </a:prstGeom>
          <a:noFill/>
          <a:ln/>
        </p:spPr>
        <p:txBody>
          <a:bodyPr wrap="square" rtlCol="0" anchor="ctr"/>
          <a:lstStyle/>
          <a:p>
            <a:pPr marL="0" indent="0">
              <a:buNone/>
            </a:pPr>
            <a:r>
              <a:rPr lang="en-US" sz="1300" dirty="0">
                <a:solidFill>
                  <a:srgbClr val="1A1A2E"/>
                </a:solidFill>
              </a:rPr>
              <a:t>→ DALL-E creates images</a:t>
            </a:r>
            <a:endParaRPr lang="en-US" sz="1300" dirty="0"/>
          </a:p>
        </p:txBody>
      </p:sp>
      <p:sp>
        <p:nvSpPr>
          <p:cNvPr id="19" name="Text 17"/>
          <p:cNvSpPr/>
          <p:nvPr/>
        </p:nvSpPr>
        <p:spPr>
          <a:xfrm>
            <a:off x="4800600" y="3346704"/>
            <a:ext cx="3749040" cy="320040"/>
          </a:xfrm>
          <a:prstGeom prst="rect">
            <a:avLst/>
          </a:prstGeom>
          <a:noFill/>
          <a:ln/>
        </p:spPr>
        <p:txBody>
          <a:bodyPr wrap="square" rtlCol="0" anchor="ctr"/>
          <a:lstStyle/>
          <a:p>
            <a:pPr marL="0" indent="0">
              <a:buNone/>
            </a:pPr>
            <a:r>
              <a:rPr lang="en-US" sz="1300" dirty="0">
                <a:solidFill>
                  <a:srgbClr val="1A1A2E"/>
                </a:solidFill>
              </a:rPr>
              <a:t>→ Copilot writes code</a:t>
            </a:r>
            <a:endParaRPr lang="en-US" sz="1300" dirty="0"/>
          </a:p>
        </p:txBody>
      </p:sp>
      <p:sp>
        <p:nvSpPr>
          <p:cNvPr id="20" name="Text 18"/>
          <p:cNvSpPr/>
          <p:nvPr/>
        </p:nvSpPr>
        <p:spPr>
          <a:xfrm>
            <a:off x="4800600" y="3694176"/>
            <a:ext cx="3749040" cy="320040"/>
          </a:xfrm>
          <a:prstGeom prst="rect">
            <a:avLst/>
          </a:prstGeom>
          <a:noFill/>
          <a:ln/>
        </p:spPr>
        <p:txBody>
          <a:bodyPr wrap="square" rtlCol="0" anchor="ctr"/>
          <a:lstStyle/>
          <a:p>
            <a:pPr marL="0" indent="0">
              <a:buNone/>
            </a:pPr>
            <a:r>
              <a:rPr lang="en-US" sz="1300" dirty="0">
                <a:solidFill>
                  <a:srgbClr val="1A1A2E"/>
                </a:solidFill>
              </a:rPr>
              <a:t>→ Claude analyses documents</a:t>
            </a:r>
            <a:endParaRPr lang="en-US" sz="1300" dirty="0"/>
          </a:p>
        </p:txBody>
      </p:sp>
      <p:sp>
        <p:nvSpPr>
          <p:cNvPr id="21" name="Shape 19"/>
          <p:cNvSpPr/>
          <p:nvPr/>
        </p:nvSpPr>
        <p:spPr>
          <a:xfrm>
            <a:off x="4389120" y="1325880"/>
            <a:ext cx="365760" cy="3291840"/>
          </a:xfrm>
          <a:prstGeom prst="rect">
            <a:avLst/>
          </a:prstGeom>
          <a:solidFill>
            <a:srgbClr val="F4F7FB"/>
          </a:solidFill>
          <a:ln w="12700">
            <a:solidFill>
              <a:srgbClr val="F4F7FB"/>
            </a:solidFill>
            <a:prstDash val="solid"/>
          </a:ln>
        </p:spPr>
        <p:txBody>
          <a:bodyPr/>
          <a:lstStyle/>
          <a:p>
            <a:endParaRPr/>
          </a:p>
        </p:txBody>
      </p:sp>
      <p:sp>
        <p:nvSpPr>
          <p:cNvPr id="22" name="Text 20"/>
          <p:cNvSpPr/>
          <p:nvPr/>
        </p:nvSpPr>
        <p:spPr>
          <a:xfrm>
            <a:off x="4343400" y="2651760"/>
            <a:ext cx="457200" cy="457200"/>
          </a:xfrm>
          <a:prstGeom prst="rect">
            <a:avLst/>
          </a:prstGeom>
          <a:noFill/>
          <a:ln/>
        </p:spPr>
        <p:txBody>
          <a:bodyPr wrap="square" rtlCol="0" anchor="ctr"/>
          <a:lstStyle/>
          <a:p>
            <a:pPr marL="0" indent="0" algn="ctr">
              <a:buNone/>
            </a:pPr>
            <a:r>
              <a:rPr lang="en-US" sz="1400" b="1" dirty="0">
                <a:solidFill>
                  <a:srgbClr val="6B7280"/>
                </a:solidFill>
              </a:rPr>
              <a:t>VS</a:t>
            </a:r>
            <a:endParaRPr lang="en-US" sz="1400" dirty="0"/>
          </a:p>
        </p:txBody>
      </p:sp>
      <p:sp>
        <p:nvSpPr>
          <p:cNvPr id="23" name="Shape 21"/>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dirty="0"/>
          </a:p>
        </p:txBody>
      </p:sp>
      <p:sp>
        <p:nvSpPr>
          <p:cNvPr id="24" name="Text 22"/>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Generative AI is your new assistant — but it only reaches its potential with the right prompt.</a:t>
            </a:r>
            <a:endParaRPr lang="en-US" sz="1400" b="1"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F-04  |  Two Types of AI — A Massive Difference</a:t>
            </a:r>
          </a:p>
        </p:txBody>
      </p:sp>
      <p:pic>
        <p:nvPicPr>
          <p:cNvPr id="26"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7" name="foundic_text_27">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2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The Complete AI Loop</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RCTF → Execute → Improve → Check</a:t>
            </a:r>
            <a:endParaRPr lang="en-US" sz="2800" dirty="0"/>
          </a:p>
        </p:txBody>
      </p:sp>
      <p:sp>
        <p:nvSpPr>
          <p:cNvPr id="5" name="Text 3"/>
          <p:cNvSpPr/>
          <p:nvPr/>
        </p:nvSpPr>
        <p:spPr>
          <a:xfrm>
            <a:off x="640080" y="1371600"/>
            <a:ext cx="7863840" cy="457200"/>
          </a:xfrm>
          <a:prstGeom prst="rect">
            <a:avLst/>
          </a:prstGeom>
          <a:noFill/>
          <a:ln/>
        </p:spPr>
        <p:txBody>
          <a:bodyPr wrap="square" rtlCol="0" anchor="ctr"/>
          <a:lstStyle/>
          <a:p>
            <a:pPr marL="0" indent="0" algn="ctr">
              <a:buNone/>
            </a:pPr>
            <a:r>
              <a:rPr lang="en-US" sz="1500" dirty="0">
                <a:solidFill>
                  <a:srgbClr val="1D4ED8"/>
                </a:solidFill>
              </a:rPr>
              <a:t>Your four-step professional workflow — from task to verified result.</a:t>
            </a:r>
            <a:endParaRPr lang="en-US" sz="1500" dirty="0"/>
          </a:p>
        </p:txBody>
      </p:sp>
      <p:sp>
        <p:nvSpPr>
          <p:cNvPr id="6" name="Shape 4"/>
          <p:cNvSpPr/>
          <p:nvPr/>
        </p:nvSpPr>
        <p:spPr>
          <a:xfrm>
            <a:off x="457200" y="2011680"/>
            <a:ext cx="4023360" cy="1170432"/>
          </a:xfrm>
          <a:prstGeom prst="rect">
            <a:avLst/>
          </a:prstGeom>
          <a:solidFill>
            <a:srgbClr val="DBEAFE"/>
          </a:solidFill>
          <a:ln w="12700">
            <a:solidFill>
              <a:srgbClr val="8B5CF6"/>
            </a:solidFill>
            <a:prstDash val="solid"/>
          </a:ln>
        </p:spPr>
        <p:txBody>
          <a:bodyPr/>
          <a:lstStyle/>
          <a:p>
            <a:endParaRPr/>
          </a:p>
        </p:txBody>
      </p:sp>
      <p:sp>
        <p:nvSpPr>
          <p:cNvPr id="7" name="Shape 5"/>
          <p:cNvSpPr/>
          <p:nvPr/>
        </p:nvSpPr>
        <p:spPr>
          <a:xfrm>
            <a:off x="457200" y="2011680"/>
            <a:ext cx="548640" cy="1170432"/>
          </a:xfrm>
          <a:prstGeom prst="rect">
            <a:avLst/>
          </a:prstGeom>
          <a:solidFill>
            <a:srgbClr val="8B5CF6"/>
          </a:solidFill>
          <a:ln w="12700">
            <a:solidFill>
              <a:srgbClr val="8B5CF6"/>
            </a:solidFill>
            <a:prstDash val="solid"/>
          </a:ln>
        </p:spPr>
        <p:txBody>
          <a:bodyPr/>
          <a:lstStyle/>
          <a:p>
            <a:endParaRPr>
              <a:solidFill>
                <a:schemeClr val="bg1"/>
              </a:solidFill>
            </a:endParaRPr>
          </a:p>
        </p:txBody>
      </p:sp>
      <p:sp>
        <p:nvSpPr>
          <p:cNvPr id="8" name="Text 6"/>
          <p:cNvSpPr/>
          <p:nvPr/>
        </p:nvSpPr>
        <p:spPr>
          <a:xfrm>
            <a:off x="457200" y="2011680"/>
            <a:ext cx="548640" cy="1170432"/>
          </a:xfrm>
          <a:prstGeom prst="rect">
            <a:avLst/>
          </a:prstGeom>
          <a:noFill/>
          <a:ln/>
        </p:spPr>
        <p:txBody>
          <a:bodyPr wrap="square" rtlCol="0" anchor="ctr"/>
          <a:lstStyle/>
          <a:p>
            <a:pPr marL="0" indent="0" algn="ctr">
              <a:buNone/>
            </a:pPr>
            <a:r>
              <a:rPr lang="en-US" sz="2800" b="1" dirty="0">
                <a:solidFill>
                  <a:schemeClr val="bg1"/>
                </a:solidFill>
              </a:rPr>
              <a:t>1</a:t>
            </a:r>
            <a:endParaRPr lang="en-US" sz="2800" dirty="0">
              <a:solidFill>
                <a:schemeClr val="bg1"/>
              </a:solidFill>
            </a:endParaRPr>
          </a:p>
        </p:txBody>
      </p:sp>
      <p:sp>
        <p:nvSpPr>
          <p:cNvPr id="9" name="Text 7"/>
          <p:cNvSpPr/>
          <p:nvPr/>
        </p:nvSpPr>
        <p:spPr>
          <a:xfrm>
            <a:off x="1143000" y="2103120"/>
            <a:ext cx="3108960" cy="365760"/>
          </a:xfrm>
          <a:prstGeom prst="rect">
            <a:avLst/>
          </a:prstGeom>
          <a:noFill/>
          <a:ln/>
        </p:spPr>
        <p:txBody>
          <a:bodyPr wrap="square" rtlCol="0" anchor="ctr"/>
          <a:lstStyle/>
          <a:p>
            <a:pPr marL="0" indent="0">
              <a:buNone/>
            </a:pPr>
            <a:r>
              <a:rPr lang="en-US" sz="1600" b="1" dirty="0">
                <a:solidFill>
                  <a:srgbClr val="8B5CF6"/>
                </a:solidFill>
              </a:rPr>
              <a:t>RCTF-PROMPT</a:t>
            </a:r>
            <a:endParaRPr lang="en-US" sz="1600" dirty="0"/>
          </a:p>
        </p:txBody>
      </p:sp>
      <p:sp>
        <p:nvSpPr>
          <p:cNvPr id="10" name="Text 8"/>
          <p:cNvSpPr/>
          <p:nvPr/>
        </p:nvSpPr>
        <p:spPr>
          <a:xfrm>
            <a:off x="1143000" y="2450592"/>
            <a:ext cx="3108960" cy="640080"/>
          </a:xfrm>
          <a:prstGeom prst="rect">
            <a:avLst/>
          </a:prstGeom>
          <a:noFill/>
          <a:ln/>
        </p:spPr>
        <p:txBody>
          <a:bodyPr wrap="square" rtlCol="0" anchor="ctr"/>
          <a:lstStyle/>
          <a:p>
            <a:pPr marL="0" indent="0">
              <a:buNone/>
            </a:pPr>
            <a:r>
              <a:rPr lang="en-US" sz="1100" dirty="0">
                <a:solidFill>
                  <a:srgbClr val="1E2761"/>
                </a:solidFill>
              </a:rPr>
              <a:t>Role · Context · Task · Format — formulate all 4 fields</a:t>
            </a:r>
            <a:endParaRPr lang="en-US" sz="1100" dirty="0"/>
          </a:p>
        </p:txBody>
      </p:sp>
      <p:sp>
        <p:nvSpPr>
          <p:cNvPr id="11" name="Shape 9"/>
          <p:cNvSpPr/>
          <p:nvPr/>
        </p:nvSpPr>
        <p:spPr>
          <a:xfrm>
            <a:off x="4754880" y="2011680"/>
            <a:ext cx="4023360" cy="1170432"/>
          </a:xfrm>
          <a:prstGeom prst="rect">
            <a:avLst/>
          </a:prstGeom>
          <a:solidFill>
            <a:srgbClr val="DBEAFE"/>
          </a:solidFill>
          <a:ln w="12700">
            <a:solidFill>
              <a:srgbClr val="3B82F6"/>
            </a:solidFill>
            <a:prstDash val="solid"/>
          </a:ln>
        </p:spPr>
        <p:txBody>
          <a:bodyPr/>
          <a:lstStyle/>
          <a:p>
            <a:endParaRPr sz="1600" dirty="0"/>
          </a:p>
        </p:txBody>
      </p:sp>
      <p:sp>
        <p:nvSpPr>
          <p:cNvPr id="12" name="Shape 10"/>
          <p:cNvSpPr/>
          <p:nvPr/>
        </p:nvSpPr>
        <p:spPr>
          <a:xfrm>
            <a:off x="4754880" y="2011680"/>
            <a:ext cx="548640" cy="1170432"/>
          </a:xfrm>
          <a:prstGeom prst="rect">
            <a:avLst/>
          </a:prstGeom>
          <a:solidFill>
            <a:srgbClr val="3B82F6"/>
          </a:solidFill>
          <a:ln w="12700">
            <a:solidFill>
              <a:srgbClr val="3B82F6"/>
            </a:solidFill>
            <a:prstDash val="solid"/>
          </a:ln>
        </p:spPr>
        <p:txBody>
          <a:bodyPr/>
          <a:lstStyle/>
          <a:p>
            <a:endParaRPr>
              <a:solidFill>
                <a:schemeClr val="bg1"/>
              </a:solidFill>
            </a:endParaRPr>
          </a:p>
        </p:txBody>
      </p:sp>
      <p:sp>
        <p:nvSpPr>
          <p:cNvPr id="13" name="Text 11"/>
          <p:cNvSpPr/>
          <p:nvPr/>
        </p:nvSpPr>
        <p:spPr>
          <a:xfrm>
            <a:off x="4754880" y="2011680"/>
            <a:ext cx="548640" cy="1170432"/>
          </a:xfrm>
          <a:prstGeom prst="rect">
            <a:avLst/>
          </a:prstGeom>
          <a:noFill/>
          <a:ln/>
        </p:spPr>
        <p:txBody>
          <a:bodyPr wrap="square" rtlCol="0" anchor="ctr"/>
          <a:lstStyle/>
          <a:p>
            <a:pPr marL="0" indent="0" algn="ctr">
              <a:buNone/>
            </a:pPr>
            <a:r>
              <a:rPr lang="en-US" sz="2800" b="1" dirty="0">
                <a:solidFill>
                  <a:schemeClr val="bg1"/>
                </a:solidFill>
              </a:rPr>
              <a:t>2</a:t>
            </a:r>
            <a:endParaRPr lang="en-US" sz="2800" dirty="0">
              <a:solidFill>
                <a:schemeClr val="bg1"/>
              </a:solidFill>
            </a:endParaRPr>
          </a:p>
        </p:txBody>
      </p:sp>
      <p:sp>
        <p:nvSpPr>
          <p:cNvPr id="14" name="Text 12"/>
          <p:cNvSpPr/>
          <p:nvPr/>
        </p:nvSpPr>
        <p:spPr>
          <a:xfrm>
            <a:off x="5440680" y="2103120"/>
            <a:ext cx="3108960" cy="365760"/>
          </a:xfrm>
          <a:prstGeom prst="rect">
            <a:avLst/>
          </a:prstGeom>
          <a:noFill/>
          <a:ln/>
        </p:spPr>
        <p:txBody>
          <a:bodyPr wrap="square" rtlCol="0" anchor="ctr"/>
          <a:lstStyle/>
          <a:p>
            <a:pPr marL="0" indent="0">
              <a:buNone/>
            </a:pPr>
            <a:r>
              <a:rPr lang="en-US" sz="1600" b="1" dirty="0">
                <a:solidFill>
                  <a:srgbClr val="3B82F6"/>
                </a:solidFill>
              </a:rPr>
              <a:t>EXECUTE</a:t>
            </a:r>
            <a:endParaRPr lang="en-US" sz="1600" dirty="0"/>
          </a:p>
        </p:txBody>
      </p:sp>
      <p:sp>
        <p:nvSpPr>
          <p:cNvPr id="15" name="Text 13"/>
          <p:cNvSpPr/>
          <p:nvPr/>
        </p:nvSpPr>
        <p:spPr>
          <a:xfrm>
            <a:off x="5440680" y="2450592"/>
            <a:ext cx="3108960" cy="640080"/>
          </a:xfrm>
          <a:prstGeom prst="rect">
            <a:avLst/>
          </a:prstGeom>
          <a:noFill/>
          <a:ln/>
        </p:spPr>
        <p:txBody>
          <a:bodyPr wrap="square" rtlCol="0" anchor="ctr"/>
          <a:lstStyle/>
          <a:p>
            <a:pPr marL="0" indent="0">
              <a:buNone/>
            </a:pPr>
            <a:r>
              <a:rPr lang="en-US" sz="1100" dirty="0">
                <a:solidFill>
                  <a:srgbClr val="1E2761"/>
                </a:solidFill>
              </a:rPr>
              <a:t>Enter prompt → read output → first assessment</a:t>
            </a:r>
            <a:endParaRPr lang="en-US" sz="1100" dirty="0"/>
          </a:p>
        </p:txBody>
      </p:sp>
      <p:sp>
        <p:nvSpPr>
          <p:cNvPr id="16" name="Shape 14"/>
          <p:cNvSpPr/>
          <p:nvPr/>
        </p:nvSpPr>
        <p:spPr>
          <a:xfrm>
            <a:off x="457200" y="3337560"/>
            <a:ext cx="4023360" cy="1170432"/>
          </a:xfrm>
          <a:prstGeom prst="rect">
            <a:avLst/>
          </a:prstGeom>
          <a:solidFill>
            <a:srgbClr val="DBEAFE"/>
          </a:solidFill>
          <a:ln w="12700">
            <a:solidFill>
              <a:srgbClr val="FFC000"/>
            </a:solidFill>
            <a:prstDash val="solid"/>
          </a:ln>
        </p:spPr>
        <p:txBody>
          <a:bodyPr/>
          <a:lstStyle/>
          <a:p>
            <a:endParaRPr/>
          </a:p>
        </p:txBody>
      </p:sp>
      <p:sp>
        <p:nvSpPr>
          <p:cNvPr id="17" name="Shape 15"/>
          <p:cNvSpPr/>
          <p:nvPr/>
        </p:nvSpPr>
        <p:spPr>
          <a:xfrm>
            <a:off x="457200" y="3337560"/>
            <a:ext cx="548640" cy="1170432"/>
          </a:xfrm>
          <a:prstGeom prst="rect">
            <a:avLst/>
          </a:prstGeom>
          <a:solidFill>
            <a:srgbClr val="F59E0B"/>
          </a:solidFill>
          <a:ln w="12700">
            <a:solidFill>
              <a:srgbClr val="F59E0B"/>
            </a:solidFill>
            <a:prstDash val="solid"/>
          </a:ln>
        </p:spPr>
        <p:txBody>
          <a:bodyPr/>
          <a:lstStyle/>
          <a:p>
            <a:endParaRPr/>
          </a:p>
        </p:txBody>
      </p:sp>
      <p:sp>
        <p:nvSpPr>
          <p:cNvPr id="18" name="Text 16"/>
          <p:cNvSpPr/>
          <p:nvPr/>
        </p:nvSpPr>
        <p:spPr>
          <a:xfrm>
            <a:off x="457200" y="3337560"/>
            <a:ext cx="548640" cy="1170432"/>
          </a:xfrm>
          <a:prstGeom prst="rect">
            <a:avLst/>
          </a:prstGeom>
          <a:noFill/>
          <a:ln/>
        </p:spPr>
        <p:txBody>
          <a:bodyPr wrap="square" rtlCol="0" anchor="ctr"/>
          <a:lstStyle/>
          <a:p>
            <a:pPr marL="0" indent="0" algn="ctr">
              <a:buNone/>
            </a:pPr>
            <a:r>
              <a:rPr lang="en-US" sz="2800" b="1" dirty="0">
                <a:solidFill>
                  <a:schemeClr val="bg1"/>
                </a:solidFill>
              </a:rPr>
              <a:t>3</a:t>
            </a:r>
            <a:endParaRPr lang="en-US" sz="2800" dirty="0">
              <a:solidFill>
                <a:schemeClr val="bg1"/>
              </a:solidFill>
            </a:endParaRPr>
          </a:p>
        </p:txBody>
      </p:sp>
      <p:sp>
        <p:nvSpPr>
          <p:cNvPr id="19" name="Text 17"/>
          <p:cNvSpPr/>
          <p:nvPr/>
        </p:nvSpPr>
        <p:spPr>
          <a:xfrm>
            <a:off x="1143000" y="3429000"/>
            <a:ext cx="3108960" cy="365760"/>
          </a:xfrm>
          <a:prstGeom prst="rect">
            <a:avLst/>
          </a:prstGeom>
          <a:noFill/>
          <a:ln/>
        </p:spPr>
        <p:txBody>
          <a:bodyPr wrap="square" rtlCol="0" anchor="ctr"/>
          <a:lstStyle/>
          <a:p>
            <a:r>
              <a:rPr lang="en-US" sz="1600" b="1" dirty="0">
                <a:solidFill>
                  <a:srgbClr val="F59E0B"/>
                </a:solidFill>
              </a:rPr>
              <a:t>RE-PROMPTING</a:t>
            </a:r>
          </a:p>
        </p:txBody>
      </p:sp>
      <p:sp>
        <p:nvSpPr>
          <p:cNvPr id="20" name="Text 18"/>
          <p:cNvSpPr/>
          <p:nvPr/>
        </p:nvSpPr>
        <p:spPr>
          <a:xfrm>
            <a:off x="1143000" y="3776472"/>
            <a:ext cx="3108960" cy="640080"/>
          </a:xfrm>
          <a:prstGeom prst="rect">
            <a:avLst/>
          </a:prstGeom>
          <a:noFill/>
          <a:ln/>
        </p:spPr>
        <p:txBody>
          <a:bodyPr wrap="square" rtlCol="0" anchor="ctr"/>
          <a:lstStyle/>
          <a:p>
            <a:pPr marL="0" indent="0">
              <a:buNone/>
            </a:pPr>
            <a:r>
              <a:rPr lang="en-US" sz="1100" dirty="0">
                <a:solidFill>
                  <a:srgbClr val="1E2761"/>
                </a:solidFill>
              </a:rPr>
              <a:t>Iteratively refine: shorter · more formal · more concrete · different</a:t>
            </a:r>
            <a:endParaRPr lang="en-US" sz="1100" dirty="0"/>
          </a:p>
        </p:txBody>
      </p:sp>
      <p:sp>
        <p:nvSpPr>
          <p:cNvPr id="21" name="Shape 19"/>
          <p:cNvSpPr/>
          <p:nvPr/>
        </p:nvSpPr>
        <p:spPr>
          <a:xfrm>
            <a:off x="4754880" y="3337560"/>
            <a:ext cx="4023360" cy="1170432"/>
          </a:xfrm>
          <a:prstGeom prst="rect">
            <a:avLst/>
          </a:prstGeom>
          <a:solidFill>
            <a:srgbClr val="DBEAFE"/>
          </a:solidFill>
          <a:ln w="12700">
            <a:solidFill>
              <a:srgbClr val="10B981"/>
            </a:solidFill>
            <a:prstDash val="solid"/>
          </a:ln>
        </p:spPr>
        <p:txBody>
          <a:bodyPr/>
          <a:lstStyle/>
          <a:p>
            <a:endParaRPr/>
          </a:p>
        </p:txBody>
      </p:sp>
      <p:sp>
        <p:nvSpPr>
          <p:cNvPr id="22" name="Shape 20"/>
          <p:cNvSpPr/>
          <p:nvPr/>
        </p:nvSpPr>
        <p:spPr>
          <a:xfrm>
            <a:off x="4754880" y="3337560"/>
            <a:ext cx="548640" cy="1170432"/>
          </a:xfrm>
          <a:prstGeom prst="rect">
            <a:avLst/>
          </a:prstGeom>
          <a:solidFill>
            <a:srgbClr val="10B981"/>
          </a:solidFill>
          <a:ln w="12700">
            <a:solidFill>
              <a:srgbClr val="10B981"/>
            </a:solidFill>
            <a:prstDash val="solid"/>
          </a:ln>
        </p:spPr>
        <p:txBody>
          <a:bodyPr/>
          <a:lstStyle/>
          <a:p>
            <a:endParaRPr>
              <a:solidFill>
                <a:schemeClr val="bg1"/>
              </a:solidFill>
            </a:endParaRPr>
          </a:p>
        </p:txBody>
      </p:sp>
      <p:sp>
        <p:nvSpPr>
          <p:cNvPr id="23" name="Text 21"/>
          <p:cNvSpPr/>
          <p:nvPr/>
        </p:nvSpPr>
        <p:spPr>
          <a:xfrm>
            <a:off x="4754880" y="3337560"/>
            <a:ext cx="548640" cy="1170432"/>
          </a:xfrm>
          <a:prstGeom prst="rect">
            <a:avLst/>
          </a:prstGeom>
          <a:noFill/>
          <a:ln/>
        </p:spPr>
        <p:txBody>
          <a:bodyPr wrap="square" rtlCol="0" anchor="ctr"/>
          <a:lstStyle/>
          <a:p>
            <a:pPr marL="0" indent="0" algn="ctr">
              <a:buNone/>
            </a:pPr>
            <a:r>
              <a:rPr lang="en-US" sz="2800" b="1" dirty="0">
                <a:solidFill>
                  <a:schemeClr val="bg1"/>
                </a:solidFill>
              </a:rPr>
              <a:t>4</a:t>
            </a:r>
            <a:endParaRPr lang="en-US" sz="2800" dirty="0">
              <a:solidFill>
                <a:schemeClr val="bg1"/>
              </a:solidFill>
            </a:endParaRPr>
          </a:p>
        </p:txBody>
      </p:sp>
      <p:sp>
        <p:nvSpPr>
          <p:cNvPr id="24" name="Text 22"/>
          <p:cNvSpPr/>
          <p:nvPr/>
        </p:nvSpPr>
        <p:spPr>
          <a:xfrm>
            <a:off x="5440680" y="3429000"/>
            <a:ext cx="3108960" cy="365760"/>
          </a:xfrm>
          <a:prstGeom prst="rect">
            <a:avLst/>
          </a:prstGeom>
          <a:noFill/>
          <a:ln/>
        </p:spPr>
        <p:txBody>
          <a:bodyPr wrap="square" rtlCol="0" anchor="ctr"/>
          <a:lstStyle/>
          <a:p>
            <a:pPr marL="0" indent="0">
              <a:buNone/>
            </a:pPr>
            <a:r>
              <a:rPr lang="en-US" sz="1600" b="1" dirty="0">
                <a:solidFill>
                  <a:srgbClr val="10B981"/>
                </a:solidFill>
              </a:rPr>
              <a:t>P-Q-R CHECK</a:t>
            </a:r>
            <a:endParaRPr lang="en-US" sz="1600" dirty="0"/>
          </a:p>
        </p:txBody>
      </p:sp>
      <p:sp>
        <p:nvSpPr>
          <p:cNvPr id="25" name="Text 23"/>
          <p:cNvSpPr/>
          <p:nvPr/>
        </p:nvSpPr>
        <p:spPr>
          <a:xfrm>
            <a:off x="5440680" y="3776472"/>
            <a:ext cx="3108960" cy="640080"/>
          </a:xfrm>
          <a:prstGeom prst="rect">
            <a:avLst/>
          </a:prstGeom>
          <a:noFill/>
          <a:ln/>
        </p:spPr>
        <p:txBody>
          <a:bodyPr wrap="square" rtlCol="0" anchor="ctr"/>
          <a:lstStyle/>
          <a:p>
            <a:pPr marL="0" indent="0">
              <a:buNone/>
            </a:pPr>
            <a:r>
              <a:rPr lang="en-US" sz="1100" dirty="0">
                <a:solidFill>
                  <a:srgbClr val="1E2761"/>
                </a:solidFill>
              </a:rPr>
              <a:t>Plausibility · Sources · Risk — check risk-adaptively</a:t>
            </a:r>
            <a:endParaRPr lang="en-US" sz="110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F-40  |  RCTF → Execute → Improve → Check</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3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Tool Match: Which Tool for Which Task?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The Decision Matrix</a:t>
            </a:r>
            <a:endParaRPr lang="en-US" sz="2600" dirty="0"/>
          </a:p>
        </p:txBody>
      </p:sp>
      <p:sp>
        <p:nvSpPr>
          <p:cNvPr id="5" name="Shape 3"/>
          <p:cNvSpPr/>
          <p:nvPr/>
        </p:nvSpPr>
        <p:spPr>
          <a:xfrm>
            <a:off x="365760" y="1298448"/>
            <a:ext cx="2743200" cy="493776"/>
          </a:xfrm>
          <a:prstGeom prst="rect">
            <a:avLst/>
          </a:prstGeom>
          <a:solidFill>
            <a:srgbClr val="0F1B3C"/>
          </a:solidFill>
          <a:ln w="12700">
            <a:noFill/>
            <a:prstDash val="solid"/>
          </a:ln>
        </p:spPr>
        <p:txBody>
          <a:bodyPr/>
          <a:lstStyle/>
          <a:p>
            <a:endParaRPr/>
          </a:p>
        </p:txBody>
      </p:sp>
      <p:sp>
        <p:nvSpPr>
          <p:cNvPr id="6" name="Text 4"/>
          <p:cNvSpPr/>
          <p:nvPr/>
        </p:nvSpPr>
        <p:spPr>
          <a:xfrm>
            <a:off x="438912" y="1298448"/>
            <a:ext cx="2651760" cy="493776"/>
          </a:xfrm>
          <a:prstGeom prst="rect">
            <a:avLst/>
          </a:prstGeom>
          <a:noFill/>
          <a:ln/>
        </p:spPr>
        <p:txBody>
          <a:bodyPr wrap="square" rtlCol="0" anchor="ctr"/>
          <a:lstStyle/>
          <a:p>
            <a:pPr marL="0" indent="0" algn="l">
              <a:buNone/>
            </a:pPr>
            <a:r>
              <a:rPr lang="en-US" sz="1300" b="1" dirty="0">
                <a:solidFill>
                  <a:srgbClr val="FFFFFF"/>
                </a:solidFill>
              </a:rPr>
              <a:t>Task</a:t>
            </a:r>
            <a:endParaRPr lang="en-US" sz="1300" dirty="0"/>
          </a:p>
        </p:txBody>
      </p:sp>
      <p:sp>
        <p:nvSpPr>
          <p:cNvPr id="7" name="Shape 5"/>
          <p:cNvSpPr/>
          <p:nvPr/>
        </p:nvSpPr>
        <p:spPr>
          <a:xfrm>
            <a:off x="3127248" y="1298448"/>
            <a:ext cx="1371600" cy="493776"/>
          </a:xfrm>
          <a:prstGeom prst="rect">
            <a:avLst/>
          </a:prstGeom>
          <a:solidFill>
            <a:srgbClr val="10B981"/>
          </a:solidFill>
          <a:ln w="12700">
            <a:noFill/>
            <a:prstDash val="solid"/>
          </a:ln>
        </p:spPr>
        <p:txBody>
          <a:bodyPr/>
          <a:lstStyle/>
          <a:p>
            <a:endParaRPr/>
          </a:p>
        </p:txBody>
      </p:sp>
      <p:sp>
        <p:nvSpPr>
          <p:cNvPr id="8" name="Text 6"/>
          <p:cNvSpPr/>
          <p:nvPr/>
        </p:nvSpPr>
        <p:spPr>
          <a:xfrm>
            <a:off x="3200400" y="1298448"/>
            <a:ext cx="1280160" cy="493776"/>
          </a:xfrm>
          <a:prstGeom prst="rect">
            <a:avLst/>
          </a:prstGeom>
          <a:noFill/>
          <a:ln/>
        </p:spPr>
        <p:txBody>
          <a:bodyPr wrap="square" rtlCol="0" anchor="ctr"/>
          <a:lstStyle/>
          <a:p>
            <a:pPr marL="0" indent="0" algn="ctr">
              <a:buNone/>
            </a:pPr>
            <a:r>
              <a:rPr lang="en-US" sz="1300" b="1" dirty="0">
                <a:solidFill>
                  <a:srgbClr val="FFFFFF"/>
                </a:solidFill>
              </a:rPr>
              <a:t>ChatGPT</a:t>
            </a:r>
            <a:endParaRPr lang="en-US" sz="1300" dirty="0"/>
          </a:p>
        </p:txBody>
      </p:sp>
      <p:sp>
        <p:nvSpPr>
          <p:cNvPr id="9" name="Shape 7"/>
          <p:cNvSpPr/>
          <p:nvPr/>
        </p:nvSpPr>
        <p:spPr>
          <a:xfrm>
            <a:off x="4517136" y="1298448"/>
            <a:ext cx="1371600" cy="493776"/>
          </a:xfrm>
          <a:prstGeom prst="rect">
            <a:avLst/>
          </a:prstGeom>
          <a:solidFill>
            <a:srgbClr val="4285F4"/>
          </a:solidFill>
          <a:ln w="12700">
            <a:noFill/>
            <a:prstDash val="solid"/>
          </a:ln>
        </p:spPr>
        <p:txBody>
          <a:bodyPr/>
          <a:lstStyle/>
          <a:p>
            <a:endParaRPr/>
          </a:p>
        </p:txBody>
      </p:sp>
      <p:sp>
        <p:nvSpPr>
          <p:cNvPr id="10" name="Text 8"/>
          <p:cNvSpPr/>
          <p:nvPr/>
        </p:nvSpPr>
        <p:spPr>
          <a:xfrm>
            <a:off x="4590288" y="1298448"/>
            <a:ext cx="1280160" cy="493776"/>
          </a:xfrm>
          <a:prstGeom prst="rect">
            <a:avLst/>
          </a:prstGeom>
          <a:noFill/>
          <a:ln/>
        </p:spPr>
        <p:txBody>
          <a:bodyPr wrap="square" rtlCol="0" anchor="ctr"/>
          <a:lstStyle/>
          <a:p>
            <a:pPr marL="0" indent="0" algn="ctr">
              <a:buNone/>
            </a:pPr>
            <a:r>
              <a:rPr lang="en-US" sz="1300" b="1" dirty="0">
                <a:solidFill>
                  <a:srgbClr val="FFFFFF"/>
                </a:solidFill>
              </a:rPr>
              <a:t>Gemini</a:t>
            </a:r>
            <a:endParaRPr lang="en-US" sz="1300" dirty="0"/>
          </a:p>
        </p:txBody>
      </p:sp>
      <p:sp>
        <p:nvSpPr>
          <p:cNvPr id="11" name="Shape 9"/>
          <p:cNvSpPr/>
          <p:nvPr/>
        </p:nvSpPr>
        <p:spPr>
          <a:xfrm>
            <a:off x="5907024" y="1298448"/>
            <a:ext cx="1371600" cy="493776"/>
          </a:xfrm>
          <a:prstGeom prst="rect">
            <a:avLst/>
          </a:prstGeom>
          <a:solidFill>
            <a:srgbClr val="F59E0B"/>
          </a:solidFill>
          <a:ln w="12700">
            <a:noFill/>
            <a:prstDash val="solid"/>
          </a:ln>
        </p:spPr>
        <p:txBody>
          <a:bodyPr/>
          <a:lstStyle/>
          <a:p>
            <a:endParaRPr/>
          </a:p>
        </p:txBody>
      </p:sp>
      <p:sp>
        <p:nvSpPr>
          <p:cNvPr id="12" name="Text 10"/>
          <p:cNvSpPr/>
          <p:nvPr/>
        </p:nvSpPr>
        <p:spPr>
          <a:xfrm>
            <a:off x="5980176" y="1298448"/>
            <a:ext cx="1280160" cy="493776"/>
          </a:xfrm>
          <a:prstGeom prst="rect">
            <a:avLst/>
          </a:prstGeom>
          <a:noFill/>
          <a:ln/>
        </p:spPr>
        <p:txBody>
          <a:bodyPr wrap="square" rtlCol="0" anchor="ctr"/>
          <a:lstStyle/>
          <a:p>
            <a:pPr marL="0" indent="0" algn="ctr">
              <a:buNone/>
            </a:pPr>
            <a:r>
              <a:rPr lang="en-US" sz="1300" b="1" dirty="0">
                <a:solidFill>
                  <a:srgbClr val="FFFFFF"/>
                </a:solidFill>
              </a:rPr>
              <a:t>Claude</a:t>
            </a:r>
            <a:endParaRPr lang="en-US" sz="1300" dirty="0"/>
          </a:p>
        </p:txBody>
      </p:sp>
      <p:sp>
        <p:nvSpPr>
          <p:cNvPr id="13" name="Shape 11"/>
          <p:cNvSpPr/>
          <p:nvPr/>
        </p:nvSpPr>
        <p:spPr>
          <a:xfrm>
            <a:off x="7296912" y="1298448"/>
            <a:ext cx="1371600" cy="493776"/>
          </a:xfrm>
          <a:prstGeom prst="rect">
            <a:avLst/>
          </a:prstGeom>
          <a:solidFill>
            <a:srgbClr val="8B5CF6"/>
          </a:solidFill>
          <a:ln w="12700">
            <a:noFill/>
            <a:prstDash val="solid"/>
          </a:ln>
        </p:spPr>
        <p:txBody>
          <a:bodyPr/>
          <a:lstStyle/>
          <a:p>
            <a:endParaRPr/>
          </a:p>
        </p:txBody>
      </p:sp>
      <p:sp>
        <p:nvSpPr>
          <p:cNvPr id="14" name="Text 12"/>
          <p:cNvSpPr/>
          <p:nvPr/>
        </p:nvSpPr>
        <p:spPr>
          <a:xfrm>
            <a:off x="7370064" y="1298448"/>
            <a:ext cx="1280160" cy="493776"/>
          </a:xfrm>
          <a:prstGeom prst="rect">
            <a:avLst/>
          </a:prstGeom>
          <a:noFill/>
          <a:ln/>
        </p:spPr>
        <p:txBody>
          <a:bodyPr wrap="square" rtlCol="0" anchor="ctr"/>
          <a:lstStyle/>
          <a:p>
            <a:pPr marL="0" indent="0" algn="ctr">
              <a:buNone/>
            </a:pPr>
            <a:r>
              <a:rPr lang="en-US" sz="1300" b="1" dirty="0">
                <a:solidFill>
                  <a:srgbClr val="FFFFFF"/>
                </a:solidFill>
              </a:rPr>
              <a:t>Perplexity</a:t>
            </a:r>
            <a:endParaRPr lang="en-US" sz="1300" dirty="0"/>
          </a:p>
        </p:txBody>
      </p:sp>
      <p:sp>
        <p:nvSpPr>
          <p:cNvPr id="15" name="Shape 13"/>
          <p:cNvSpPr/>
          <p:nvPr/>
        </p:nvSpPr>
        <p:spPr>
          <a:xfrm>
            <a:off x="365760" y="1792224"/>
            <a:ext cx="2743200" cy="493776"/>
          </a:xfrm>
          <a:prstGeom prst="rect">
            <a:avLst/>
          </a:prstGeom>
          <a:solidFill>
            <a:srgbClr val="FFFFFF"/>
          </a:solidFill>
          <a:ln w="12700">
            <a:solidFill>
              <a:srgbClr val="E5E7EB"/>
            </a:solidFill>
            <a:prstDash val="solid"/>
          </a:ln>
        </p:spPr>
        <p:txBody>
          <a:bodyPr/>
          <a:lstStyle/>
          <a:p>
            <a:endParaRPr/>
          </a:p>
        </p:txBody>
      </p:sp>
      <p:sp>
        <p:nvSpPr>
          <p:cNvPr id="16" name="Text 14"/>
          <p:cNvSpPr/>
          <p:nvPr/>
        </p:nvSpPr>
        <p:spPr>
          <a:xfrm>
            <a:off x="438912" y="1792224"/>
            <a:ext cx="2651760" cy="493776"/>
          </a:xfrm>
          <a:prstGeom prst="rect">
            <a:avLst/>
          </a:prstGeom>
          <a:noFill/>
          <a:ln/>
        </p:spPr>
        <p:txBody>
          <a:bodyPr wrap="square" rtlCol="0" anchor="ctr"/>
          <a:lstStyle/>
          <a:p>
            <a:pPr marL="0" indent="0" algn="l">
              <a:buNone/>
            </a:pPr>
            <a:r>
              <a:rPr lang="en-US" sz="1300" b="1" dirty="0">
                <a:solidFill>
                  <a:srgbClr val="1A1A2E"/>
                </a:solidFill>
              </a:rPr>
              <a:t>Writing email / text</a:t>
            </a:r>
            <a:endParaRPr lang="en-US" sz="1300" dirty="0"/>
          </a:p>
        </p:txBody>
      </p:sp>
      <p:sp>
        <p:nvSpPr>
          <p:cNvPr id="17" name="Shape 15"/>
          <p:cNvSpPr/>
          <p:nvPr/>
        </p:nvSpPr>
        <p:spPr>
          <a:xfrm>
            <a:off x="3127248" y="1792224"/>
            <a:ext cx="1371600" cy="493776"/>
          </a:xfrm>
          <a:prstGeom prst="rect">
            <a:avLst/>
          </a:prstGeom>
          <a:solidFill>
            <a:srgbClr val="FFFFFF"/>
          </a:solidFill>
          <a:ln w="12700">
            <a:solidFill>
              <a:srgbClr val="E5E7EB"/>
            </a:solidFill>
            <a:prstDash val="solid"/>
          </a:ln>
        </p:spPr>
        <p:txBody>
          <a:bodyPr/>
          <a:lstStyle/>
          <a:p>
            <a:endParaRPr/>
          </a:p>
        </p:txBody>
      </p:sp>
      <p:sp>
        <p:nvSpPr>
          <p:cNvPr id="18" name="Text 16"/>
          <p:cNvSpPr/>
          <p:nvPr/>
        </p:nvSpPr>
        <p:spPr>
          <a:xfrm>
            <a:off x="3200400" y="179222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19" name="Shape 17"/>
          <p:cNvSpPr/>
          <p:nvPr/>
        </p:nvSpPr>
        <p:spPr>
          <a:xfrm>
            <a:off x="4517136" y="1792224"/>
            <a:ext cx="1371600" cy="493776"/>
          </a:xfrm>
          <a:prstGeom prst="rect">
            <a:avLst/>
          </a:prstGeom>
          <a:solidFill>
            <a:srgbClr val="FFFFFF"/>
          </a:solidFill>
          <a:ln w="12700">
            <a:solidFill>
              <a:srgbClr val="E5E7EB"/>
            </a:solidFill>
            <a:prstDash val="solid"/>
          </a:ln>
        </p:spPr>
        <p:txBody>
          <a:bodyPr/>
          <a:lstStyle/>
          <a:p>
            <a:endParaRPr/>
          </a:p>
        </p:txBody>
      </p:sp>
      <p:sp>
        <p:nvSpPr>
          <p:cNvPr id="20" name="Text 18"/>
          <p:cNvSpPr/>
          <p:nvPr/>
        </p:nvSpPr>
        <p:spPr>
          <a:xfrm>
            <a:off x="4590288" y="179222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21" name="Shape 19"/>
          <p:cNvSpPr/>
          <p:nvPr/>
        </p:nvSpPr>
        <p:spPr>
          <a:xfrm>
            <a:off x="5907024" y="1792224"/>
            <a:ext cx="1371600" cy="493776"/>
          </a:xfrm>
          <a:prstGeom prst="rect">
            <a:avLst/>
          </a:prstGeom>
          <a:solidFill>
            <a:srgbClr val="FFFFFF"/>
          </a:solidFill>
          <a:ln w="12700">
            <a:solidFill>
              <a:srgbClr val="E5E7EB"/>
            </a:solidFill>
            <a:prstDash val="solid"/>
          </a:ln>
        </p:spPr>
        <p:txBody>
          <a:bodyPr/>
          <a:lstStyle/>
          <a:p>
            <a:endParaRPr/>
          </a:p>
        </p:txBody>
      </p:sp>
      <p:sp>
        <p:nvSpPr>
          <p:cNvPr id="22" name="Text 20"/>
          <p:cNvSpPr/>
          <p:nvPr/>
        </p:nvSpPr>
        <p:spPr>
          <a:xfrm>
            <a:off x="5980176" y="179222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23" name="Shape 21"/>
          <p:cNvSpPr/>
          <p:nvPr/>
        </p:nvSpPr>
        <p:spPr>
          <a:xfrm>
            <a:off x="7296912" y="1792224"/>
            <a:ext cx="1371600" cy="493776"/>
          </a:xfrm>
          <a:prstGeom prst="rect">
            <a:avLst/>
          </a:prstGeom>
          <a:solidFill>
            <a:srgbClr val="FFFFFF"/>
          </a:solidFill>
          <a:ln w="12700">
            <a:solidFill>
              <a:srgbClr val="E5E7EB"/>
            </a:solidFill>
            <a:prstDash val="solid"/>
          </a:ln>
        </p:spPr>
        <p:txBody>
          <a:bodyPr/>
          <a:lstStyle/>
          <a:p>
            <a:endParaRPr/>
          </a:p>
        </p:txBody>
      </p:sp>
      <p:sp>
        <p:nvSpPr>
          <p:cNvPr id="24" name="Text 22"/>
          <p:cNvSpPr/>
          <p:nvPr/>
        </p:nvSpPr>
        <p:spPr>
          <a:xfrm>
            <a:off x="7370064" y="179222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25" name="Shape 23"/>
          <p:cNvSpPr/>
          <p:nvPr/>
        </p:nvSpPr>
        <p:spPr>
          <a:xfrm>
            <a:off x="365760" y="2286000"/>
            <a:ext cx="2743200" cy="493776"/>
          </a:xfrm>
          <a:prstGeom prst="rect">
            <a:avLst/>
          </a:prstGeom>
          <a:solidFill>
            <a:srgbClr val="F4F7FB"/>
          </a:solidFill>
          <a:ln w="12700">
            <a:solidFill>
              <a:srgbClr val="E5E7EB"/>
            </a:solidFill>
            <a:prstDash val="solid"/>
          </a:ln>
        </p:spPr>
        <p:txBody>
          <a:bodyPr/>
          <a:lstStyle/>
          <a:p>
            <a:endParaRPr/>
          </a:p>
        </p:txBody>
      </p:sp>
      <p:sp>
        <p:nvSpPr>
          <p:cNvPr id="26" name="Text 24"/>
          <p:cNvSpPr/>
          <p:nvPr/>
        </p:nvSpPr>
        <p:spPr>
          <a:xfrm>
            <a:off x="438912" y="2286000"/>
            <a:ext cx="2651760" cy="493776"/>
          </a:xfrm>
          <a:prstGeom prst="rect">
            <a:avLst/>
          </a:prstGeom>
          <a:noFill/>
          <a:ln/>
        </p:spPr>
        <p:txBody>
          <a:bodyPr wrap="square" rtlCol="0" anchor="ctr"/>
          <a:lstStyle/>
          <a:p>
            <a:pPr marL="0" indent="0" algn="l">
              <a:buNone/>
            </a:pPr>
            <a:r>
              <a:rPr lang="en-US" sz="1300" b="1" dirty="0">
                <a:solidFill>
                  <a:srgbClr val="1A1A2E"/>
                </a:solidFill>
              </a:rPr>
              <a:t>Current research / facts</a:t>
            </a:r>
            <a:endParaRPr lang="en-US" sz="1300" dirty="0"/>
          </a:p>
        </p:txBody>
      </p:sp>
      <p:sp>
        <p:nvSpPr>
          <p:cNvPr id="27" name="Shape 25"/>
          <p:cNvSpPr/>
          <p:nvPr/>
        </p:nvSpPr>
        <p:spPr>
          <a:xfrm>
            <a:off x="3127248" y="2286000"/>
            <a:ext cx="1371600" cy="493776"/>
          </a:xfrm>
          <a:prstGeom prst="rect">
            <a:avLst/>
          </a:prstGeom>
          <a:solidFill>
            <a:srgbClr val="F4F7FB"/>
          </a:solidFill>
          <a:ln w="12700">
            <a:solidFill>
              <a:srgbClr val="E5E7EB"/>
            </a:solidFill>
            <a:prstDash val="solid"/>
          </a:ln>
        </p:spPr>
        <p:txBody>
          <a:bodyPr/>
          <a:lstStyle/>
          <a:p>
            <a:endParaRPr/>
          </a:p>
        </p:txBody>
      </p:sp>
      <p:sp>
        <p:nvSpPr>
          <p:cNvPr id="28" name="Text 26"/>
          <p:cNvSpPr/>
          <p:nvPr/>
        </p:nvSpPr>
        <p:spPr>
          <a:xfrm>
            <a:off x="3200400" y="2286000"/>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29" name="Shape 27"/>
          <p:cNvSpPr/>
          <p:nvPr/>
        </p:nvSpPr>
        <p:spPr>
          <a:xfrm>
            <a:off x="4517136" y="2286000"/>
            <a:ext cx="1371600" cy="493776"/>
          </a:xfrm>
          <a:prstGeom prst="rect">
            <a:avLst/>
          </a:prstGeom>
          <a:solidFill>
            <a:srgbClr val="F4F7FB"/>
          </a:solidFill>
          <a:ln w="12700">
            <a:solidFill>
              <a:srgbClr val="E5E7EB"/>
            </a:solidFill>
            <a:prstDash val="solid"/>
          </a:ln>
        </p:spPr>
        <p:txBody>
          <a:bodyPr/>
          <a:lstStyle/>
          <a:p>
            <a:endParaRPr/>
          </a:p>
        </p:txBody>
      </p:sp>
      <p:sp>
        <p:nvSpPr>
          <p:cNvPr id="30" name="Text 28"/>
          <p:cNvSpPr/>
          <p:nvPr/>
        </p:nvSpPr>
        <p:spPr>
          <a:xfrm>
            <a:off x="4590288" y="2286000"/>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31" name="Shape 29"/>
          <p:cNvSpPr/>
          <p:nvPr/>
        </p:nvSpPr>
        <p:spPr>
          <a:xfrm>
            <a:off x="5907024" y="2286000"/>
            <a:ext cx="1371600" cy="493776"/>
          </a:xfrm>
          <a:prstGeom prst="rect">
            <a:avLst/>
          </a:prstGeom>
          <a:solidFill>
            <a:srgbClr val="F4F7FB"/>
          </a:solidFill>
          <a:ln w="12700">
            <a:solidFill>
              <a:srgbClr val="E5E7EB"/>
            </a:solidFill>
            <a:prstDash val="solid"/>
          </a:ln>
        </p:spPr>
        <p:txBody>
          <a:bodyPr/>
          <a:lstStyle/>
          <a:p>
            <a:endParaRPr/>
          </a:p>
        </p:txBody>
      </p:sp>
      <p:sp>
        <p:nvSpPr>
          <p:cNvPr id="32" name="Text 30"/>
          <p:cNvSpPr/>
          <p:nvPr/>
        </p:nvSpPr>
        <p:spPr>
          <a:xfrm>
            <a:off x="5980176" y="2286000"/>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33" name="Shape 31"/>
          <p:cNvSpPr/>
          <p:nvPr/>
        </p:nvSpPr>
        <p:spPr>
          <a:xfrm>
            <a:off x="7296912" y="2286000"/>
            <a:ext cx="1371600" cy="493776"/>
          </a:xfrm>
          <a:prstGeom prst="rect">
            <a:avLst/>
          </a:prstGeom>
          <a:solidFill>
            <a:srgbClr val="F4F7FB"/>
          </a:solidFill>
          <a:ln w="12700">
            <a:solidFill>
              <a:srgbClr val="E5E7EB"/>
            </a:solidFill>
            <a:prstDash val="solid"/>
          </a:ln>
        </p:spPr>
        <p:txBody>
          <a:bodyPr/>
          <a:lstStyle/>
          <a:p>
            <a:endParaRPr/>
          </a:p>
        </p:txBody>
      </p:sp>
      <p:sp>
        <p:nvSpPr>
          <p:cNvPr id="34" name="Text 32"/>
          <p:cNvSpPr/>
          <p:nvPr/>
        </p:nvSpPr>
        <p:spPr>
          <a:xfrm>
            <a:off x="7370064" y="2286000"/>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35" name="Shape 33"/>
          <p:cNvSpPr/>
          <p:nvPr/>
        </p:nvSpPr>
        <p:spPr>
          <a:xfrm>
            <a:off x="365760" y="2779776"/>
            <a:ext cx="2743200" cy="493776"/>
          </a:xfrm>
          <a:prstGeom prst="rect">
            <a:avLst/>
          </a:prstGeom>
          <a:solidFill>
            <a:srgbClr val="FFFFFF"/>
          </a:solidFill>
          <a:ln w="12700">
            <a:solidFill>
              <a:srgbClr val="E5E7EB"/>
            </a:solidFill>
            <a:prstDash val="solid"/>
          </a:ln>
        </p:spPr>
        <p:txBody>
          <a:bodyPr/>
          <a:lstStyle/>
          <a:p>
            <a:endParaRPr/>
          </a:p>
        </p:txBody>
      </p:sp>
      <p:sp>
        <p:nvSpPr>
          <p:cNvPr id="36" name="Text 34"/>
          <p:cNvSpPr/>
          <p:nvPr/>
        </p:nvSpPr>
        <p:spPr>
          <a:xfrm>
            <a:off x="438912" y="2779776"/>
            <a:ext cx="2651760" cy="493776"/>
          </a:xfrm>
          <a:prstGeom prst="rect">
            <a:avLst/>
          </a:prstGeom>
          <a:noFill/>
          <a:ln/>
        </p:spPr>
        <p:txBody>
          <a:bodyPr wrap="square" rtlCol="0" anchor="ctr"/>
          <a:lstStyle/>
          <a:p>
            <a:pPr marL="0" indent="0" algn="l">
              <a:buNone/>
            </a:pPr>
            <a:r>
              <a:rPr lang="en-US" sz="1300" b="1" dirty="0">
                <a:solidFill>
                  <a:srgbClr val="1A1A2E"/>
                </a:solidFill>
              </a:rPr>
              <a:t>Office / Google Workspace</a:t>
            </a:r>
            <a:endParaRPr lang="en-US" sz="1300" dirty="0"/>
          </a:p>
        </p:txBody>
      </p:sp>
      <p:sp>
        <p:nvSpPr>
          <p:cNvPr id="37" name="Shape 35"/>
          <p:cNvSpPr/>
          <p:nvPr/>
        </p:nvSpPr>
        <p:spPr>
          <a:xfrm>
            <a:off x="3127248" y="2779776"/>
            <a:ext cx="1371600" cy="493776"/>
          </a:xfrm>
          <a:prstGeom prst="rect">
            <a:avLst/>
          </a:prstGeom>
          <a:solidFill>
            <a:srgbClr val="FFFFFF"/>
          </a:solidFill>
          <a:ln w="12700">
            <a:solidFill>
              <a:srgbClr val="E5E7EB"/>
            </a:solidFill>
            <a:prstDash val="solid"/>
          </a:ln>
        </p:spPr>
        <p:txBody>
          <a:bodyPr/>
          <a:lstStyle/>
          <a:p>
            <a:endParaRPr/>
          </a:p>
        </p:txBody>
      </p:sp>
      <p:sp>
        <p:nvSpPr>
          <p:cNvPr id="38" name="Text 36"/>
          <p:cNvSpPr/>
          <p:nvPr/>
        </p:nvSpPr>
        <p:spPr>
          <a:xfrm>
            <a:off x="3200400" y="2779776"/>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39" name="Shape 37"/>
          <p:cNvSpPr/>
          <p:nvPr/>
        </p:nvSpPr>
        <p:spPr>
          <a:xfrm>
            <a:off x="4517136" y="2779776"/>
            <a:ext cx="1371600" cy="493776"/>
          </a:xfrm>
          <a:prstGeom prst="rect">
            <a:avLst/>
          </a:prstGeom>
          <a:solidFill>
            <a:srgbClr val="FFFFFF"/>
          </a:solidFill>
          <a:ln w="12700">
            <a:solidFill>
              <a:srgbClr val="E5E7EB"/>
            </a:solidFill>
            <a:prstDash val="solid"/>
          </a:ln>
        </p:spPr>
        <p:txBody>
          <a:bodyPr/>
          <a:lstStyle/>
          <a:p>
            <a:endParaRPr/>
          </a:p>
        </p:txBody>
      </p:sp>
      <p:sp>
        <p:nvSpPr>
          <p:cNvPr id="40" name="Text 38"/>
          <p:cNvSpPr/>
          <p:nvPr/>
        </p:nvSpPr>
        <p:spPr>
          <a:xfrm>
            <a:off x="4590288" y="2779776"/>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41" name="Shape 39"/>
          <p:cNvSpPr/>
          <p:nvPr/>
        </p:nvSpPr>
        <p:spPr>
          <a:xfrm>
            <a:off x="5907024" y="2779776"/>
            <a:ext cx="1371600" cy="493776"/>
          </a:xfrm>
          <a:prstGeom prst="rect">
            <a:avLst/>
          </a:prstGeom>
          <a:solidFill>
            <a:srgbClr val="FFFFFF"/>
          </a:solidFill>
          <a:ln w="12700">
            <a:solidFill>
              <a:srgbClr val="E5E7EB"/>
            </a:solidFill>
            <a:prstDash val="solid"/>
          </a:ln>
        </p:spPr>
        <p:txBody>
          <a:bodyPr/>
          <a:lstStyle/>
          <a:p>
            <a:endParaRPr/>
          </a:p>
        </p:txBody>
      </p:sp>
      <p:sp>
        <p:nvSpPr>
          <p:cNvPr id="42" name="Text 40"/>
          <p:cNvSpPr/>
          <p:nvPr/>
        </p:nvSpPr>
        <p:spPr>
          <a:xfrm>
            <a:off x="5980176" y="2779776"/>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43" name="Shape 41"/>
          <p:cNvSpPr/>
          <p:nvPr/>
        </p:nvSpPr>
        <p:spPr>
          <a:xfrm>
            <a:off x="7296912" y="2779776"/>
            <a:ext cx="1371600" cy="493776"/>
          </a:xfrm>
          <a:prstGeom prst="rect">
            <a:avLst/>
          </a:prstGeom>
          <a:solidFill>
            <a:srgbClr val="FFFFFF"/>
          </a:solidFill>
          <a:ln w="12700">
            <a:solidFill>
              <a:srgbClr val="E5E7EB"/>
            </a:solidFill>
            <a:prstDash val="solid"/>
          </a:ln>
        </p:spPr>
        <p:txBody>
          <a:bodyPr/>
          <a:lstStyle/>
          <a:p>
            <a:endParaRPr/>
          </a:p>
        </p:txBody>
      </p:sp>
      <p:sp>
        <p:nvSpPr>
          <p:cNvPr id="44" name="Text 42"/>
          <p:cNvSpPr/>
          <p:nvPr/>
        </p:nvSpPr>
        <p:spPr>
          <a:xfrm>
            <a:off x="7370064" y="2779776"/>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45" name="Shape 43"/>
          <p:cNvSpPr/>
          <p:nvPr/>
        </p:nvSpPr>
        <p:spPr>
          <a:xfrm>
            <a:off x="365760" y="3273552"/>
            <a:ext cx="2743200" cy="493776"/>
          </a:xfrm>
          <a:prstGeom prst="rect">
            <a:avLst/>
          </a:prstGeom>
          <a:solidFill>
            <a:srgbClr val="F4F7FB"/>
          </a:solidFill>
          <a:ln w="12700">
            <a:solidFill>
              <a:srgbClr val="E5E7EB"/>
            </a:solidFill>
            <a:prstDash val="solid"/>
          </a:ln>
        </p:spPr>
        <p:txBody>
          <a:bodyPr/>
          <a:lstStyle/>
          <a:p>
            <a:endParaRPr/>
          </a:p>
        </p:txBody>
      </p:sp>
      <p:sp>
        <p:nvSpPr>
          <p:cNvPr id="46" name="Text 44"/>
          <p:cNvSpPr/>
          <p:nvPr/>
        </p:nvSpPr>
        <p:spPr>
          <a:xfrm>
            <a:off x="438912" y="3273552"/>
            <a:ext cx="2651760" cy="493776"/>
          </a:xfrm>
          <a:prstGeom prst="rect">
            <a:avLst/>
          </a:prstGeom>
          <a:noFill/>
          <a:ln/>
        </p:spPr>
        <p:txBody>
          <a:bodyPr wrap="square" rtlCol="0" anchor="ctr"/>
          <a:lstStyle/>
          <a:p>
            <a:pPr marL="0" indent="0" algn="l">
              <a:buNone/>
            </a:pPr>
            <a:r>
              <a:rPr lang="en-US" sz="1300" b="1" dirty="0">
                <a:solidFill>
                  <a:srgbClr val="1A1A2E"/>
                </a:solidFill>
              </a:rPr>
              <a:t>Long texts / analysis (&gt;5 pages)</a:t>
            </a:r>
            <a:endParaRPr lang="en-US" sz="1300" dirty="0"/>
          </a:p>
        </p:txBody>
      </p:sp>
      <p:sp>
        <p:nvSpPr>
          <p:cNvPr id="47" name="Shape 45"/>
          <p:cNvSpPr/>
          <p:nvPr/>
        </p:nvSpPr>
        <p:spPr>
          <a:xfrm>
            <a:off x="3127248" y="3273552"/>
            <a:ext cx="1371600" cy="493776"/>
          </a:xfrm>
          <a:prstGeom prst="rect">
            <a:avLst/>
          </a:prstGeom>
          <a:solidFill>
            <a:srgbClr val="F4F7FB"/>
          </a:solidFill>
          <a:ln w="12700">
            <a:solidFill>
              <a:srgbClr val="E5E7EB"/>
            </a:solidFill>
            <a:prstDash val="solid"/>
          </a:ln>
        </p:spPr>
        <p:txBody>
          <a:bodyPr/>
          <a:lstStyle/>
          <a:p>
            <a:endParaRPr/>
          </a:p>
        </p:txBody>
      </p:sp>
      <p:sp>
        <p:nvSpPr>
          <p:cNvPr id="48" name="Text 46"/>
          <p:cNvSpPr/>
          <p:nvPr/>
        </p:nvSpPr>
        <p:spPr>
          <a:xfrm>
            <a:off x="3200400" y="3273552"/>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49" name="Shape 47"/>
          <p:cNvSpPr/>
          <p:nvPr/>
        </p:nvSpPr>
        <p:spPr>
          <a:xfrm>
            <a:off x="4517136" y="3273552"/>
            <a:ext cx="1371600" cy="493776"/>
          </a:xfrm>
          <a:prstGeom prst="rect">
            <a:avLst/>
          </a:prstGeom>
          <a:solidFill>
            <a:srgbClr val="F4F7FB"/>
          </a:solidFill>
          <a:ln w="12700">
            <a:solidFill>
              <a:srgbClr val="E5E7EB"/>
            </a:solidFill>
            <a:prstDash val="solid"/>
          </a:ln>
        </p:spPr>
        <p:txBody>
          <a:bodyPr/>
          <a:lstStyle/>
          <a:p>
            <a:endParaRPr/>
          </a:p>
        </p:txBody>
      </p:sp>
      <p:sp>
        <p:nvSpPr>
          <p:cNvPr id="50" name="Text 48"/>
          <p:cNvSpPr/>
          <p:nvPr/>
        </p:nvSpPr>
        <p:spPr>
          <a:xfrm>
            <a:off x="4590288" y="3273552"/>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51" name="Shape 49"/>
          <p:cNvSpPr/>
          <p:nvPr/>
        </p:nvSpPr>
        <p:spPr>
          <a:xfrm>
            <a:off x="5907024" y="3273552"/>
            <a:ext cx="1371600" cy="493776"/>
          </a:xfrm>
          <a:prstGeom prst="rect">
            <a:avLst/>
          </a:prstGeom>
          <a:solidFill>
            <a:srgbClr val="F4F7FB"/>
          </a:solidFill>
          <a:ln w="12700">
            <a:solidFill>
              <a:srgbClr val="E5E7EB"/>
            </a:solidFill>
            <a:prstDash val="solid"/>
          </a:ln>
        </p:spPr>
        <p:txBody>
          <a:bodyPr/>
          <a:lstStyle/>
          <a:p>
            <a:endParaRPr/>
          </a:p>
        </p:txBody>
      </p:sp>
      <p:sp>
        <p:nvSpPr>
          <p:cNvPr id="52" name="Text 50"/>
          <p:cNvSpPr/>
          <p:nvPr/>
        </p:nvSpPr>
        <p:spPr>
          <a:xfrm>
            <a:off x="5980176" y="3273552"/>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53" name="Shape 51"/>
          <p:cNvSpPr/>
          <p:nvPr/>
        </p:nvSpPr>
        <p:spPr>
          <a:xfrm>
            <a:off x="7296912" y="3273552"/>
            <a:ext cx="1371600" cy="493776"/>
          </a:xfrm>
          <a:prstGeom prst="rect">
            <a:avLst/>
          </a:prstGeom>
          <a:solidFill>
            <a:srgbClr val="F4F7FB"/>
          </a:solidFill>
          <a:ln w="12700">
            <a:solidFill>
              <a:srgbClr val="E5E7EB"/>
            </a:solidFill>
            <a:prstDash val="solid"/>
          </a:ln>
        </p:spPr>
        <p:txBody>
          <a:bodyPr/>
          <a:lstStyle/>
          <a:p>
            <a:endParaRPr/>
          </a:p>
        </p:txBody>
      </p:sp>
      <p:sp>
        <p:nvSpPr>
          <p:cNvPr id="54" name="Text 52"/>
          <p:cNvSpPr/>
          <p:nvPr/>
        </p:nvSpPr>
        <p:spPr>
          <a:xfrm>
            <a:off x="7370064" y="3273552"/>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55" name="Shape 53"/>
          <p:cNvSpPr/>
          <p:nvPr/>
        </p:nvSpPr>
        <p:spPr>
          <a:xfrm>
            <a:off x="365760" y="3767328"/>
            <a:ext cx="2743200" cy="493776"/>
          </a:xfrm>
          <a:prstGeom prst="rect">
            <a:avLst/>
          </a:prstGeom>
          <a:solidFill>
            <a:srgbClr val="FFFFFF"/>
          </a:solidFill>
          <a:ln w="12700">
            <a:solidFill>
              <a:srgbClr val="E5E7EB"/>
            </a:solidFill>
            <a:prstDash val="solid"/>
          </a:ln>
        </p:spPr>
        <p:txBody>
          <a:bodyPr/>
          <a:lstStyle/>
          <a:p>
            <a:endParaRPr/>
          </a:p>
        </p:txBody>
      </p:sp>
      <p:sp>
        <p:nvSpPr>
          <p:cNvPr id="56" name="Text 54"/>
          <p:cNvSpPr/>
          <p:nvPr/>
        </p:nvSpPr>
        <p:spPr>
          <a:xfrm>
            <a:off x="438912" y="3767328"/>
            <a:ext cx="2651760" cy="493776"/>
          </a:xfrm>
          <a:prstGeom prst="rect">
            <a:avLst/>
          </a:prstGeom>
          <a:noFill/>
          <a:ln/>
        </p:spPr>
        <p:txBody>
          <a:bodyPr wrap="square" rtlCol="0" anchor="ctr"/>
          <a:lstStyle/>
          <a:p>
            <a:pPr marL="0" indent="0" algn="l">
              <a:buNone/>
            </a:pPr>
            <a:r>
              <a:rPr lang="en-US" sz="1300" b="1" dirty="0">
                <a:solidFill>
                  <a:srgbClr val="1A1A2E"/>
                </a:solidFill>
              </a:rPr>
              <a:t>Brainstorming / ideas</a:t>
            </a:r>
            <a:endParaRPr lang="en-US" sz="1300" dirty="0"/>
          </a:p>
        </p:txBody>
      </p:sp>
      <p:sp>
        <p:nvSpPr>
          <p:cNvPr id="57" name="Shape 55"/>
          <p:cNvSpPr/>
          <p:nvPr/>
        </p:nvSpPr>
        <p:spPr>
          <a:xfrm>
            <a:off x="3127248" y="3767328"/>
            <a:ext cx="1371600" cy="493776"/>
          </a:xfrm>
          <a:prstGeom prst="rect">
            <a:avLst/>
          </a:prstGeom>
          <a:solidFill>
            <a:srgbClr val="FFFFFF"/>
          </a:solidFill>
          <a:ln w="12700">
            <a:solidFill>
              <a:srgbClr val="E5E7EB"/>
            </a:solidFill>
            <a:prstDash val="solid"/>
          </a:ln>
        </p:spPr>
        <p:txBody>
          <a:bodyPr/>
          <a:lstStyle/>
          <a:p>
            <a:endParaRPr/>
          </a:p>
        </p:txBody>
      </p:sp>
      <p:sp>
        <p:nvSpPr>
          <p:cNvPr id="58" name="Text 56"/>
          <p:cNvSpPr/>
          <p:nvPr/>
        </p:nvSpPr>
        <p:spPr>
          <a:xfrm>
            <a:off x="3200400" y="3767328"/>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59" name="Shape 57"/>
          <p:cNvSpPr/>
          <p:nvPr/>
        </p:nvSpPr>
        <p:spPr>
          <a:xfrm>
            <a:off x="4517136" y="3767328"/>
            <a:ext cx="1371600" cy="493776"/>
          </a:xfrm>
          <a:prstGeom prst="rect">
            <a:avLst/>
          </a:prstGeom>
          <a:solidFill>
            <a:srgbClr val="FFFFFF"/>
          </a:solidFill>
          <a:ln w="12700">
            <a:solidFill>
              <a:srgbClr val="E5E7EB"/>
            </a:solidFill>
            <a:prstDash val="solid"/>
          </a:ln>
        </p:spPr>
        <p:txBody>
          <a:bodyPr/>
          <a:lstStyle/>
          <a:p>
            <a:endParaRPr/>
          </a:p>
        </p:txBody>
      </p:sp>
      <p:sp>
        <p:nvSpPr>
          <p:cNvPr id="60" name="Text 58"/>
          <p:cNvSpPr/>
          <p:nvPr/>
        </p:nvSpPr>
        <p:spPr>
          <a:xfrm>
            <a:off x="4590288" y="3767328"/>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61" name="Shape 59"/>
          <p:cNvSpPr/>
          <p:nvPr/>
        </p:nvSpPr>
        <p:spPr>
          <a:xfrm>
            <a:off x="5907024" y="3767328"/>
            <a:ext cx="1371600" cy="493776"/>
          </a:xfrm>
          <a:prstGeom prst="rect">
            <a:avLst/>
          </a:prstGeom>
          <a:solidFill>
            <a:srgbClr val="FFFFFF"/>
          </a:solidFill>
          <a:ln w="12700">
            <a:solidFill>
              <a:srgbClr val="E5E7EB"/>
            </a:solidFill>
            <a:prstDash val="solid"/>
          </a:ln>
        </p:spPr>
        <p:txBody>
          <a:bodyPr/>
          <a:lstStyle/>
          <a:p>
            <a:endParaRPr/>
          </a:p>
        </p:txBody>
      </p:sp>
      <p:sp>
        <p:nvSpPr>
          <p:cNvPr id="62" name="Text 60"/>
          <p:cNvSpPr/>
          <p:nvPr/>
        </p:nvSpPr>
        <p:spPr>
          <a:xfrm>
            <a:off x="5980176" y="3767328"/>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63" name="Shape 61"/>
          <p:cNvSpPr/>
          <p:nvPr/>
        </p:nvSpPr>
        <p:spPr>
          <a:xfrm>
            <a:off x="7296912" y="3767328"/>
            <a:ext cx="1371600" cy="493776"/>
          </a:xfrm>
          <a:prstGeom prst="rect">
            <a:avLst/>
          </a:prstGeom>
          <a:solidFill>
            <a:srgbClr val="FFFFFF"/>
          </a:solidFill>
          <a:ln w="12700">
            <a:solidFill>
              <a:srgbClr val="E5E7EB"/>
            </a:solidFill>
            <a:prstDash val="solid"/>
          </a:ln>
        </p:spPr>
        <p:txBody>
          <a:bodyPr/>
          <a:lstStyle/>
          <a:p>
            <a:endParaRPr/>
          </a:p>
        </p:txBody>
      </p:sp>
      <p:sp>
        <p:nvSpPr>
          <p:cNvPr id="64" name="Text 62"/>
          <p:cNvSpPr/>
          <p:nvPr/>
        </p:nvSpPr>
        <p:spPr>
          <a:xfrm>
            <a:off x="7370064" y="3767328"/>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65" name="Shape 63"/>
          <p:cNvSpPr/>
          <p:nvPr/>
        </p:nvSpPr>
        <p:spPr>
          <a:xfrm>
            <a:off x="365760" y="4261104"/>
            <a:ext cx="2743200" cy="493776"/>
          </a:xfrm>
          <a:prstGeom prst="rect">
            <a:avLst/>
          </a:prstGeom>
          <a:solidFill>
            <a:srgbClr val="F4F7FB"/>
          </a:solidFill>
          <a:ln w="12700">
            <a:solidFill>
              <a:srgbClr val="E5E7EB"/>
            </a:solidFill>
            <a:prstDash val="solid"/>
          </a:ln>
        </p:spPr>
        <p:txBody>
          <a:bodyPr/>
          <a:lstStyle/>
          <a:p>
            <a:endParaRPr/>
          </a:p>
        </p:txBody>
      </p:sp>
      <p:sp>
        <p:nvSpPr>
          <p:cNvPr id="66" name="Text 64"/>
          <p:cNvSpPr/>
          <p:nvPr/>
        </p:nvSpPr>
        <p:spPr>
          <a:xfrm>
            <a:off x="438912" y="4261104"/>
            <a:ext cx="2651760" cy="493776"/>
          </a:xfrm>
          <a:prstGeom prst="rect">
            <a:avLst/>
          </a:prstGeom>
          <a:noFill/>
          <a:ln/>
        </p:spPr>
        <p:txBody>
          <a:bodyPr wrap="square" rtlCol="0" anchor="ctr"/>
          <a:lstStyle/>
          <a:p>
            <a:pPr marL="0" indent="0" algn="l">
              <a:buNone/>
            </a:pPr>
            <a:r>
              <a:rPr lang="en-US" sz="1300" b="1" dirty="0">
                <a:solidFill>
                  <a:srgbClr val="1A1A2E"/>
                </a:solidFill>
              </a:rPr>
              <a:t>Writing code</a:t>
            </a:r>
            <a:endParaRPr lang="en-US" sz="1300" dirty="0"/>
          </a:p>
        </p:txBody>
      </p:sp>
      <p:sp>
        <p:nvSpPr>
          <p:cNvPr id="67" name="Shape 65"/>
          <p:cNvSpPr/>
          <p:nvPr/>
        </p:nvSpPr>
        <p:spPr>
          <a:xfrm>
            <a:off x="3127248" y="4261104"/>
            <a:ext cx="1371600" cy="493776"/>
          </a:xfrm>
          <a:prstGeom prst="rect">
            <a:avLst/>
          </a:prstGeom>
          <a:solidFill>
            <a:srgbClr val="F4F7FB"/>
          </a:solidFill>
          <a:ln w="12700">
            <a:solidFill>
              <a:srgbClr val="E5E7EB"/>
            </a:solidFill>
            <a:prstDash val="solid"/>
          </a:ln>
        </p:spPr>
        <p:txBody>
          <a:bodyPr/>
          <a:lstStyle/>
          <a:p>
            <a:endParaRPr/>
          </a:p>
        </p:txBody>
      </p:sp>
      <p:sp>
        <p:nvSpPr>
          <p:cNvPr id="68" name="Text 66"/>
          <p:cNvSpPr/>
          <p:nvPr/>
        </p:nvSpPr>
        <p:spPr>
          <a:xfrm>
            <a:off x="3200400" y="426110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69" name="Shape 67"/>
          <p:cNvSpPr/>
          <p:nvPr/>
        </p:nvSpPr>
        <p:spPr>
          <a:xfrm>
            <a:off x="4517136" y="4261104"/>
            <a:ext cx="1371600" cy="493776"/>
          </a:xfrm>
          <a:prstGeom prst="rect">
            <a:avLst/>
          </a:prstGeom>
          <a:solidFill>
            <a:srgbClr val="F4F7FB"/>
          </a:solidFill>
          <a:ln w="12700">
            <a:solidFill>
              <a:srgbClr val="E5E7EB"/>
            </a:solidFill>
            <a:prstDash val="solid"/>
          </a:ln>
        </p:spPr>
        <p:txBody>
          <a:bodyPr/>
          <a:lstStyle/>
          <a:p>
            <a:endParaRPr/>
          </a:p>
        </p:txBody>
      </p:sp>
      <p:sp>
        <p:nvSpPr>
          <p:cNvPr id="70" name="Text 68"/>
          <p:cNvSpPr/>
          <p:nvPr/>
        </p:nvSpPr>
        <p:spPr>
          <a:xfrm>
            <a:off x="4590288" y="426110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71" name="Shape 69"/>
          <p:cNvSpPr/>
          <p:nvPr/>
        </p:nvSpPr>
        <p:spPr>
          <a:xfrm>
            <a:off x="5907024" y="4261104"/>
            <a:ext cx="1371600" cy="493776"/>
          </a:xfrm>
          <a:prstGeom prst="rect">
            <a:avLst/>
          </a:prstGeom>
          <a:solidFill>
            <a:srgbClr val="F4F7FB"/>
          </a:solidFill>
          <a:ln w="12700">
            <a:solidFill>
              <a:srgbClr val="E5E7EB"/>
            </a:solidFill>
            <a:prstDash val="solid"/>
          </a:ln>
        </p:spPr>
        <p:txBody>
          <a:bodyPr/>
          <a:lstStyle/>
          <a:p>
            <a:endParaRPr/>
          </a:p>
        </p:txBody>
      </p:sp>
      <p:sp>
        <p:nvSpPr>
          <p:cNvPr id="72" name="Text 70"/>
          <p:cNvSpPr/>
          <p:nvPr/>
        </p:nvSpPr>
        <p:spPr>
          <a:xfrm>
            <a:off x="5980176" y="426110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73" name="Shape 71"/>
          <p:cNvSpPr/>
          <p:nvPr/>
        </p:nvSpPr>
        <p:spPr>
          <a:xfrm>
            <a:off x="7296912" y="4261104"/>
            <a:ext cx="1371600" cy="493776"/>
          </a:xfrm>
          <a:prstGeom prst="rect">
            <a:avLst/>
          </a:prstGeom>
          <a:solidFill>
            <a:srgbClr val="F4F7FB"/>
          </a:solidFill>
          <a:ln w="12700">
            <a:solidFill>
              <a:srgbClr val="E5E7EB"/>
            </a:solidFill>
            <a:prstDash val="solid"/>
          </a:ln>
        </p:spPr>
        <p:txBody>
          <a:bodyPr/>
          <a:lstStyle/>
          <a:p>
            <a:endParaRPr/>
          </a:p>
        </p:txBody>
      </p:sp>
      <p:sp>
        <p:nvSpPr>
          <p:cNvPr id="74" name="Text 72"/>
          <p:cNvSpPr/>
          <p:nvPr/>
        </p:nvSpPr>
        <p:spPr>
          <a:xfrm>
            <a:off x="7370064" y="426110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75" name="Text 73"/>
          <p:cNvSpPr/>
          <p:nvPr/>
        </p:nvSpPr>
        <p:spPr>
          <a:xfrm>
            <a:off x="365760" y="4800600"/>
            <a:ext cx="8412480" cy="274320"/>
          </a:xfrm>
          <a:prstGeom prst="rect">
            <a:avLst/>
          </a:prstGeom>
          <a:noFill/>
          <a:ln/>
        </p:spPr>
        <p:txBody>
          <a:bodyPr wrap="square" rtlCol="0" anchor="ctr"/>
          <a:lstStyle/>
          <a:p>
            <a:pPr marL="0" indent="0" algn="ctr">
              <a:buNone/>
            </a:pPr>
            <a:r>
              <a:rPr lang="en-US" sz="1000" dirty="0">
                <a:solidFill>
                  <a:srgbClr val="6B7280"/>
                </a:solidFill>
              </a:rPr>
              <a:t>★★★ = Best choice  |  ★★ = Suitable  |  ★ = Not optimal  |  Gemini representative for Google Workspace users  |  As of: February 2026</a:t>
            </a:r>
            <a:endParaRPr lang="en-US" sz="1000" dirty="0"/>
          </a:p>
        </p:txBody>
      </p:sp>
      <p:sp>
        <p:nvSpPr>
          <p:cNvPr id="76" name="TextBox 75"/>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F-41  |  Die </a:t>
            </a:r>
            <a:r>
              <a:rPr sz="850" b="1" dirty="0" err="1">
                <a:solidFill>
                  <a:srgbClr val="FFFFFF"/>
                </a:solidFill>
                <a:latin typeface="Calibri"/>
              </a:rPr>
              <a:t>Entscheidungsmatrix</a:t>
            </a:r>
            <a:endParaRPr sz="850" b="1" dirty="0">
              <a:solidFill>
                <a:srgbClr val="FFFFFF"/>
              </a:solidFill>
              <a:latin typeface="Calibri"/>
            </a:endParaRPr>
          </a:p>
        </p:txBody>
      </p:sp>
      <p:pic>
        <p:nvPicPr>
          <p:cNvPr id="7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78" name="foundic_text_78">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INTERACTION: Prompt Your Own Task</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Now It’s Your Turn!</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Take your own real task (from Module 1) and prompt it live right now.
Answer format: 1 RCTF prompt · 1 re-prompt · QA level (LOW / MEDIUM / HIGH)</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Formulate RCTF prompt (from Module 2)</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Enter prompt directly here — I'll run the AI demo</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Determine QA level (Low / Medium / High) and name the required check measure</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If needed: re-prompting → refine result</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F-42  |  Now It’s Your Turn!</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3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My AI Action Plan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400" b="1" dirty="0">
                <a:solidFill>
                  <a:srgbClr val="1A1A2E"/>
                </a:solidFill>
              </a:rPr>
              <a:t>My AI Action Plan — 3 Tasks Starting Tomorrow</a:t>
            </a:r>
            <a:endParaRPr lang="en-US" sz="2400" dirty="0"/>
          </a:p>
        </p:txBody>
      </p:sp>
      <p:sp>
        <p:nvSpPr>
          <p:cNvPr id="5" name="Shape 3"/>
          <p:cNvSpPr/>
          <p:nvPr/>
        </p:nvSpPr>
        <p:spPr>
          <a:xfrm>
            <a:off x="365760" y="1298448"/>
            <a:ext cx="457200" cy="1115568"/>
          </a:xfrm>
          <a:prstGeom prst="rect">
            <a:avLst/>
          </a:prstGeom>
          <a:solidFill>
            <a:srgbClr val="10B981"/>
          </a:solidFill>
          <a:ln w="12700">
            <a:solidFill>
              <a:srgbClr val="10B981"/>
            </a:solidFill>
            <a:prstDash val="solid"/>
          </a:ln>
        </p:spPr>
        <p:txBody>
          <a:bodyPr/>
          <a:lstStyle/>
          <a:p>
            <a:endParaRPr/>
          </a:p>
        </p:txBody>
      </p:sp>
      <p:sp>
        <p:nvSpPr>
          <p:cNvPr id="6" name="Text 4"/>
          <p:cNvSpPr/>
          <p:nvPr/>
        </p:nvSpPr>
        <p:spPr>
          <a:xfrm>
            <a:off x="365760" y="1298448"/>
            <a:ext cx="457200" cy="1115568"/>
          </a:xfrm>
          <a:prstGeom prst="rect">
            <a:avLst/>
          </a:prstGeom>
          <a:noFill/>
          <a:ln/>
        </p:spPr>
        <p:txBody>
          <a:bodyPr wrap="square" rtlCol="0" anchor="ctr"/>
          <a:lstStyle/>
          <a:p>
            <a:pPr marL="0" indent="0" algn="ctr">
              <a:buNone/>
            </a:pPr>
            <a:r>
              <a:rPr lang="en-US" sz="2000" b="1" dirty="0">
                <a:solidFill>
                  <a:srgbClr val="FFFFFF"/>
                </a:solidFill>
              </a:rPr>
              <a:t>1</a:t>
            </a:r>
            <a:endParaRPr lang="en-US" sz="2000" dirty="0"/>
          </a:p>
        </p:txBody>
      </p:sp>
      <p:sp>
        <p:nvSpPr>
          <p:cNvPr id="7" name="Shape 5"/>
          <p:cNvSpPr/>
          <p:nvPr/>
        </p:nvSpPr>
        <p:spPr>
          <a:xfrm>
            <a:off x="960120" y="1298448"/>
            <a:ext cx="1920240" cy="1115568"/>
          </a:xfrm>
          <a:prstGeom prst="rect">
            <a:avLst/>
          </a:prstGeom>
          <a:solidFill>
            <a:srgbClr val="FFFFFF"/>
          </a:solidFill>
          <a:ln w="12700">
            <a:solidFill>
              <a:srgbClr val="E5E7EB"/>
            </a:solidFill>
            <a:prstDash val="solid"/>
          </a:ln>
        </p:spPr>
        <p:txBody>
          <a:bodyPr/>
          <a:lstStyle/>
          <a:p>
            <a:endParaRPr/>
          </a:p>
        </p:txBody>
      </p:sp>
      <p:sp>
        <p:nvSpPr>
          <p:cNvPr id="8" name="Shape 6"/>
          <p:cNvSpPr/>
          <p:nvPr/>
        </p:nvSpPr>
        <p:spPr>
          <a:xfrm>
            <a:off x="960120" y="1298448"/>
            <a:ext cx="1920240" cy="292608"/>
          </a:xfrm>
          <a:prstGeom prst="rect">
            <a:avLst/>
          </a:prstGeom>
          <a:solidFill>
            <a:srgbClr val="10B981"/>
          </a:solidFill>
          <a:ln w="12700">
            <a:solidFill>
              <a:srgbClr val="10B981"/>
            </a:solidFill>
            <a:prstDash val="solid"/>
          </a:ln>
        </p:spPr>
        <p:txBody>
          <a:bodyPr/>
          <a:lstStyle/>
          <a:p>
            <a:endParaRPr/>
          </a:p>
        </p:txBody>
      </p:sp>
      <p:sp>
        <p:nvSpPr>
          <p:cNvPr id="9" name="Text 7"/>
          <p:cNvSpPr/>
          <p:nvPr/>
        </p:nvSpPr>
        <p:spPr>
          <a:xfrm>
            <a:off x="1005840" y="1298448"/>
            <a:ext cx="1828800" cy="292608"/>
          </a:xfrm>
          <a:prstGeom prst="rect">
            <a:avLst/>
          </a:prstGeom>
          <a:noFill/>
          <a:ln/>
        </p:spPr>
        <p:txBody>
          <a:bodyPr wrap="square" rtlCol="0" anchor="ctr"/>
          <a:lstStyle/>
          <a:p>
            <a:pPr marL="0" indent="0">
              <a:buNone/>
            </a:pPr>
            <a:r>
              <a:rPr lang="en-US" sz="1000" b="1" dirty="0">
                <a:solidFill>
                  <a:srgbClr val="FFFFFF"/>
                </a:solidFill>
              </a:rPr>
              <a:t>Task &amp; Tool</a:t>
            </a:r>
            <a:endParaRPr lang="en-US" sz="1000" dirty="0"/>
          </a:p>
        </p:txBody>
      </p:sp>
      <p:sp>
        <p:nvSpPr>
          <p:cNvPr id="10" name="Text 8"/>
          <p:cNvSpPr/>
          <p:nvPr/>
        </p:nvSpPr>
        <p:spPr>
          <a:xfrm>
            <a:off x="1033272" y="1636776"/>
            <a:ext cx="1737360" cy="685800"/>
          </a:xfrm>
          <a:prstGeom prst="rect">
            <a:avLst/>
          </a:prstGeom>
          <a:noFill/>
          <a:ln/>
        </p:spPr>
        <p:txBody>
          <a:bodyPr wrap="square" rtlCol="0" anchor="ctr"/>
          <a:lstStyle/>
          <a:p>
            <a:pPr marL="0" indent="0">
              <a:buNone/>
            </a:pPr>
            <a:endParaRPr lang="en-US" sz="1100" dirty="0"/>
          </a:p>
        </p:txBody>
      </p:sp>
      <p:sp>
        <p:nvSpPr>
          <p:cNvPr id="11" name="Shape 9"/>
          <p:cNvSpPr/>
          <p:nvPr/>
        </p:nvSpPr>
        <p:spPr>
          <a:xfrm>
            <a:off x="2953512" y="1298448"/>
            <a:ext cx="1920240" cy="1115568"/>
          </a:xfrm>
          <a:prstGeom prst="rect">
            <a:avLst/>
          </a:prstGeom>
          <a:solidFill>
            <a:srgbClr val="FFFFFF"/>
          </a:solidFill>
          <a:ln w="12700">
            <a:solidFill>
              <a:srgbClr val="E5E7EB"/>
            </a:solidFill>
            <a:prstDash val="solid"/>
          </a:ln>
        </p:spPr>
        <p:txBody>
          <a:bodyPr/>
          <a:lstStyle/>
          <a:p>
            <a:endParaRPr/>
          </a:p>
        </p:txBody>
      </p:sp>
      <p:sp>
        <p:nvSpPr>
          <p:cNvPr id="12" name="Shape 10"/>
          <p:cNvSpPr/>
          <p:nvPr/>
        </p:nvSpPr>
        <p:spPr>
          <a:xfrm>
            <a:off x="2953512" y="1298448"/>
            <a:ext cx="1920240" cy="292608"/>
          </a:xfrm>
          <a:prstGeom prst="rect">
            <a:avLst/>
          </a:prstGeom>
          <a:solidFill>
            <a:srgbClr val="8B5CF6"/>
          </a:solidFill>
          <a:ln w="12700">
            <a:solidFill>
              <a:srgbClr val="8B5CF6"/>
            </a:solidFill>
            <a:prstDash val="solid"/>
          </a:ln>
        </p:spPr>
        <p:txBody>
          <a:bodyPr/>
          <a:lstStyle/>
          <a:p>
            <a:endParaRPr/>
          </a:p>
        </p:txBody>
      </p:sp>
      <p:sp>
        <p:nvSpPr>
          <p:cNvPr id="13" name="Text 11"/>
          <p:cNvSpPr/>
          <p:nvPr/>
        </p:nvSpPr>
        <p:spPr>
          <a:xfrm>
            <a:off x="2999232" y="1298448"/>
            <a:ext cx="1828800" cy="292608"/>
          </a:xfrm>
          <a:prstGeom prst="rect">
            <a:avLst/>
          </a:prstGeom>
          <a:noFill/>
          <a:ln/>
        </p:spPr>
        <p:txBody>
          <a:bodyPr wrap="square" rtlCol="0" anchor="ctr"/>
          <a:lstStyle/>
          <a:p>
            <a:pPr marL="0" indent="0">
              <a:buNone/>
            </a:pPr>
            <a:r>
              <a:rPr lang="en-US" sz="1000" b="1" dirty="0">
                <a:solidFill>
                  <a:srgbClr val="FFFFFF"/>
                </a:solidFill>
              </a:rPr>
              <a:t>My RCTF Prompt</a:t>
            </a:r>
            <a:endParaRPr lang="en-US" sz="1000" dirty="0"/>
          </a:p>
        </p:txBody>
      </p:sp>
      <p:sp>
        <p:nvSpPr>
          <p:cNvPr id="14" name="Text 12"/>
          <p:cNvSpPr/>
          <p:nvPr/>
        </p:nvSpPr>
        <p:spPr>
          <a:xfrm>
            <a:off x="3026664" y="1636776"/>
            <a:ext cx="1737360" cy="685800"/>
          </a:xfrm>
          <a:prstGeom prst="rect">
            <a:avLst/>
          </a:prstGeom>
          <a:noFill/>
          <a:ln/>
        </p:spPr>
        <p:txBody>
          <a:bodyPr wrap="square" rtlCol="0" anchor="ctr"/>
          <a:lstStyle/>
          <a:p>
            <a:pPr marL="0" indent="0">
              <a:buNone/>
            </a:pPr>
            <a:endParaRPr lang="en-US" sz="1100" dirty="0"/>
          </a:p>
        </p:txBody>
      </p:sp>
      <p:sp>
        <p:nvSpPr>
          <p:cNvPr id="15" name="Shape 13"/>
          <p:cNvSpPr/>
          <p:nvPr/>
        </p:nvSpPr>
        <p:spPr>
          <a:xfrm>
            <a:off x="4946904" y="1298448"/>
            <a:ext cx="1920240" cy="1115568"/>
          </a:xfrm>
          <a:prstGeom prst="rect">
            <a:avLst/>
          </a:prstGeom>
          <a:solidFill>
            <a:srgbClr val="FFFFFF"/>
          </a:solidFill>
          <a:ln w="12700">
            <a:solidFill>
              <a:srgbClr val="E5E7EB"/>
            </a:solidFill>
            <a:prstDash val="solid"/>
          </a:ln>
        </p:spPr>
        <p:txBody>
          <a:bodyPr/>
          <a:lstStyle/>
          <a:p>
            <a:endParaRPr/>
          </a:p>
        </p:txBody>
      </p:sp>
      <p:sp>
        <p:nvSpPr>
          <p:cNvPr id="16" name="Shape 14"/>
          <p:cNvSpPr/>
          <p:nvPr/>
        </p:nvSpPr>
        <p:spPr>
          <a:xfrm>
            <a:off x="4946904" y="1298448"/>
            <a:ext cx="1920240" cy="292608"/>
          </a:xfrm>
          <a:prstGeom prst="rect">
            <a:avLst/>
          </a:prstGeom>
          <a:solidFill>
            <a:srgbClr val="EF4444"/>
          </a:solidFill>
          <a:ln w="12700">
            <a:solidFill>
              <a:srgbClr val="EF4444"/>
            </a:solidFill>
            <a:prstDash val="solid"/>
          </a:ln>
        </p:spPr>
        <p:txBody>
          <a:bodyPr/>
          <a:lstStyle/>
          <a:p>
            <a:endParaRPr/>
          </a:p>
        </p:txBody>
      </p:sp>
      <p:sp>
        <p:nvSpPr>
          <p:cNvPr id="17" name="Text 15"/>
          <p:cNvSpPr/>
          <p:nvPr/>
        </p:nvSpPr>
        <p:spPr>
          <a:xfrm>
            <a:off x="4992624" y="1298448"/>
            <a:ext cx="1828800" cy="292608"/>
          </a:xfrm>
          <a:prstGeom prst="rect">
            <a:avLst/>
          </a:prstGeom>
          <a:noFill/>
          <a:ln/>
        </p:spPr>
        <p:txBody>
          <a:bodyPr wrap="square" rtlCol="0" anchor="ctr"/>
          <a:lstStyle/>
          <a:p>
            <a:pPr marL="0" indent="0">
              <a:buNone/>
            </a:pPr>
            <a:r>
              <a:rPr lang="en-US" sz="1000" b="1" dirty="0">
                <a:solidFill>
                  <a:srgbClr val="FFFFFF"/>
                </a:solidFill>
              </a:rPr>
              <a:t>QA Level &amp; Check Measure</a:t>
            </a:r>
            <a:endParaRPr lang="en-US" sz="1000" dirty="0"/>
          </a:p>
        </p:txBody>
      </p:sp>
      <p:sp>
        <p:nvSpPr>
          <p:cNvPr id="18" name="Text 16"/>
          <p:cNvSpPr/>
          <p:nvPr/>
        </p:nvSpPr>
        <p:spPr>
          <a:xfrm>
            <a:off x="5020056" y="1636776"/>
            <a:ext cx="1737360" cy="685800"/>
          </a:xfrm>
          <a:prstGeom prst="rect">
            <a:avLst/>
          </a:prstGeom>
          <a:noFill/>
          <a:ln/>
        </p:spPr>
        <p:txBody>
          <a:bodyPr wrap="square" rtlCol="0" anchor="ctr"/>
          <a:lstStyle/>
          <a:p>
            <a:pPr marL="0" indent="0">
              <a:buNone/>
            </a:pPr>
            <a:endParaRPr lang="en-US" sz="1100" dirty="0"/>
          </a:p>
        </p:txBody>
      </p:sp>
      <p:sp>
        <p:nvSpPr>
          <p:cNvPr id="19" name="Shape 17"/>
          <p:cNvSpPr/>
          <p:nvPr/>
        </p:nvSpPr>
        <p:spPr>
          <a:xfrm>
            <a:off x="6940296" y="1298448"/>
            <a:ext cx="1920240" cy="1115568"/>
          </a:xfrm>
          <a:prstGeom prst="rect">
            <a:avLst/>
          </a:prstGeom>
          <a:solidFill>
            <a:srgbClr val="FFFFFF"/>
          </a:solidFill>
          <a:ln w="12700">
            <a:solidFill>
              <a:srgbClr val="E5E7EB"/>
            </a:solidFill>
            <a:prstDash val="solid"/>
          </a:ln>
        </p:spPr>
        <p:txBody>
          <a:bodyPr/>
          <a:lstStyle/>
          <a:p>
            <a:endParaRPr/>
          </a:p>
        </p:txBody>
      </p:sp>
      <p:sp>
        <p:nvSpPr>
          <p:cNvPr id="20" name="Shape 18"/>
          <p:cNvSpPr/>
          <p:nvPr/>
        </p:nvSpPr>
        <p:spPr>
          <a:xfrm>
            <a:off x="6940296" y="1298448"/>
            <a:ext cx="1920240" cy="292608"/>
          </a:xfrm>
          <a:prstGeom prst="rect">
            <a:avLst/>
          </a:prstGeom>
          <a:solidFill>
            <a:srgbClr val="F59E0B"/>
          </a:solidFill>
          <a:ln w="12700">
            <a:solidFill>
              <a:srgbClr val="F59E0B"/>
            </a:solidFill>
            <a:prstDash val="solid"/>
          </a:ln>
        </p:spPr>
        <p:txBody>
          <a:bodyPr/>
          <a:lstStyle/>
          <a:p>
            <a:endParaRPr/>
          </a:p>
        </p:txBody>
      </p:sp>
      <p:sp>
        <p:nvSpPr>
          <p:cNvPr id="21" name="Text 19"/>
          <p:cNvSpPr/>
          <p:nvPr/>
        </p:nvSpPr>
        <p:spPr>
          <a:xfrm>
            <a:off x="6986016" y="1298448"/>
            <a:ext cx="1828800" cy="292608"/>
          </a:xfrm>
          <a:prstGeom prst="rect">
            <a:avLst/>
          </a:prstGeom>
          <a:noFill/>
          <a:ln/>
        </p:spPr>
        <p:txBody>
          <a:bodyPr wrap="square" rtlCol="0" anchor="ctr"/>
          <a:lstStyle/>
          <a:p>
            <a:pPr marL="0" indent="0">
              <a:buNone/>
            </a:pPr>
            <a:r>
              <a:rPr lang="en-US" sz="1000" b="1" dirty="0">
                <a:solidFill>
                  <a:srgbClr val="FFFFFF"/>
                </a:solidFill>
              </a:rPr>
              <a:t>Who sees the result?</a:t>
            </a:r>
            <a:endParaRPr lang="en-US" sz="1000" dirty="0"/>
          </a:p>
        </p:txBody>
      </p:sp>
      <p:sp>
        <p:nvSpPr>
          <p:cNvPr id="22" name="Text 20"/>
          <p:cNvSpPr/>
          <p:nvPr/>
        </p:nvSpPr>
        <p:spPr>
          <a:xfrm>
            <a:off x="7013448" y="1636776"/>
            <a:ext cx="1737360" cy="685800"/>
          </a:xfrm>
          <a:prstGeom prst="rect">
            <a:avLst/>
          </a:prstGeom>
          <a:noFill/>
          <a:ln/>
        </p:spPr>
        <p:txBody>
          <a:bodyPr wrap="square" rtlCol="0" anchor="ctr"/>
          <a:lstStyle/>
          <a:p>
            <a:pPr marL="0" indent="0">
              <a:buNone/>
            </a:pPr>
            <a:endParaRPr lang="en-US" sz="1100" dirty="0"/>
          </a:p>
        </p:txBody>
      </p:sp>
      <p:sp>
        <p:nvSpPr>
          <p:cNvPr id="23" name="Shape 21"/>
          <p:cNvSpPr/>
          <p:nvPr/>
        </p:nvSpPr>
        <p:spPr>
          <a:xfrm>
            <a:off x="365760" y="2560320"/>
            <a:ext cx="457200" cy="1115568"/>
          </a:xfrm>
          <a:prstGeom prst="rect">
            <a:avLst/>
          </a:prstGeom>
          <a:solidFill>
            <a:srgbClr val="10B981"/>
          </a:solidFill>
          <a:ln w="12700">
            <a:solidFill>
              <a:srgbClr val="10B981"/>
            </a:solidFill>
            <a:prstDash val="solid"/>
          </a:ln>
        </p:spPr>
        <p:txBody>
          <a:bodyPr/>
          <a:lstStyle/>
          <a:p>
            <a:endParaRPr/>
          </a:p>
        </p:txBody>
      </p:sp>
      <p:sp>
        <p:nvSpPr>
          <p:cNvPr id="24" name="Text 22"/>
          <p:cNvSpPr/>
          <p:nvPr/>
        </p:nvSpPr>
        <p:spPr>
          <a:xfrm>
            <a:off x="365760" y="2560320"/>
            <a:ext cx="457200" cy="1115568"/>
          </a:xfrm>
          <a:prstGeom prst="rect">
            <a:avLst/>
          </a:prstGeom>
          <a:noFill/>
          <a:ln/>
        </p:spPr>
        <p:txBody>
          <a:bodyPr wrap="square" rtlCol="0" anchor="ctr"/>
          <a:lstStyle/>
          <a:p>
            <a:pPr marL="0" indent="0" algn="ctr">
              <a:buNone/>
            </a:pPr>
            <a:r>
              <a:rPr lang="en-US" sz="2000" b="1" dirty="0">
                <a:solidFill>
                  <a:srgbClr val="FFFFFF"/>
                </a:solidFill>
              </a:rPr>
              <a:t>2</a:t>
            </a:r>
            <a:endParaRPr lang="en-US" sz="2000" dirty="0"/>
          </a:p>
        </p:txBody>
      </p:sp>
      <p:sp>
        <p:nvSpPr>
          <p:cNvPr id="25" name="Shape 23"/>
          <p:cNvSpPr/>
          <p:nvPr/>
        </p:nvSpPr>
        <p:spPr>
          <a:xfrm>
            <a:off x="960120" y="2560320"/>
            <a:ext cx="1920240" cy="1115568"/>
          </a:xfrm>
          <a:prstGeom prst="rect">
            <a:avLst/>
          </a:prstGeom>
          <a:solidFill>
            <a:srgbClr val="FFFFFF"/>
          </a:solidFill>
          <a:ln w="12700">
            <a:solidFill>
              <a:srgbClr val="E5E7EB"/>
            </a:solidFill>
            <a:prstDash val="solid"/>
          </a:ln>
        </p:spPr>
        <p:txBody>
          <a:bodyPr/>
          <a:lstStyle/>
          <a:p>
            <a:endParaRPr/>
          </a:p>
        </p:txBody>
      </p:sp>
      <p:sp>
        <p:nvSpPr>
          <p:cNvPr id="26" name="Shape 24"/>
          <p:cNvSpPr/>
          <p:nvPr/>
        </p:nvSpPr>
        <p:spPr>
          <a:xfrm>
            <a:off x="960120" y="2560320"/>
            <a:ext cx="1920240" cy="292608"/>
          </a:xfrm>
          <a:prstGeom prst="rect">
            <a:avLst/>
          </a:prstGeom>
          <a:solidFill>
            <a:srgbClr val="10B981"/>
          </a:solidFill>
          <a:ln w="12700">
            <a:solidFill>
              <a:srgbClr val="10B981"/>
            </a:solidFill>
            <a:prstDash val="solid"/>
          </a:ln>
        </p:spPr>
        <p:txBody>
          <a:bodyPr/>
          <a:lstStyle/>
          <a:p>
            <a:endParaRPr/>
          </a:p>
        </p:txBody>
      </p:sp>
      <p:sp>
        <p:nvSpPr>
          <p:cNvPr id="27" name="Text 25"/>
          <p:cNvSpPr/>
          <p:nvPr/>
        </p:nvSpPr>
        <p:spPr>
          <a:xfrm>
            <a:off x="1005840" y="2560320"/>
            <a:ext cx="1828800" cy="292608"/>
          </a:xfrm>
          <a:prstGeom prst="rect">
            <a:avLst/>
          </a:prstGeom>
          <a:noFill/>
          <a:ln/>
        </p:spPr>
        <p:txBody>
          <a:bodyPr wrap="square" rtlCol="0" anchor="ctr"/>
          <a:lstStyle/>
          <a:p>
            <a:pPr marL="0" indent="0">
              <a:buNone/>
            </a:pPr>
            <a:r>
              <a:rPr lang="en-US" sz="1000" b="1" dirty="0">
                <a:solidFill>
                  <a:srgbClr val="FFFFFF"/>
                </a:solidFill>
              </a:rPr>
              <a:t>Task &amp; Tool</a:t>
            </a:r>
            <a:endParaRPr lang="en-US" sz="1000" dirty="0"/>
          </a:p>
        </p:txBody>
      </p:sp>
      <p:sp>
        <p:nvSpPr>
          <p:cNvPr id="28" name="Text 26"/>
          <p:cNvSpPr/>
          <p:nvPr/>
        </p:nvSpPr>
        <p:spPr>
          <a:xfrm>
            <a:off x="1033272" y="2898648"/>
            <a:ext cx="1737360" cy="685800"/>
          </a:xfrm>
          <a:prstGeom prst="rect">
            <a:avLst/>
          </a:prstGeom>
          <a:noFill/>
          <a:ln/>
        </p:spPr>
        <p:txBody>
          <a:bodyPr wrap="square" rtlCol="0" anchor="ctr"/>
          <a:lstStyle/>
          <a:p>
            <a:pPr marL="0" indent="0">
              <a:buNone/>
            </a:pPr>
            <a:endParaRPr lang="en-US" sz="1100" dirty="0"/>
          </a:p>
        </p:txBody>
      </p:sp>
      <p:sp>
        <p:nvSpPr>
          <p:cNvPr id="29" name="Shape 27"/>
          <p:cNvSpPr/>
          <p:nvPr/>
        </p:nvSpPr>
        <p:spPr>
          <a:xfrm>
            <a:off x="2953512" y="2560320"/>
            <a:ext cx="1920240" cy="1115568"/>
          </a:xfrm>
          <a:prstGeom prst="rect">
            <a:avLst/>
          </a:prstGeom>
          <a:solidFill>
            <a:srgbClr val="FFFFFF"/>
          </a:solidFill>
          <a:ln w="12700">
            <a:solidFill>
              <a:srgbClr val="E5E7EB"/>
            </a:solidFill>
            <a:prstDash val="solid"/>
          </a:ln>
        </p:spPr>
        <p:txBody>
          <a:bodyPr/>
          <a:lstStyle/>
          <a:p>
            <a:endParaRPr/>
          </a:p>
        </p:txBody>
      </p:sp>
      <p:sp>
        <p:nvSpPr>
          <p:cNvPr id="30" name="Shape 28"/>
          <p:cNvSpPr/>
          <p:nvPr/>
        </p:nvSpPr>
        <p:spPr>
          <a:xfrm>
            <a:off x="2953512" y="2560320"/>
            <a:ext cx="1920240" cy="292608"/>
          </a:xfrm>
          <a:prstGeom prst="rect">
            <a:avLst/>
          </a:prstGeom>
          <a:solidFill>
            <a:srgbClr val="8B5CF6"/>
          </a:solidFill>
          <a:ln w="12700">
            <a:solidFill>
              <a:srgbClr val="8B5CF6"/>
            </a:solidFill>
            <a:prstDash val="solid"/>
          </a:ln>
        </p:spPr>
        <p:txBody>
          <a:bodyPr/>
          <a:lstStyle/>
          <a:p>
            <a:endParaRPr/>
          </a:p>
        </p:txBody>
      </p:sp>
      <p:sp>
        <p:nvSpPr>
          <p:cNvPr id="31" name="Text 29"/>
          <p:cNvSpPr/>
          <p:nvPr/>
        </p:nvSpPr>
        <p:spPr>
          <a:xfrm>
            <a:off x="2999232" y="2560320"/>
            <a:ext cx="1828800" cy="292608"/>
          </a:xfrm>
          <a:prstGeom prst="rect">
            <a:avLst/>
          </a:prstGeom>
          <a:noFill/>
          <a:ln/>
        </p:spPr>
        <p:txBody>
          <a:bodyPr wrap="square" rtlCol="0" anchor="ctr"/>
          <a:lstStyle/>
          <a:p>
            <a:pPr marL="0" indent="0">
              <a:buNone/>
            </a:pPr>
            <a:r>
              <a:rPr lang="en-US" sz="1000" b="1" dirty="0">
                <a:solidFill>
                  <a:srgbClr val="FFFFFF"/>
                </a:solidFill>
              </a:rPr>
              <a:t>My RCTF Prompt</a:t>
            </a:r>
            <a:endParaRPr lang="en-US" sz="1000" dirty="0"/>
          </a:p>
        </p:txBody>
      </p:sp>
      <p:sp>
        <p:nvSpPr>
          <p:cNvPr id="32" name="Text 30"/>
          <p:cNvSpPr/>
          <p:nvPr/>
        </p:nvSpPr>
        <p:spPr>
          <a:xfrm>
            <a:off x="3026664" y="2898648"/>
            <a:ext cx="1737360" cy="685800"/>
          </a:xfrm>
          <a:prstGeom prst="rect">
            <a:avLst/>
          </a:prstGeom>
          <a:noFill/>
          <a:ln/>
        </p:spPr>
        <p:txBody>
          <a:bodyPr wrap="square" rtlCol="0" anchor="ctr"/>
          <a:lstStyle/>
          <a:p>
            <a:pPr marL="0" indent="0">
              <a:buNone/>
            </a:pPr>
            <a:endParaRPr lang="en-US" sz="1100" dirty="0"/>
          </a:p>
        </p:txBody>
      </p:sp>
      <p:sp>
        <p:nvSpPr>
          <p:cNvPr id="33" name="Shape 31"/>
          <p:cNvSpPr/>
          <p:nvPr/>
        </p:nvSpPr>
        <p:spPr>
          <a:xfrm>
            <a:off x="4946904" y="2560320"/>
            <a:ext cx="1920240" cy="1115568"/>
          </a:xfrm>
          <a:prstGeom prst="rect">
            <a:avLst/>
          </a:prstGeom>
          <a:solidFill>
            <a:srgbClr val="FFFFFF"/>
          </a:solidFill>
          <a:ln w="12700">
            <a:solidFill>
              <a:srgbClr val="E5E7EB"/>
            </a:solidFill>
            <a:prstDash val="solid"/>
          </a:ln>
        </p:spPr>
        <p:txBody>
          <a:bodyPr/>
          <a:lstStyle/>
          <a:p>
            <a:endParaRPr/>
          </a:p>
        </p:txBody>
      </p:sp>
      <p:sp>
        <p:nvSpPr>
          <p:cNvPr id="34" name="Shape 32"/>
          <p:cNvSpPr/>
          <p:nvPr/>
        </p:nvSpPr>
        <p:spPr>
          <a:xfrm>
            <a:off x="4946904" y="2560320"/>
            <a:ext cx="1920240" cy="292608"/>
          </a:xfrm>
          <a:prstGeom prst="rect">
            <a:avLst/>
          </a:prstGeom>
          <a:solidFill>
            <a:srgbClr val="EF4444"/>
          </a:solidFill>
          <a:ln w="12700">
            <a:solidFill>
              <a:srgbClr val="EF4444"/>
            </a:solidFill>
            <a:prstDash val="solid"/>
          </a:ln>
        </p:spPr>
        <p:txBody>
          <a:bodyPr/>
          <a:lstStyle/>
          <a:p>
            <a:endParaRPr/>
          </a:p>
        </p:txBody>
      </p:sp>
      <p:sp>
        <p:nvSpPr>
          <p:cNvPr id="35" name="Text 33"/>
          <p:cNvSpPr/>
          <p:nvPr/>
        </p:nvSpPr>
        <p:spPr>
          <a:xfrm>
            <a:off x="4992624" y="2560320"/>
            <a:ext cx="1828800" cy="292608"/>
          </a:xfrm>
          <a:prstGeom prst="rect">
            <a:avLst/>
          </a:prstGeom>
          <a:noFill/>
          <a:ln/>
        </p:spPr>
        <p:txBody>
          <a:bodyPr wrap="square" rtlCol="0" anchor="ctr"/>
          <a:lstStyle/>
          <a:p>
            <a:pPr marL="0" indent="0">
              <a:buNone/>
            </a:pPr>
            <a:r>
              <a:rPr lang="en-US" sz="1000" b="1" dirty="0">
                <a:solidFill>
                  <a:srgbClr val="FFFFFF"/>
                </a:solidFill>
              </a:rPr>
              <a:t>QA Level &amp; Check Measure</a:t>
            </a:r>
            <a:endParaRPr lang="en-US" sz="1000" dirty="0"/>
          </a:p>
        </p:txBody>
      </p:sp>
      <p:sp>
        <p:nvSpPr>
          <p:cNvPr id="36" name="Text 34"/>
          <p:cNvSpPr/>
          <p:nvPr/>
        </p:nvSpPr>
        <p:spPr>
          <a:xfrm>
            <a:off x="5020056" y="2898648"/>
            <a:ext cx="1737360" cy="685800"/>
          </a:xfrm>
          <a:prstGeom prst="rect">
            <a:avLst/>
          </a:prstGeom>
          <a:noFill/>
          <a:ln/>
        </p:spPr>
        <p:txBody>
          <a:bodyPr wrap="square" rtlCol="0" anchor="ctr"/>
          <a:lstStyle/>
          <a:p>
            <a:pPr marL="0" indent="0">
              <a:buNone/>
            </a:pPr>
            <a:endParaRPr lang="en-US" sz="1100" dirty="0"/>
          </a:p>
        </p:txBody>
      </p:sp>
      <p:sp>
        <p:nvSpPr>
          <p:cNvPr id="37" name="Shape 35"/>
          <p:cNvSpPr/>
          <p:nvPr/>
        </p:nvSpPr>
        <p:spPr>
          <a:xfrm>
            <a:off x="6940296" y="2560320"/>
            <a:ext cx="1920240" cy="1115568"/>
          </a:xfrm>
          <a:prstGeom prst="rect">
            <a:avLst/>
          </a:prstGeom>
          <a:solidFill>
            <a:srgbClr val="FFFFFF"/>
          </a:solidFill>
          <a:ln w="12700">
            <a:solidFill>
              <a:srgbClr val="E5E7EB"/>
            </a:solidFill>
            <a:prstDash val="solid"/>
          </a:ln>
        </p:spPr>
        <p:txBody>
          <a:bodyPr/>
          <a:lstStyle/>
          <a:p>
            <a:endParaRPr/>
          </a:p>
        </p:txBody>
      </p:sp>
      <p:sp>
        <p:nvSpPr>
          <p:cNvPr id="38" name="Shape 36"/>
          <p:cNvSpPr/>
          <p:nvPr/>
        </p:nvSpPr>
        <p:spPr>
          <a:xfrm>
            <a:off x="6940296" y="2560320"/>
            <a:ext cx="1920240" cy="292608"/>
          </a:xfrm>
          <a:prstGeom prst="rect">
            <a:avLst/>
          </a:prstGeom>
          <a:solidFill>
            <a:srgbClr val="F59E0B"/>
          </a:solidFill>
          <a:ln w="12700">
            <a:solidFill>
              <a:srgbClr val="F59E0B"/>
            </a:solidFill>
            <a:prstDash val="solid"/>
          </a:ln>
        </p:spPr>
        <p:txBody>
          <a:bodyPr/>
          <a:lstStyle/>
          <a:p>
            <a:endParaRPr/>
          </a:p>
        </p:txBody>
      </p:sp>
      <p:sp>
        <p:nvSpPr>
          <p:cNvPr id="39" name="Text 37"/>
          <p:cNvSpPr/>
          <p:nvPr/>
        </p:nvSpPr>
        <p:spPr>
          <a:xfrm>
            <a:off x="6986016" y="2560320"/>
            <a:ext cx="1828800" cy="292608"/>
          </a:xfrm>
          <a:prstGeom prst="rect">
            <a:avLst/>
          </a:prstGeom>
          <a:noFill/>
          <a:ln/>
        </p:spPr>
        <p:txBody>
          <a:bodyPr wrap="square" rtlCol="0" anchor="ctr"/>
          <a:lstStyle/>
          <a:p>
            <a:pPr marL="0" indent="0">
              <a:buNone/>
            </a:pPr>
            <a:r>
              <a:rPr lang="en-US" sz="1000" b="1" dirty="0">
                <a:solidFill>
                  <a:srgbClr val="FFFFFF"/>
                </a:solidFill>
              </a:rPr>
              <a:t>Who sees the result?</a:t>
            </a:r>
            <a:endParaRPr lang="en-US" sz="1000" dirty="0"/>
          </a:p>
        </p:txBody>
      </p:sp>
      <p:sp>
        <p:nvSpPr>
          <p:cNvPr id="40" name="Text 38"/>
          <p:cNvSpPr/>
          <p:nvPr/>
        </p:nvSpPr>
        <p:spPr>
          <a:xfrm>
            <a:off x="7013448" y="2898648"/>
            <a:ext cx="1737360" cy="685800"/>
          </a:xfrm>
          <a:prstGeom prst="rect">
            <a:avLst/>
          </a:prstGeom>
          <a:noFill/>
          <a:ln/>
        </p:spPr>
        <p:txBody>
          <a:bodyPr wrap="square" rtlCol="0" anchor="ctr"/>
          <a:lstStyle/>
          <a:p>
            <a:pPr marL="0" indent="0">
              <a:buNone/>
            </a:pPr>
            <a:endParaRPr lang="en-US" sz="1100" dirty="0"/>
          </a:p>
        </p:txBody>
      </p:sp>
      <p:sp>
        <p:nvSpPr>
          <p:cNvPr id="41" name="Shape 39"/>
          <p:cNvSpPr/>
          <p:nvPr/>
        </p:nvSpPr>
        <p:spPr>
          <a:xfrm>
            <a:off x="365760" y="3822192"/>
            <a:ext cx="457200" cy="1115568"/>
          </a:xfrm>
          <a:prstGeom prst="rect">
            <a:avLst/>
          </a:prstGeom>
          <a:solidFill>
            <a:srgbClr val="10B981"/>
          </a:solidFill>
          <a:ln w="12700">
            <a:solidFill>
              <a:srgbClr val="10B981"/>
            </a:solidFill>
            <a:prstDash val="solid"/>
          </a:ln>
        </p:spPr>
        <p:txBody>
          <a:bodyPr/>
          <a:lstStyle/>
          <a:p>
            <a:endParaRPr/>
          </a:p>
        </p:txBody>
      </p:sp>
      <p:sp>
        <p:nvSpPr>
          <p:cNvPr id="42" name="Text 40"/>
          <p:cNvSpPr/>
          <p:nvPr/>
        </p:nvSpPr>
        <p:spPr>
          <a:xfrm>
            <a:off x="365760" y="3822192"/>
            <a:ext cx="457200" cy="1115568"/>
          </a:xfrm>
          <a:prstGeom prst="rect">
            <a:avLst/>
          </a:prstGeom>
          <a:noFill/>
          <a:ln/>
        </p:spPr>
        <p:txBody>
          <a:bodyPr wrap="square" rtlCol="0" anchor="ctr"/>
          <a:lstStyle/>
          <a:p>
            <a:pPr marL="0" indent="0" algn="ctr">
              <a:buNone/>
            </a:pPr>
            <a:r>
              <a:rPr lang="en-US" sz="2000" b="1" dirty="0">
                <a:solidFill>
                  <a:srgbClr val="FFFFFF"/>
                </a:solidFill>
              </a:rPr>
              <a:t>3</a:t>
            </a:r>
            <a:endParaRPr lang="en-US" sz="2000" dirty="0"/>
          </a:p>
        </p:txBody>
      </p:sp>
      <p:sp>
        <p:nvSpPr>
          <p:cNvPr id="43" name="Shape 41"/>
          <p:cNvSpPr/>
          <p:nvPr/>
        </p:nvSpPr>
        <p:spPr>
          <a:xfrm>
            <a:off x="960120" y="3822192"/>
            <a:ext cx="1920240" cy="1115568"/>
          </a:xfrm>
          <a:prstGeom prst="rect">
            <a:avLst/>
          </a:prstGeom>
          <a:solidFill>
            <a:srgbClr val="FFFFFF"/>
          </a:solidFill>
          <a:ln w="12700">
            <a:solidFill>
              <a:srgbClr val="E5E7EB"/>
            </a:solidFill>
            <a:prstDash val="solid"/>
          </a:ln>
        </p:spPr>
        <p:txBody>
          <a:bodyPr/>
          <a:lstStyle/>
          <a:p>
            <a:endParaRPr/>
          </a:p>
        </p:txBody>
      </p:sp>
      <p:sp>
        <p:nvSpPr>
          <p:cNvPr id="44" name="Shape 42"/>
          <p:cNvSpPr/>
          <p:nvPr/>
        </p:nvSpPr>
        <p:spPr>
          <a:xfrm>
            <a:off x="960120" y="3822192"/>
            <a:ext cx="1920240" cy="292608"/>
          </a:xfrm>
          <a:prstGeom prst="rect">
            <a:avLst/>
          </a:prstGeom>
          <a:solidFill>
            <a:srgbClr val="10B981"/>
          </a:solidFill>
          <a:ln w="12700">
            <a:solidFill>
              <a:srgbClr val="10B981"/>
            </a:solidFill>
            <a:prstDash val="solid"/>
          </a:ln>
        </p:spPr>
        <p:txBody>
          <a:bodyPr/>
          <a:lstStyle/>
          <a:p>
            <a:endParaRPr/>
          </a:p>
        </p:txBody>
      </p:sp>
      <p:sp>
        <p:nvSpPr>
          <p:cNvPr id="45" name="Text 43"/>
          <p:cNvSpPr/>
          <p:nvPr/>
        </p:nvSpPr>
        <p:spPr>
          <a:xfrm>
            <a:off x="1005840" y="3822192"/>
            <a:ext cx="1828800" cy="292608"/>
          </a:xfrm>
          <a:prstGeom prst="rect">
            <a:avLst/>
          </a:prstGeom>
          <a:noFill/>
          <a:ln/>
        </p:spPr>
        <p:txBody>
          <a:bodyPr wrap="square" rtlCol="0" anchor="ctr"/>
          <a:lstStyle/>
          <a:p>
            <a:pPr marL="0" indent="0">
              <a:buNone/>
            </a:pPr>
            <a:r>
              <a:rPr lang="en-US" sz="1000" b="1" dirty="0">
                <a:solidFill>
                  <a:srgbClr val="FFFFFF"/>
                </a:solidFill>
              </a:rPr>
              <a:t>Task &amp; Tool</a:t>
            </a:r>
            <a:endParaRPr lang="en-US" sz="1000" dirty="0"/>
          </a:p>
        </p:txBody>
      </p:sp>
      <p:sp>
        <p:nvSpPr>
          <p:cNvPr id="46" name="Text 44"/>
          <p:cNvSpPr/>
          <p:nvPr/>
        </p:nvSpPr>
        <p:spPr>
          <a:xfrm>
            <a:off x="1033272" y="4160520"/>
            <a:ext cx="1737360" cy="685800"/>
          </a:xfrm>
          <a:prstGeom prst="rect">
            <a:avLst/>
          </a:prstGeom>
          <a:noFill/>
          <a:ln/>
        </p:spPr>
        <p:txBody>
          <a:bodyPr wrap="square" rtlCol="0" anchor="ctr"/>
          <a:lstStyle/>
          <a:p>
            <a:pPr marL="0" indent="0">
              <a:buNone/>
            </a:pPr>
            <a:endParaRPr lang="en-US" sz="1100" dirty="0"/>
          </a:p>
        </p:txBody>
      </p:sp>
      <p:sp>
        <p:nvSpPr>
          <p:cNvPr id="47" name="Shape 45"/>
          <p:cNvSpPr/>
          <p:nvPr/>
        </p:nvSpPr>
        <p:spPr>
          <a:xfrm>
            <a:off x="2953512" y="3822192"/>
            <a:ext cx="1920240" cy="1115568"/>
          </a:xfrm>
          <a:prstGeom prst="rect">
            <a:avLst/>
          </a:prstGeom>
          <a:solidFill>
            <a:srgbClr val="FFFFFF"/>
          </a:solidFill>
          <a:ln w="12700">
            <a:solidFill>
              <a:srgbClr val="E5E7EB"/>
            </a:solidFill>
            <a:prstDash val="solid"/>
          </a:ln>
        </p:spPr>
        <p:txBody>
          <a:bodyPr/>
          <a:lstStyle/>
          <a:p>
            <a:endParaRPr/>
          </a:p>
        </p:txBody>
      </p:sp>
      <p:sp>
        <p:nvSpPr>
          <p:cNvPr id="48" name="Shape 46"/>
          <p:cNvSpPr/>
          <p:nvPr/>
        </p:nvSpPr>
        <p:spPr>
          <a:xfrm>
            <a:off x="2953512" y="3822192"/>
            <a:ext cx="1920240" cy="292608"/>
          </a:xfrm>
          <a:prstGeom prst="rect">
            <a:avLst/>
          </a:prstGeom>
          <a:solidFill>
            <a:srgbClr val="8B5CF6"/>
          </a:solidFill>
          <a:ln w="12700">
            <a:solidFill>
              <a:srgbClr val="8B5CF6"/>
            </a:solidFill>
            <a:prstDash val="solid"/>
          </a:ln>
        </p:spPr>
        <p:txBody>
          <a:bodyPr/>
          <a:lstStyle/>
          <a:p>
            <a:endParaRPr/>
          </a:p>
        </p:txBody>
      </p:sp>
      <p:sp>
        <p:nvSpPr>
          <p:cNvPr id="49" name="Text 47"/>
          <p:cNvSpPr/>
          <p:nvPr/>
        </p:nvSpPr>
        <p:spPr>
          <a:xfrm>
            <a:off x="2999232" y="3822192"/>
            <a:ext cx="1828800" cy="292608"/>
          </a:xfrm>
          <a:prstGeom prst="rect">
            <a:avLst/>
          </a:prstGeom>
          <a:noFill/>
          <a:ln/>
        </p:spPr>
        <p:txBody>
          <a:bodyPr wrap="square" rtlCol="0" anchor="ctr"/>
          <a:lstStyle/>
          <a:p>
            <a:pPr marL="0" indent="0">
              <a:buNone/>
            </a:pPr>
            <a:r>
              <a:rPr lang="en-US" sz="1000" b="1" dirty="0">
                <a:solidFill>
                  <a:srgbClr val="FFFFFF"/>
                </a:solidFill>
              </a:rPr>
              <a:t>My RCTF Prompt</a:t>
            </a:r>
            <a:endParaRPr lang="en-US" sz="1000" dirty="0"/>
          </a:p>
        </p:txBody>
      </p:sp>
      <p:sp>
        <p:nvSpPr>
          <p:cNvPr id="50" name="Text 48"/>
          <p:cNvSpPr/>
          <p:nvPr/>
        </p:nvSpPr>
        <p:spPr>
          <a:xfrm>
            <a:off x="3026664" y="4160520"/>
            <a:ext cx="1737360" cy="685800"/>
          </a:xfrm>
          <a:prstGeom prst="rect">
            <a:avLst/>
          </a:prstGeom>
          <a:noFill/>
          <a:ln/>
        </p:spPr>
        <p:txBody>
          <a:bodyPr wrap="square" rtlCol="0" anchor="ctr"/>
          <a:lstStyle/>
          <a:p>
            <a:pPr marL="0" indent="0">
              <a:buNone/>
            </a:pPr>
            <a:endParaRPr lang="en-US" sz="1100" dirty="0"/>
          </a:p>
        </p:txBody>
      </p:sp>
      <p:sp>
        <p:nvSpPr>
          <p:cNvPr id="51" name="Shape 49"/>
          <p:cNvSpPr/>
          <p:nvPr/>
        </p:nvSpPr>
        <p:spPr>
          <a:xfrm>
            <a:off x="4946904" y="3822192"/>
            <a:ext cx="1920240" cy="1115568"/>
          </a:xfrm>
          <a:prstGeom prst="rect">
            <a:avLst/>
          </a:prstGeom>
          <a:solidFill>
            <a:srgbClr val="FFFFFF"/>
          </a:solidFill>
          <a:ln w="12700">
            <a:solidFill>
              <a:srgbClr val="E5E7EB"/>
            </a:solidFill>
            <a:prstDash val="solid"/>
          </a:ln>
        </p:spPr>
        <p:txBody>
          <a:bodyPr/>
          <a:lstStyle/>
          <a:p>
            <a:endParaRPr/>
          </a:p>
        </p:txBody>
      </p:sp>
      <p:sp>
        <p:nvSpPr>
          <p:cNvPr id="52" name="Shape 50"/>
          <p:cNvSpPr/>
          <p:nvPr/>
        </p:nvSpPr>
        <p:spPr>
          <a:xfrm>
            <a:off x="4946904" y="3822192"/>
            <a:ext cx="1920240" cy="292608"/>
          </a:xfrm>
          <a:prstGeom prst="rect">
            <a:avLst/>
          </a:prstGeom>
          <a:solidFill>
            <a:srgbClr val="EF4444"/>
          </a:solidFill>
          <a:ln w="12700">
            <a:solidFill>
              <a:srgbClr val="EF4444"/>
            </a:solidFill>
            <a:prstDash val="solid"/>
          </a:ln>
        </p:spPr>
        <p:txBody>
          <a:bodyPr/>
          <a:lstStyle/>
          <a:p>
            <a:endParaRPr/>
          </a:p>
        </p:txBody>
      </p:sp>
      <p:sp>
        <p:nvSpPr>
          <p:cNvPr id="53" name="Text 51"/>
          <p:cNvSpPr/>
          <p:nvPr/>
        </p:nvSpPr>
        <p:spPr>
          <a:xfrm>
            <a:off x="4992624" y="3822192"/>
            <a:ext cx="1828800" cy="292608"/>
          </a:xfrm>
          <a:prstGeom prst="rect">
            <a:avLst/>
          </a:prstGeom>
          <a:noFill/>
          <a:ln/>
        </p:spPr>
        <p:txBody>
          <a:bodyPr wrap="square" rtlCol="0" anchor="ctr"/>
          <a:lstStyle/>
          <a:p>
            <a:pPr marL="0" indent="0">
              <a:buNone/>
            </a:pPr>
            <a:r>
              <a:rPr lang="en-US" sz="1000" b="1" dirty="0">
                <a:solidFill>
                  <a:srgbClr val="FFFFFF"/>
                </a:solidFill>
              </a:rPr>
              <a:t>QA Level &amp; Check Measure</a:t>
            </a:r>
            <a:endParaRPr lang="en-US" sz="1000" dirty="0"/>
          </a:p>
        </p:txBody>
      </p:sp>
      <p:sp>
        <p:nvSpPr>
          <p:cNvPr id="54" name="Text 52"/>
          <p:cNvSpPr/>
          <p:nvPr/>
        </p:nvSpPr>
        <p:spPr>
          <a:xfrm>
            <a:off x="5020056" y="4160520"/>
            <a:ext cx="1737360" cy="685800"/>
          </a:xfrm>
          <a:prstGeom prst="rect">
            <a:avLst/>
          </a:prstGeom>
          <a:noFill/>
          <a:ln/>
        </p:spPr>
        <p:txBody>
          <a:bodyPr wrap="square" rtlCol="0" anchor="ctr"/>
          <a:lstStyle/>
          <a:p>
            <a:pPr marL="0" indent="0">
              <a:buNone/>
            </a:pPr>
            <a:endParaRPr lang="en-US" sz="1100" dirty="0"/>
          </a:p>
        </p:txBody>
      </p:sp>
      <p:sp>
        <p:nvSpPr>
          <p:cNvPr id="55" name="Shape 53"/>
          <p:cNvSpPr/>
          <p:nvPr/>
        </p:nvSpPr>
        <p:spPr>
          <a:xfrm>
            <a:off x="6940296" y="3822192"/>
            <a:ext cx="1920240" cy="1115568"/>
          </a:xfrm>
          <a:prstGeom prst="rect">
            <a:avLst/>
          </a:prstGeom>
          <a:solidFill>
            <a:srgbClr val="FFFFFF"/>
          </a:solidFill>
          <a:ln w="12700">
            <a:solidFill>
              <a:srgbClr val="E5E7EB"/>
            </a:solidFill>
            <a:prstDash val="solid"/>
          </a:ln>
        </p:spPr>
        <p:txBody>
          <a:bodyPr/>
          <a:lstStyle/>
          <a:p>
            <a:endParaRPr/>
          </a:p>
        </p:txBody>
      </p:sp>
      <p:sp>
        <p:nvSpPr>
          <p:cNvPr id="56" name="Shape 54"/>
          <p:cNvSpPr/>
          <p:nvPr/>
        </p:nvSpPr>
        <p:spPr>
          <a:xfrm>
            <a:off x="6940296" y="3822192"/>
            <a:ext cx="1920240" cy="292608"/>
          </a:xfrm>
          <a:prstGeom prst="rect">
            <a:avLst/>
          </a:prstGeom>
          <a:solidFill>
            <a:srgbClr val="F59E0B"/>
          </a:solidFill>
          <a:ln w="12700">
            <a:solidFill>
              <a:srgbClr val="F59E0B"/>
            </a:solidFill>
            <a:prstDash val="solid"/>
          </a:ln>
        </p:spPr>
        <p:txBody>
          <a:bodyPr/>
          <a:lstStyle/>
          <a:p>
            <a:endParaRPr/>
          </a:p>
        </p:txBody>
      </p:sp>
      <p:sp>
        <p:nvSpPr>
          <p:cNvPr id="57" name="Text 55"/>
          <p:cNvSpPr/>
          <p:nvPr/>
        </p:nvSpPr>
        <p:spPr>
          <a:xfrm>
            <a:off x="6986016" y="3822192"/>
            <a:ext cx="1828800" cy="292608"/>
          </a:xfrm>
          <a:prstGeom prst="rect">
            <a:avLst/>
          </a:prstGeom>
          <a:noFill/>
          <a:ln/>
        </p:spPr>
        <p:txBody>
          <a:bodyPr wrap="square" rtlCol="0" anchor="ctr"/>
          <a:lstStyle/>
          <a:p>
            <a:pPr marL="0" indent="0">
              <a:buNone/>
            </a:pPr>
            <a:r>
              <a:rPr lang="en-US" sz="1000" b="1" dirty="0">
                <a:solidFill>
                  <a:srgbClr val="FFFFFF"/>
                </a:solidFill>
              </a:rPr>
              <a:t>Who sees the result?</a:t>
            </a:r>
            <a:endParaRPr lang="en-US" sz="1000" dirty="0"/>
          </a:p>
        </p:txBody>
      </p:sp>
      <p:sp>
        <p:nvSpPr>
          <p:cNvPr id="58" name="Text 56"/>
          <p:cNvSpPr/>
          <p:nvPr/>
        </p:nvSpPr>
        <p:spPr>
          <a:xfrm>
            <a:off x="7013448" y="4160520"/>
            <a:ext cx="1737360" cy="685800"/>
          </a:xfrm>
          <a:prstGeom prst="rect">
            <a:avLst/>
          </a:prstGeom>
          <a:noFill/>
          <a:ln/>
        </p:spPr>
        <p:txBody>
          <a:bodyPr wrap="square" rtlCol="0" anchor="ctr"/>
          <a:lstStyle/>
          <a:p>
            <a:pPr marL="0" indent="0">
              <a:buNone/>
            </a:pPr>
            <a:endParaRPr lang="en-US" sz="1100" dirty="0"/>
          </a:p>
        </p:txBody>
      </p:sp>
      <p:sp>
        <p:nvSpPr>
          <p:cNvPr id="61" name="TextBox 6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F-43  |  My AI Action Plan — 3 Tasks Starting Tomorrow</a:t>
            </a:r>
          </a:p>
        </p:txBody>
      </p:sp>
      <p:pic>
        <p:nvPicPr>
          <p:cNvPr id="6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63" name="foundic_text_6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3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3  ·  Summary</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All 3 Modules at a Glance</a:t>
            </a:r>
            <a:endParaRPr lang="en-US" sz="2600" dirty="0"/>
          </a:p>
        </p:txBody>
      </p:sp>
      <p:sp>
        <p:nvSpPr>
          <p:cNvPr id="24" name="merksatz_bg_24"/>
          <p:cNvSpPr/>
          <p:nvPr/>
        </p:nvSpPr>
        <p:spPr>
          <a:xfrm>
            <a:off x="0" y="4754880"/>
            <a:ext cx="9144000" cy="388620"/>
          </a:xfrm>
          <a:prstGeom prst="rect">
            <a:avLst/>
          </a:prstGeom>
          <a:solidFill>
            <a:srgbClr val="FEF3C7"/>
          </a:solidFill>
          <a:ln w="12700">
            <a:solidFill>
              <a:srgbClr val="F59E0B"/>
            </a:solidFill>
          </a:ln>
        </p:spPr>
        <p:txBody>
          <a:bodyPr/>
          <a:lstStyle/>
          <a:p>
            <a:endParaRPr/>
          </a:p>
        </p:txBody>
      </p:sp>
      <p:sp>
        <p:nvSpPr>
          <p:cNvPr id="20" name="Text 18"/>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What changes concretely for you from tomorrow?</a:t>
            </a:r>
            <a:endParaRPr lang="en-US" sz="14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F-44  |  All 3 Modules at a Glance</a:t>
            </a: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
        <p:nvSpPr>
          <p:cNvPr id="25" name="Shape 3">
            <a:extLst>
              <a:ext uri="{FF2B5EF4-FFF2-40B4-BE49-F238E27FC236}">
                <a16:creationId xmlns:a16="http://schemas.microsoft.com/office/drawing/2014/main" id="{BA12D1E7-6887-9EA0-4B81-DF2BC95F72FD}"/>
              </a:ext>
            </a:extLst>
          </p:cNvPr>
          <p:cNvSpPr/>
          <p:nvPr/>
        </p:nvSpPr>
        <p:spPr>
          <a:xfrm>
            <a:off x="475488" y="1557180"/>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6" name="Shape 4">
            <a:extLst>
              <a:ext uri="{FF2B5EF4-FFF2-40B4-BE49-F238E27FC236}">
                <a16:creationId xmlns:a16="http://schemas.microsoft.com/office/drawing/2014/main" id="{437A97E2-2AC4-F8D9-39EC-082FF5D6597C}"/>
              </a:ext>
            </a:extLst>
          </p:cNvPr>
          <p:cNvSpPr/>
          <p:nvPr/>
        </p:nvSpPr>
        <p:spPr>
          <a:xfrm>
            <a:off x="475488" y="1557180"/>
            <a:ext cx="64008" cy="758952"/>
          </a:xfrm>
          <a:prstGeom prst="rect">
            <a:avLst/>
          </a:prstGeom>
          <a:solidFill>
            <a:srgbClr val="3B82F6"/>
          </a:solidFill>
          <a:ln w="12700">
            <a:solidFill>
              <a:srgbClr val="3B82F6"/>
            </a:solidFill>
            <a:prstDash val="solid"/>
          </a:ln>
        </p:spPr>
        <p:txBody>
          <a:bodyPr/>
          <a:lstStyle/>
          <a:p>
            <a:endParaRPr/>
          </a:p>
        </p:txBody>
      </p:sp>
      <p:pic>
        <p:nvPicPr>
          <p:cNvPr id="27" name="Image 0" descr="preencoded.png">
            <a:extLst>
              <a:ext uri="{FF2B5EF4-FFF2-40B4-BE49-F238E27FC236}">
                <a16:creationId xmlns:a16="http://schemas.microsoft.com/office/drawing/2014/main" id="{CA8F9D53-2898-0710-4CB1-90E2DD00CD3B}"/>
              </a:ext>
            </a:extLst>
          </p:cNvPr>
          <p:cNvPicPr>
            <a:picLocks noChangeAspect="1"/>
          </p:cNvPicPr>
          <p:nvPr/>
        </p:nvPicPr>
        <p:blipFill>
          <a:blip r:embed="rId5"/>
          <a:stretch>
            <a:fillRect/>
          </a:stretch>
        </p:blipFill>
        <p:spPr>
          <a:xfrm>
            <a:off x="658368" y="1721772"/>
            <a:ext cx="411480" cy="411480"/>
          </a:xfrm>
          <a:prstGeom prst="rect">
            <a:avLst/>
          </a:prstGeom>
        </p:spPr>
      </p:pic>
      <p:sp>
        <p:nvSpPr>
          <p:cNvPr id="28" name="Text 5">
            <a:extLst>
              <a:ext uri="{FF2B5EF4-FFF2-40B4-BE49-F238E27FC236}">
                <a16:creationId xmlns:a16="http://schemas.microsoft.com/office/drawing/2014/main" id="{A61CA7BD-ABD6-F316-77BE-39939A6BC1BF}"/>
              </a:ext>
            </a:extLst>
          </p:cNvPr>
          <p:cNvSpPr/>
          <p:nvPr/>
        </p:nvSpPr>
        <p:spPr>
          <a:xfrm>
            <a:off x="1207008" y="1740060"/>
            <a:ext cx="1828800" cy="411480"/>
          </a:xfrm>
          <a:prstGeom prst="rect">
            <a:avLst/>
          </a:prstGeom>
          <a:noFill/>
          <a:ln/>
        </p:spPr>
        <p:txBody>
          <a:bodyPr wrap="square" rtlCol="0" anchor="ctr"/>
          <a:lstStyle/>
          <a:p>
            <a:pPr marL="0" indent="0">
              <a:buNone/>
            </a:pPr>
            <a:r>
              <a:rPr lang="en-US" sz="1400" b="1" dirty="0">
                <a:solidFill>
                  <a:srgbClr val="3B82F6"/>
                </a:solidFill>
              </a:rPr>
              <a:t>MODULE 1</a:t>
            </a:r>
          </a:p>
          <a:p>
            <a:r>
              <a:rPr lang="en-US" sz="1400" b="1" dirty="0">
                <a:solidFill>
                  <a:srgbClr val="3B82F6"/>
                </a:solidFill>
              </a:rPr>
              <a:t>Understanding AI</a:t>
            </a:r>
            <a:endParaRPr lang="en-US" sz="1400" dirty="0"/>
          </a:p>
        </p:txBody>
      </p:sp>
      <p:sp>
        <p:nvSpPr>
          <p:cNvPr id="29" name="Text 6">
            <a:extLst>
              <a:ext uri="{FF2B5EF4-FFF2-40B4-BE49-F238E27FC236}">
                <a16:creationId xmlns:a16="http://schemas.microsoft.com/office/drawing/2014/main" id="{F71BEAFE-302A-EE17-1D4B-B5A49B6BDC2F}"/>
              </a:ext>
            </a:extLst>
          </p:cNvPr>
          <p:cNvSpPr/>
          <p:nvPr/>
        </p:nvSpPr>
        <p:spPr>
          <a:xfrm>
            <a:off x="2990088" y="1740060"/>
            <a:ext cx="5806440" cy="502920"/>
          </a:xfrm>
          <a:prstGeom prst="rect">
            <a:avLst/>
          </a:prstGeom>
          <a:noFill/>
          <a:ln/>
        </p:spPr>
        <p:txBody>
          <a:bodyPr wrap="square" rtlCol="0" anchor="ctr"/>
          <a:lstStyle/>
          <a:p>
            <a:r>
              <a:rPr lang="en-US" sz="1400" dirty="0">
                <a:solidFill>
                  <a:srgbClr val="1E2761"/>
                </a:solidFill>
              </a:rPr>
              <a:t>Generative AI = assistant, not an all-knowing oracle. Choose tools appropriately.</a:t>
            </a:r>
            <a:endParaRPr lang="en-US" sz="1400" dirty="0"/>
          </a:p>
        </p:txBody>
      </p:sp>
      <p:sp>
        <p:nvSpPr>
          <p:cNvPr id="30" name="Shape 7">
            <a:extLst>
              <a:ext uri="{FF2B5EF4-FFF2-40B4-BE49-F238E27FC236}">
                <a16:creationId xmlns:a16="http://schemas.microsoft.com/office/drawing/2014/main" id="{BCBCB3BD-7347-6B8A-0686-567FD67B420E}"/>
              </a:ext>
            </a:extLst>
          </p:cNvPr>
          <p:cNvSpPr/>
          <p:nvPr/>
        </p:nvSpPr>
        <p:spPr>
          <a:xfrm>
            <a:off x="475488" y="2444148"/>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31" name="Shape 8">
            <a:extLst>
              <a:ext uri="{FF2B5EF4-FFF2-40B4-BE49-F238E27FC236}">
                <a16:creationId xmlns:a16="http://schemas.microsoft.com/office/drawing/2014/main" id="{6A28F7AB-C5EA-DAAC-8E1A-296A6916D098}"/>
              </a:ext>
            </a:extLst>
          </p:cNvPr>
          <p:cNvSpPr/>
          <p:nvPr/>
        </p:nvSpPr>
        <p:spPr>
          <a:xfrm>
            <a:off x="475488" y="2444148"/>
            <a:ext cx="64008" cy="758952"/>
          </a:xfrm>
          <a:prstGeom prst="rect">
            <a:avLst/>
          </a:prstGeom>
          <a:solidFill>
            <a:srgbClr val="8B5CF6"/>
          </a:solidFill>
          <a:ln w="12700">
            <a:solidFill>
              <a:srgbClr val="8B5CF6"/>
            </a:solidFill>
            <a:prstDash val="solid"/>
          </a:ln>
        </p:spPr>
        <p:txBody>
          <a:bodyPr/>
          <a:lstStyle/>
          <a:p>
            <a:endParaRPr/>
          </a:p>
        </p:txBody>
      </p:sp>
      <p:pic>
        <p:nvPicPr>
          <p:cNvPr id="32" name="Image 1" descr="preencoded.png">
            <a:extLst>
              <a:ext uri="{FF2B5EF4-FFF2-40B4-BE49-F238E27FC236}">
                <a16:creationId xmlns:a16="http://schemas.microsoft.com/office/drawing/2014/main" id="{AD87CCC1-A0EB-9A12-7C67-FB7BBDF4E627}"/>
              </a:ext>
            </a:extLst>
          </p:cNvPr>
          <p:cNvPicPr>
            <a:picLocks noChangeAspect="1"/>
          </p:cNvPicPr>
          <p:nvPr/>
        </p:nvPicPr>
        <p:blipFill>
          <a:blip r:embed="rId6"/>
          <a:stretch>
            <a:fillRect/>
          </a:stretch>
        </p:blipFill>
        <p:spPr>
          <a:xfrm>
            <a:off x="658368" y="2608740"/>
            <a:ext cx="411480" cy="411480"/>
          </a:xfrm>
          <a:prstGeom prst="rect">
            <a:avLst/>
          </a:prstGeom>
        </p:spPr>
      </p:pic>
      <p:sp>
        <p:nvSpPr>
          <p:cNvPr id="33" name="Text 9">
            <a:extLst>
              <a:ext uri="{FF2B5EF4-FFF2-40B4-BE49-F238E27FC236}">
                <a16:creationId xmlns:a16="http://schemas.microsoft.com/office/drawing/2014/main" id="{80F79F9F-DEA7-B9D3-3A2A-8A59FDBDF119}"/>
              </a:ext>
            </a:extLst>
          </p:cNvPr>
          <p:cNvSpPr/>
          <p:nvPr/>
        </p:nvSpPr>
        <p:spPr>
          <a:xfrm>
            <a:off x="1207008" y="2627028"/>
            <a:ext cx="1828800" cy="411480"/>
          </a:xfrm>
          <a:prstGeom prst="rect">
            <a:avLst/>
          </a:prstGeom>
          <a:noFill/>
          <a:ln/>
        </p:spPr>
        <p:txBody>
          <a:bodyPr wrap="square" rtlCol="0" anchor="ctr"/>
          <a:lstStyle/>
          <a:p>
            <a:pPr marL="0" indent="0">
              <a:buNone/>
            </a:pPr>
            <a:r>
              <a:rPr lang="en-US" sz="1400" b="1" dirty="0">
                <a:solidFill>
                  <a:srgbClr val="8B5CF6"/>
                </a:solidFill>
              </a:rPr>
              <a:t>MODULE 2</a:t>
            </a:r>
          </a:p>
          <a:p>
            <a:r>
              <a:rPr lang="en-US" sz="1400" b="1" dirty="0">
                <a:solidFill>
                  <a:srgbClr val="8B5CF6"/>
                </a:solidFill>
              </a:rPr>
              <a:t>Prompt Engineering</a:t>
            </a:r>
            <a:endParaRPr lang="en-US" sz="1400" dirty="0"/>
          </a:p>
        </p:txBody>
      </p:sp>
      <p:sp>
        <p:nvSpPr>
          <p:cNvPr id="34" name="Text 10">
            <a:extLst>
              <a:ext uri="{FF2B5EF4-FFF2-40B4-BE49-F238E27FC236}">
                <a16:creationId xmlns:a16="http://schemas.microsoft.com/office/drawing/2014/main" id="{0C674BFC-6927-6226-0FDA-A3042306696A}"/>
              </a:ext>
            </a:extLst>
          </p:cNvPr>
          <p:cNvSpPr/>
          <p:nvPr/>
        </p:nvSpPr>
        <p:spPr>
          <a:xfrm>
            <a:off x="2990088" y="2627028"/>
            <a:ext cx="5788152" cy="502920"/>
          </a:xfrm>
          <a:prstGeom prst="rect">
            <a:avLst/>
          </a:prstGeom>
          <a:noFill/>
          <a:ln/>
        </p:spPr>
        <p:txBody>
          <a:bodyPr wrap="square" rtlCol="0" anchor="ctr"/>
          <a:lstStyle/>
          <a:p>
            <a:r>
              <a:rPr lang="en-US" sz="1400" dirty="0">
                <a:solidFill>
                  <a:srgbClr val="1E2761"/>
                </a:solidFill>
              </a:rPr>
              <a:t>RCTF + Re-Prompting + QA-Check P-Q-R + Data Privacy = professional AI usage.</a:t>
            </a:r>
            <a:endParaRPr lang="en-US" sz="1400" dirty="0"/>
          </a:p>
        </p:txBody>
      </p:sp>
      <p:sp>
        <p:nvSpPr>
          <p:cNvPr id="35" name="Shape 11">
            <a:extLst>
              <a:ext uri="{FF2B5EF4-FFF2-40B4-BE49-F238E27FC236}">
                <a16:creationId xmlns:a16="http://schemas.microsoft.com/office/drawing/2014/main" id="{8D947193-90F3-A11D-90FF-F211EA7EDCDE}"/>
              </a:ext>
            </a:extLst>
          </p:cNvPr>
          <p:cNvSpPr/>
          <p:nvPr/>
        </p:nvSpPr>
        <p:spPr>
          <a:xfrm>
            <a:off x="475488" y="3331116"/>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36" name="Shape 12">
            <a:extLst>
              <a:ext uri="{FF2B5EF4-FFF2-40B4-BE49-F238E27FC236}">
                <a16:creationId xmlns:a16="http://schemas.microsoft.com/office/drawing/2014/main" id="{6D6121AA-37AF-C6B8-7E66-EBD9D0B3EB8A}"/>
              </a:ext>
            </a:extLst>
          </p:cNvPr>
          <p:cNvSpPr/>
          <p:nvPr/>
        </p:nvSpPr>
        <p:spPr>
          <a:xfrm>
            <a:off x="475488" y="3331116"/>
            <a:ext cx="64008" cy="758952"/>
          </a:xfrm>
          <a:prstGeom prst="rect">
            <a:avLst/>
          </a:prstGeom>
          <a:solidFill>
            <a:srgbClr val="10B981"/>
          </a:solidFill>
          <a:ln w="12700">
            <a:solidFill>
              <a:srgbClr val="10B981"/>
            </a:solidFill>
            <a:prstDash val="solid"/>
          </a:ln>
        </p:spPr>
        <p:txBody>
          <a:bodyPr/>
          <a:lstStyle/>
          <a:p>
            <a:endParaRPr/>
          </a:p>
        </p:txBody>
      </p:sp>
      <p:pic>
        <p:nvPicPr>
          <p:cNvPr id="37" name="Image 2" descr="preencoded.png">
            <a:extLst>
              <a:ext uri="{FF2B5EF4-FFF2-40B4-BE49-F238E27FC236}">
                <a16:creationId xmlns:a16="http://schemas.microsoft.com/office/drawing/2014/main" id="{6E311DFC-6C38-BB76-5E61-B858F9381624}"/>
              </a:ext>
            </a:extLst>
          </p:cNvPr>
          <p:cNvPicPr>
            <a:picLocks noChangeAspect="1"/>
          </p:cNvPicPr>
          <p:nvPr/>
        </p:nvPicPr>
        <p:blipFill>
          <a:blip r:embed="rId7"/>
          <a:stretch>
            <a:fillRect/>
          </a:stretch>
        </p:blipFill>
        <p:spPr>
          <a:xfrm>
            <a:off x="658368" y="3495708"/>
            <a:ext cx="411480" cy="411480"/>
          </a:xfrm>
          <a:prstGeom prst="rect">
            <a:avLst/>
          </a:prstGeom>
        </p:spPr>
      </p:pic>
      <p:sp>
        <p:nvSpPr>
          <p:cNvPr id="38" name="Text 13">
            <a:extLst>
              <a:ext uri="{FF2B5EF4-FFF2-40B4-BE49-F238E27FC236}">
                <a16:creationId xmlns:a16="http://schemas.microsoft.com/office/drawing/2014/main" id="{16996ECB-D182-DCDE-F990-42147E7C38E2}"/>
              </a:ext>
            </a:extLst>
          </p:cNvPr>
          <p:cNvSpPr/>
          <p:nvPr/>
        </p:nvSpPr>
        <p:spPr>
          <a:xfrm>
            <a:off x="1207008" y="3513996"/>
            <a:ext cx="1828800" cy="411480"/>
          </a:xfrm>
          <a:prstGeom prst="rect">
            <a:avLst/>
          </a:prstGeom>
          <a:noFill/>
          <a:ln/>
        </p:spPr>
        <p:txBody>
          <a:bodyPr wrap="square" rtlCol="0" anchor="ctr"/>
          <a:lstStyle/>
          <a:p>
            <a:r>
              <a:rPr lang="en-US" sz="1400" b="1" dirty="0">
                <a:solidFill>
                  <a:srgbClr val="10B981"/>
                </a:solidFill>
              </a:rPr>
              <a:t>MODULE 3
AI in everyday work</a:t>
            </a:r>
            <a:br>
              <a:rPr lang="en-US" sz="1400" b="1" dirty="0">
                <a:solidFill>
                  <a:srgbClr val="10B981"/>
                </a:solidFill>
              </a:rPr>
            </a:br>
            <a:endParaRPr lang="en-US" sz="1400" dirty="0"/>
          </a:p>
        </p:txBody>
      </p:sp>
      <p:sp>
        <p:nvSpPr>
          <p:cNvPr id="39" name="Text 14">
            <a:extLst>
              <a:ext uri="{FF2B5EF4-FFF2-40B4-BE49-F238E27FC236}">
                <a16:creationId xmlns:a16="http://schemas.microsoft.com/office/drawing/2014/main" id="{C8A9354A-8E85-2337-F636-30DE69F2EC5A}"/>
              </a:ext>
            </a:extLst>
          </p:cNvPr>
          <p:cNvSpPr/>
          <p:nvPr/>
        </p:nvSpPr>
        <p:spPr>
          <a:xfrm>
            <a:off x="2990088" y="3513996"/>
            <a:ext cx="5788152" cy="502920"/>
          </a:xfrm>
          <a:prstGeom prst="rect">
            <a:avLst/>
          </a:prstGeom>
          <a:noFill/>
          <a:ln/>
        </p:spPr>
        <p:txBody>
          <a:bodyPr wrap="square" rtlCol="0" anchor="ctr"/>
          <a:lstStyle/>
          <a:p>
            <a:r>
              <a:rPr lang="en-US" sz="1400" dirty="0">
                <a:solidFill>
                  <a:srgbClr val="1E2761"/>
                </a:solidFill>
              </a:rPr>
              <a:t>3 Use Cases mastered. Own tasks successfully prompted. Plan in place.</a:t>
            </a:r>
            <a:endParaRPr lang="en-US" sz="1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4F7FB"/>
        </a:solidFill>
        <a:effectLst/>
      </p:bgPr>
    </p:bg>
    <p:spTree>
      <p:nvGrpSpPr>
        <p:cNvPr id="1" name=""/>
        <p:cNvGrpSpPr/>
        <p:nvPr/>
      </p:nvGrpSpPr>
      <p:grpSpPr>
        <a:xfrm>
          <a:off x="0" y="0"/>
          <a:ext cx="0" cy="0"/>
          <a:chOff x="0" y="0"/>
          <a:chExt cx="0" cy="0"/>
        </a:xfrm>
      </p:grpSpPr>
      <p:sp>
        <p:nvSpPr>
          <p:cNvPr id="2" name="header_bg"/>
          <p:cNvSpPr/>
          <p:nvPr/>
        </p:nvSpPr>
        <p:spPr>
          <a:xfrm>
            <a:off x="0" y="0"/>
            <a:ext cx="9144000" cy="502920"/>
          </a:xfrm>
          <a:prstGeom prst="rect">
            <a:avLst/>
          </a:prstGeom>
          <a:solidFill>
            <a:srgbClr val="10B981"/>
          </a:solidFill>
        </p:spPr>
        <p:txBody>
          <a:bodyPr/>
          <a:lstStyle/>
          <a:p>
            <a:endParaRPr/>
          </a:p>
        </p:txBody>
      </p:sp>
      <p:sp>
        <p:nvSpPr>
          <p:cNvPr id="3" name="header_left"/>
          <p:cNvSpPr/>
          <p:nvPr/>
        </p:nvSpPr>
        <p:spPr>
          <a:xfrm>
            <a:off x="365760" y="0"/>
            <a:ext cx="5500000" cy="502920"/>
          </a:xfrm>
          <a:prstGeom prst="rect">
            <a:avLst/>
          </a:prstGeom>
          <a:noFill/>
          <a:ln>
            <a:noFill/>
          </a:ln>
        </p:spPr>
        <p:txBody>
          <a:bodyPr wrap="square" lIns="60960" tIns="45720" rIns="60960" bIns="45720" rtlCol="0" anchor="ctr"/>
          <a:lstStyle/>
          <a:p>
            <a:pPr marL="0" indent="0">
              <a:buNone/>
            </a:pPr>
            <a:r>
              <a:rPr lang="de-DE" sz="1100" b="1" dirty="0">
                <a:solidFill>
                  <a:srgbClr val="FFFFFF"/>
                </a:solidFill>
              </a:rPr>
              <a:t>MODULE 3  ·  KNOWLEDGE CHECK</a:t>
            </a:r>
            <a:endParaRPr lang="de-DE" dirty="0"/>
          </a:p>
        </p:txBody>
      </p:sp>
      <p:sp>
        <p:nvSpPr>
          <p:cNvPr id="5" name="slide_title"/>
          <p:cNvSpPr/>
          <p:nvPr/>
        </p:nvSpPr>
        <p:spPr>
          <a:xfrm>
            <a:off x="274320" y="582920"/>
            <a:ext cx="8595360" cy="350000"/>
          </a:xfrm>
          <a:prstGeom prst="rect">
            <a:avLst/>
          </a:prstGeom>
          <a:noFill/>
          <a:ln>
            <a:noFill/>
          </a:ln>
        </p:spPr>
        <p:txBody>
          <a:bodyPr wrap="square" lIns="60960" tIns="45720" rIns="60960" bIns="45720" rtlCol="0" anchor="ctr"/>
          <a:lstStyle/>
          <a:p>
            <a:pPr marL="0" indent="0">
              <a:buNone/>
            </a:pPr>
            <a:r>
              <a:rPr lang="de-DE" sz="2000" b="1" dirty="0">
                <a:solidFill>
                  <a:srgbClr val="1E2761"/>
                </a:solidFill>
              </a:rPr>
              <a:t>📋  Knowledge Check: What Have You Learned in Module 3?</a:t>
            </a:r>
            <a:endParaRPr lang="de-DE" dirty="0"/>
          </a:p>
        </p:txBody>
      </p:sp>
      <p:sp>
        <p:nvSpPr>
          <p:cNvPr id="6" name="q1_bg"/>
          <p:cNvSpPr/>
          <p:nvPr/>
        </p:nvSpPr>
        <p:spPr>
          <a:xfrm>
            <a:off x="200000" y="942920"/>
            <a:ext cx="4272000" cy="1180653"/>
          </a:xfrm>
          <a:prstGeom prst="rect">
            <a:avLst/>
          </a:prstGeom>
          <a:solidFill>
            <a:srgbClr val="EEF4FF"/>
          </a:solidFill>
        </p:spPr>
        <p:txBody>
          <a:bodyPr/>
          <a:lstStyle/>
          <a:p>
            <a:endParaRPr/>
          </a:p>
        </p:txBody>
      </p:sp>
      <p:sp>
        <p:nvSpPr>
          <p:cNvPr id="7" name="q1_border"/>
          <p:cNvSpPr/>
          <p:nvPr/>
        </p:nvSpPr>
        <p:spPr>
          <a:xfrm>
            <a:off x="200000" y="942920"/>
            <a:ext cx="60000" cy="1180653"/>
          </a:xfrm>
          <a:prstGeom prst="rect">
            <a:avLst/>
          </a:prstGeom>
          <a:solidFill>
            <a:srgbClr val="10B981"/>
          </a:solidFill>
        </p:spPr>
        <p:txBody>
          <a:bodyPr/>
          <a:lstStyle/>
          <a:p>
            <a:endParaRPr/>
          </a:p>
        </p:txBody>
      </p:sp>
      <p:sp>
        <p:nvSpPr>
          <p:cNvPr id="8" name="q1_qtxt"/>
          <p:cNvSpPr/>
          <p:nvPr/>
        </p:nvSpPr>
        <p:spPr>
          <a:xfrm>
            <a:off x="280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Question 1  For which use case is AI strongest in the workplace?</a:t>
            </a:r>
            <a:endParaRPr lang="de-DE" dirty="0"/>
          </a:p>
        </p:txBody>
      </p:sp>
      <p:sp>
        <p:nvSpPr>
          <p:cNvPr id="9" name="q1_aA"/>
          <p:cNvSpPr/>
          <p:nvPr/>
        </p:nvSpPr>
        <p:spPr>
          <a:xfrm>
            <a:off x="280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Physical work such as assembly</a:t>
            </a:r>
            <a:endParaRPr lang="de-DE" dirty="0"/>
          </a:p>
        </p:txBody>
      </p:sp>
      <p:sp>
        <p:nvSpPr>
          <p:cNvPr id="10" name="q1_aB"/>
          <p:cNvSpPr/>
          <p:nvPr/>
        </p:nvSpPr>
        <p:spPr>
          <a:xfrm>
            <a:off x="280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Conducting emotional therapy conversations</a:t>
            </a:r>
            <a:endParaRPr lang="de-DE" dirty="0"/>
          </a:p>
        </p:txBody>
      </p:sp>
      <p:sp>
        <p:nvSpPr>
          <p:cNvPr id="11" name="q1_aC"/>
          <p:cNvSpPr/>
          <p:nvPr/>
        </p:nvSpPr>
        <p:spPr>
          <a:xfrm>
            <a:off x="280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Text work, research and idea generation</a:t>
            </a:r>
          </a:p>
        </p:txBody>
      </p:sp>
      <p:sp>
        <p:nvSpPr>
          <p:cNvPr id="12" name="q1_aD"/>
          <p:cNvSpPr/>
          <p:nvPr/>
        </p:nvSpPr>
        <p:spPr>
          <a:xfrm>
            <a:off x="280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Solving hardware problems independently</a:t>
            </a:r>
            <a:endParaRPr lang="de-DE" dirty="0"/>
          </a:p>
        </p:txBody>
      </p:sp>
      <p:sp>
        <p:nvSpPr>
          <p:cNvPr id="13" name="q2_bg"/>
          <p:cNvSpPr/>
          <p:nvPr/>
        </p:nvSpPr>
        <p:spPr>
          <a:xfrm>
            <a:off x="4672000" y="942920"/>
            <a:ext cx="4272000" cy="1180653"/>
          </a:xfrm>
          <a:prstGeom prst="rect">
            <a:avLst/>
          </a:prstGeom>
          <a:solidFill>
            <a:srgbClr val="EEF4FF"/>
          </a:solidFill>
        </p:spPr>
        <p:txBody>
          <a:bodyPr/>
          <a:lstStyle/>
          <a:p>
            <a:endParaRPr/>
          </a:p>
        </p:txBody>
      </p:sp>
      <p:sp>
        <p:nvSpPr>
          <p:cNvPr id="14" name="q2_border"/>
          <p:cNvSpPr/>
          <p:nvPr/>
        </p:nvSpPr>
        <p:spPr>
          <a:xfrm>
            <a:off x="4672000" y="942920"/>
            <a:ext cx="60000" cy="1180653"/>
          </a:xfrm>
          <a:prstGeom prst="rect">
            <a:avLst/>
          </a:prstGeom>
          <a:solidFill>
            <a:srgbClr val="10B981"/>
          </a:solidFill>
        </p:spPr>
        <p:txBody>
          <a:bodyPr/>
          <a:lstStyle/>
          <a:p>
            <a:endParaRPr/>
          </a:p>
        </p:txBody>
      </p:sp>
      <p:sp>
        <p:nvSpPr>
          <p:cNvPr id="15" name="q2_qtxt"/>
          <p:cNvSpPr/>
          <p:nvPr/>
        </p:nvSpPr>
        <p:spPr>
          <a:xfrm>
            <a:off x="4752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Question 2  What is the most efficient way to create meeting minutes with AI?</a:t>
            </a:r>
            <a:endParaRPr lang="de-DE" dirty="0"/>
          </a:p>
        </p:txBody>
      </p:sp>
      <p:sp>
        <p:nvSpPr>
          <p:cNvPr id="16" name="q2_aA"/>
          <p:cNvSpPr/>
          <p:nvPr/>
        </p:nvSpPr>
        <p:spPr>
          <a:xfrm>
            <a:off x="4752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Ask AI to freely invent a set of minutes</a:t>
            </a:r>
            <a:endParaRPr lang="de-DE" dirty="0"/>
          </a:p>
        </p:txBody>
      </p:sp>
      <p:sp>
        <p:nvSpPr>
          <p:cNvPr id="17" name="q2_aB"/>
          <p:cNvSpPr/>
          <p:nvPr/>
        </p:nvSpPr>
        <p:spPr>
          <a:xfrm>
            <a:off x="4752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Insert bullet points and have them converted into minutes</a:t>
            </a:r>
          </a:p>
        </p:txBody>
      </p:sp>
      <p:sp>
        <p:nvSpPr>
          <p:cNvPr id="18" name="q2_aC"/>
          <p:cNvSpPr/>
          <p:nvPr/>
        </p:nvSpPr>
        <p:spPr>
          <a:xfrm>
            <a:off x="4752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Write manually, only have AI check spelling</a:t>
            </a:r>
            <a:endParaRPr lang="de-DE" dirty="0"/>
          </a:p>
        </p:txBody>
      </p:sp>
      <p:sp>
        <p:nvSpPr>
          <p:cNvPr id="19" name="q2_aD"/>
          <p:cNvSpPr/>
          <p:nvPr/>
        </p:nvSpPr>
        <p:spPr>
          <a:xfrm>
            <a:off x="4752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Only enter the participant list</a:t>
            </a:r>
            <a:endParaRPr lang="de-DE" dirty="0"/>
          </a:p>
        </p:txBody>
      </p:sp>
      <p:sp>
        <p:nvSpPr>
          <p:cNvPr id="20" name="q3_bg"/>
          <p:cNvSpPr/>
          <p:nvPr/>
        </p:nvSpPr>
        <p:spPr>
          <a:xfrm>
            <a:off x="200000" y="2193573"/>
            <a:ext cx="4272000" cy="1180653"/>
          </a:xfrm>
          <a:prstGeom prst="rect">
            <a:avLst/>
          </a:prstGeom>
          <a:solidFill>
            <a:srgbClr val="EEF4FF"/>
          </a:solidFill>
        </p:spPr>
        <p:txBody>
          <a:bodyPr/>
          <a:lstStyle/>
          <a:p>
            <a:endParaRPr/>
          </a:p>
        </p:txBody>
      </p:sp>
      <p:sp>
        <p:nvSpPr>
          <p:cNvPr id="21" name="q3_border"/>
          <p:cNvSpPr/>
          <p:nvPr/>
        </p:nvSpPr>
        <p:spPr>
          <a:xfrm>
            <a:off x="200000" y="2193573"/>
            <a:ext cx="60000" cy="1180653"/>
          </a:xfrm>
          <a:prstGeom prst="rect">
            <a:avLst/>
          </a:prstGeom>
          <a:solidFill>
            <a:srgbClr val="10B981"/>
          </a:solidFill>
        </p:spPr>
        <p:txBody>
          <a:bodyPr/>
          <a:lstStyle/>
          <a:p>
            <a:endParaRPr/>
          </a:p>
        </p:txBody>
      </p:sp>
      <p:sp>
        <p:nvSpPr>
          <p:cNvPr id="22" name="q3_qtxt"/>
          <p:cNvSpPr/>
          <p:nvPr/>
        </p:nvSpPr>
        <p:spPr>
          <a:xfrm>
            <a:off x="280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Question 3  What does re-prompting mean in professional AI usage?</a:t>
            </a:r>
            <a:endParaRPr lang="de-DE" dirty="0"/>
          </a:p>
        </p:txBody>
      </p:sp>
      <p:sp>
        <p:nvSpPr>
          <p:cNvPr id="23" name="q3_aA"/>
          <p:cNvSpPr/>
          <p:nvPr/>
        </p:nvSpPr>
        <p:spPr>
          <a:xfrm>
            <a:off x="280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Send the same prompt again unchanged</a:t>
            </a:r>
            <a:endParaRPr lang="de-DE" dirty="0"/>
          </a:p>
        </p:txBody>
      </p:sp>
      <p:sp>
        <p:nvSpPr>
          <p:cNvPr id="24" name="q3_aB"/>
          <p:cNvSpPr/>
          <p:nvPr/>
        </p:nvSpPr>
        <p:spPr>
          <a:xfrm>
            <a:off x="280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Start a new chat thread</a:t>
            </a:r>
            <a:endParaRPr lang="de-DE" dirty="0"/>
          </a:p>
        </p:txBody>
      </p:sp>
      <p:sp>
        <p:nvSpPr>
          <p:cNvPr id="25" name="q3_aC"/>
          <p:cNvSpPr/>
          <p:nvPr/>
        </p:nvSpPr>
        <p:spPr>
          <a:xfrm>
            <a:off x="280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Iteratively improve the result through targeted follow-up prompts</a:t>
            </a:r>
          </a:p>
        </p:txBody>
      </p:sp>
      <p:sp>
        <p:nvSpPr>
          <p:cNvPr id="26" name="q3_aD"/>
          <p:cNvSpPr/>
          <p:nvPr/>
        </p:nvSpPr>
        <p:spPr>
          <a:xfrm>
            <a:off x="280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Translate the prompt into another language</a:t>
            </a:r>
            <a:endParaRPr lang="de-DE" dirty="0"/>
          </a:p>
        </p:txBody>
      </p:sp>
      <p:sp>
        <p:nvSpPr>
          <p:cNvPr id="27" name="q4_bg"/>
          <p:cNvSpPr/>
          <p:nvPr/>
        </p:nvSpPr>
        <p:spPr>
          <a:xfrm>
            <a:off x="4672000" y="2193573"/>
            <a:ext cx="4272000" cy="1180653"/>
          </a:xfrm>
          <a:prstGeom prst="rect">
            <a:avLst/>
          </a:prstGeom>
          <a:solidFill>
            <a:srgbClr val="EEF4FF"/>
          </a:solidFill>
        </p:spPr>
        <p:txBody>
          <a:bodyPr/>
          <a:lstStyle/>
          <a:p>
            <a:endParaRPr/>
          </a:p>
        </p:txBody>
      </p:sp>
      <p:sp>
        <p:nvSpPr>
          <p:cNvPr id="28" name="q4_border"/>
          <p:cNvSpPr/>
          <p:nvPr/>
        </p:nvSpPr>
        <p:spPr>
          <a:xfrm>
            <a:off x="4672000" y="2193573"/>
            <a:ext cx="60000" cy="1180653"/>
          </a:xfrm>
          <a:prstGeom prst="rect">
            <a:avLst/>
          </a:prstGeom>
          <a:solidFill>
            <a:srgbClr val="10B981"/>
          </a:solidFill>
        </p:spPr>
        <p:txBody>
          <a:bodyPr/>
          <a:lstStyle/>
          <a:p>
            <a:endParaRPr/>
          </a:p>
        </p:txBody>
      </p:sp>
      <p:sp>
        <p:nvSpPr>
          <p:cNvPr id="29" name="q4_qtxt"/>
          <p:cNvSpPr/>
          <p:nvPr/>
        </p:nvSpPr>
        <p:spPr>
          <a:xfrm>
            <a:off x="4752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Question 4  By what principle do you choose the right AI tool for a task?</a:t>
            </a:r>
            <a:endParaRPr lang="de-DE" dirty="0"/>
          </a:p>
        </p:txBody>
      </p:sp>
      <p:sp>
        <p:nvSpPr>
          <p:cNvPr id="30" name="q4_aA"/>
          <p:cNvSpPr/>
          <p:nvPr/>
        </p:nvSpPr>
        <p:spPr>
          <a:xfrm>
            <a:off x="4752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Always take the cheapest tool</a:t>
            </a:r>
            <a:endParaRPr lang="de-DE" dirty="0"/>
          </a:p>
        </p:txBody>
      </p:sp>
      <p:sp>
        <p:nvSpPr>
          <p:cNvPr id="31" name="q4_aB"/>
          <p:cNvSpPr/>
          <p:nvPr/>
        </p:nvSpPr>
        <p:spPr>
          <a:xfrm>
            <a:off x="4752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Always ChatGPT — it's the most well-known</a:t>
            </a:r>
            <a:endParaRPr lang="de-DE" dirty="0"/>
          </a:p>
        </p:txBody>
      </p:sp>
      <p:sp>
        <p:nvSpPr>
          <p:cNvPr id="32" name="q4_aC"/>
          <p:cNvSpPr/>
          <p:nvPr/>
        </p:nvSpPr>
        <p:spPr>
          <a:xfrm>
            <a:off x="4752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Choose the tool according to the type of task and its strengths</a:t>
            </a:r>
          </a:p>
        </p:txBody>
      </p:sp>
      <p:sp>
        <p:nvSpPr>
          <p:cNvPr id="33" name="q4_aD"/>
          <p:cNvSpPr/>
          <p:nvPr/>
        </p:nvSpPr>
        <p:spPr>
          <a:xfrm>
            <a:off x="4752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Choose the tool the manager recommends</a:t>
            </a:r>
            <a:endParaRPr lang="de-DE" dirty="0"/>
          </a:p>
        </p:txBody>
      </p:sp>
      <p:sp>
        <p:nvSpPr>
          <p:cNvPr id="34" name="q5_bg"/>
          <p:cNvSpPr/>
          <p:nvPr/>
        </p:nvSpPr>
        <p:spPr>
          <a:xfrm>
            <a:off x="200000" y="3444226"/>
            <a:ext cx="4272000" cy="1180653"/>
          </a:xfrm>
          <a:prstGeom prst="rect">
            <a:avLst/>
          </a:prstGeom>
          <a:solidFill>
            <a:srgbClr val="EEF4FF"/>
          </a:solidFill>
        </p:spPr>
        <p:txBody>
          <a:bodyPr/>
          <a:lstStyle/>
          <a:p>
            <a:endParaRPr/>
          </a:p>
        </p:txBody>
      </p:sp>
      <p:sp>
        <p:nvSpPr>
          <p:cNvPr id="35" name="q5_border"/>
          <p:cNvSpPr/>
          <p:nvPr/>
        </p:nvSpPr>
        <p:spPr>
          <a:xfrm>
            <a:off x="200000" y="3444226"/>
            <a:ext cx="60000" cy="1180653"/>
          </a:xfrm>
          <a:prstGeom prst="rect">
            <a:avLst/>
          </a:prstGeom>
          <a:solidFill>
            <a:srgbClr val="10B981"/>
          </a:solidFill>
        </p:spPr>
        <p:txBody>
          <a:bodyPr/>
          <a:lstStyle/>
          <a:p>
            <a:endParaRPr/>
          </a:p>
        </p:txBody>
      </p:sp>
      <p:sp>
        <p:nvSpPr>
          <p:cNvPr id="36" name="q5_qtxt"/>
          <p:cNvSpPr/>
          <p:nvPr/>
        </p:nvSpPr>
        <p:spPr>
          <a:xfrm>
            <a:off x="280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Question 5  What is the biggest difference between an AI beginner and a confident AI user?</a:t>
            </a:r>
            <a:endParaRPr lang="de-DE" dirty="0"/>
          </a:p>
        </p:txBody>
      </p:sp>
      <p:sp>
        <p:nvSpPr>
          <p:cNvPr id="37" name="q5_aA"/>
          <p:cNvSpPr/>
          <p:nvPr/>
        </p:nvSpPr>
        <p:spPr>
          <a:xfrm>
            <a:off x="280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The beginner uses free tools</a:t>
            </a:r>
            <a:endParaRPr lang="de-DE" dirty="0"/>
          </a:p>
        </p:txBody>
      </p:sp>
      <p:sp>
        <p:nvSpPr>
          <p:cNvPr id="38" name="q5_aB"/>
          <p:cNvSpPr/>
          <p:nvPr/>
        </p:nvSpPr>
        <p:spPr>
          <a:xfrm>
            <a:off x="280000" y="396438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The confident user iterates and improves their prompt in a targeted way</a:t>
            </a:r>
          </a:p>
        </p:txBody>
      </p:sp>
      <p:sp>
        <p:nvSpPr>
          <p:cNvPr id="39" name="q5_aC"/>
          <p:cNvSpPr/>
          <p:nvPr/>
        </p:nvSpPr>
        <p:spPr>
          <a:xfrm>
            <a:off x="280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The confident user uses AI for every task without checking</a:t>
            </a:r>
            <a:endParaRPr lang="de-DE" dirty="0"/>
          </a:p>
        </p:txBody>
      </p:sp>
      <p:sp>
        <p:nvSpPr>
          <p:cNvPr id="40" name="q5_aD"/>
          <p:cNvSpPr/>
          <p:nvPr/>
        </p:nvSpPr>
        <p:spPr>
          <a:xfrm>
            <a:off x="280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The beginner writes shorter prompts</a:t>
            </a:r>
            <a:endParaRPr lang="de-DE" dirty="0"/>
          </a:p>
        </p:txBody>
      </p:sp>
      <p:sp>
        <p:nvSpPr>
          <p:cNvPr id="41" name="q6_bg"/>
          <p:cNvSpPr/>
          <p:nvPr/>
        </p:nvSpPr>
        <p:spPr>
          <a:xfrm>
            <a:off x="4672000" y="3444226"/>
            <a:ext cx="4272000" cy="1180653"/>
          </a:xfrm>
          <a:prstGeom prst="rect">
            <a:avLst/>
          </a:prstGeom>
          <a:solidFill>
            <a:srgbClr val="EEF4FF"/>
          </a:solidFill>
        </p:spPr>
        <p:txBody>
          <a:bodyPr/>
          <a:lstStyle/>
          <a:p>
            <a:endParaRPr/>
          </a:p>
        </p:txBody>
      </p:sp>
      <p:sp>
        <p:nvSpPr>
          <p:cNvPr id="42" name="q6_border"/>
          <p:cNvSpPr/>
          <p:nvPr/>
        </p:nvSpPr>
        <p:spPr>
          <a:xfrm>
            <a:off x="4672000" y="3444226"/>
            <a:ext cx="60000" cy="1180653"/>
          </a:xfrm>
          <a:prstGeom prst="rect">
            <a:avLst/>
          </a:prstGeom>
          <a:solidFill>
            <a:srgbClr val="10B981"/>
          </a:solidFill>
        </p:spPr>
        <p:txBody>
          <a:bodyPr/>
          <a:lstStyle/>
          <a:p>
            <a:endParaRPr/>
          </a:p>
        </p:txBody>
      </p:sp>
      <p:sp>
        <p:nvSpPr>
          <p:cNvPr id="43" name="q6_qtxt"/>
          <p:cNvSpPr/>
          <p:nvPr/>
        </p:nvSpPr>
        <p:spPr>
          <a:xfrm>
            <a:off x="4752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Question 6  What characterises a confident AI user?</a:t>
            </a:r>
            <a:endParaRPr lang="de-DE" dirty="0"/>
          </a:p>
        </p:txBody>
      </p:sp>
      <p:sp>
        <p:nvSpPr>
          <p:cNvPr id="44" name="q6_aA"/>
          <p:cNvSpPr/>
          <p:nvPr/>
        </p:nvSpPr>
        <p:spPr>
          <a:xfrm>
            <a:off x="4752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They use AI for everything without their own review</a:t>
            </a:r>
            <a:endParaRPr lang="de-DE" dirty="0"/>
          </a:p>
        </p:txBody>
      </p:sp>
      <p:sp>
        <p:nvSpPr>
          <p:cNvPr id="45" name="q6_aB"/>
          <p:cNvSpPr/>
          <p:nvPr/>
        </p:nvSpPr>
        <p:spPr>
          <a:xfrm>
            <a:off x="4752000" y="396438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They only use short one-sentence prompts</a:t>
            </a:r>
            <a:endParaRPr lang="de-DE" dirty="0"/>
          </a:p>
        </p:txBody>
      </p:sp>
      <p:sp>
        <p:nvSpPr>
          <p:cNvPr id="46" name="q6_aC"/>
          <p:cNvSpPr/>
          <p:nvPr/>
        </p:nvSpPr>
        <p:spPr>
          <a:xfrm>
            <a:off x="4752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They iterate prompts, check outputs and continuously improve</a:t>
            </a:r>
          </a:p>
        </p:txBody>
      </p:sp>
      <p:sp>
        <p:nvSpPr>
          <p:cNvPr id="47" name="q6_aD"/>
          <p:cNvSpPr/>
          <p:nvPr/>
        </p:nvSpPr>
        <p:spPr>
          <a:xfrm>
            <a:off x="4752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They keep their AI use secret from colleagues</a:t>
            </a:r>
            <a:endParaRPr lang="de-DE" dirty="0"/>
          </a:p>
        </p:txBody>
      </p:sp>
      <p:sp>
        <p:nvSpPr>
          <p:cNvPr id="48" name="foundic_txt"/>
          <p:cNvSpPr/>
          <p:nvPr/>
        </p:nvSpPr>
        <p:spPr>
          <a:xfrm>
            <a:off x="7400000" y="4730000"/>
            <a:ext cx="1050000" cy="280000"/>
          </a:xfrm>
          <a:prstGeom prst="rect">
            <a:avLst/>
          </a:prstGeom>
          <a:noFill/>
          <a:ln>
            <a:noFill/>
          </a:ln>
        </p:spPr>
        <p:txBody>
          <a:bodyPr wrap="square" lIns="60960" tIns="45720" rIns="60960" bIns="45720" rtlCol="0" anchor="ctr"/>
          <a:lstStyle/>
          <a:p>
            <a:pPr marL="0" indent="0">
              <a:buNone/>
            </a:pPr>
            <a:r>
              <a:rPr lang="de-DE" sz="600" dirty="0">
                <a:solidFill>
                  <a:srgbClr val="6B7280"/>
                </a:solidFill>
              </a:rPr>
              <a:t>foundic.org</a:t>
            </a:r>
            <a:endParaRPr lang="de-DE" dirty="0"/>
          </a:p>
        </p:txBody>
      </p:sp>
      <p:sp>
        <p:nvSpPr>
          <p:cNvPr id="49" name="footer_bg"/>
          <p:cNvSpPr/>
          <p:nvPr/>
        </p:nvSpPr>
        <p:spPr>
          <a:xfrm>
            <a:off x="0" y="4754880"/>
            <a:ext cx="9144000" cy="388620"/>
          </a:xfrm>
          <a:prstGeom prst="rect">
            <a:avLst/>
          </a:prstGeom>
          <a:solidFill>
            <a:srgbClr val="FEF3C7"/>
          </a:solidFill>
        </p:spPr>
        <p:txBody>
          <a:bodyPr/>
          <a:lstStyle/>
          <a:p>
            <a:endParaRPr/>
          </a:p>
        </p:txBody>
      </p:sp>
      <p:sp>
        <p:nvSpPr>
          <p:cNvPr id="50" name="footer_txt"/>
          <p:cNvSpPr/>
          <p:nvPr/>
        </p:nvSpPr>
        <p:spPr>
          <a:xfrm>
            <a:off x="457200" y="4754880"/>
            <a:ext cx="8229600" cy="388620"/>
          </a:xfrm>
          <a:prstGeom prst="rect">
            <a:avLst/>
          </a:prstGeom>
          <a:noFill/>
          <a:ln>
            <a:noFill/>
          </a:ln>
        </p:spPr>
        <p:txBody>
          <a:bodyPr wrap="square" lIns="60960" tIns="45720" rIns="60960" bIns="45720" rtlCol="0" anchor="ctr"/>
          <a:lstStyle/>
          <a:p>
            <a:pPr marL="0" indent="0">
              <a:buNone/>
            </a:pPr>
            <a:r>
              <a:rPr lang="de-DE" sz="900" b="1" dirty="0">
                <a:solidFill>
                  <a:srgbClr val="92400E"/>
                </a:solidFill>
              </a:rPr>
              <a:t>📋  6 questions — enter A, B, C or D for each. Good luck!</a:t>
            </a:r>
            <a:endParaRPr lang="de-DE" dirty="0"/>
          </a:p>
        </p:txBody>
      </p:sp>
      <p:sp>
        <p:nvSpPr>
          <p:cNvPr id="51" name="TextBox 20">
            <a:extLst>
              <a:ext uri="{FF2B5EF4-FFF2-40B4-BE49-F238E27FC236}">
                <a16:creationId xmlns:a16="http://schemas.microsoft.com/office/drawing/2014/main" id="{8507F197-2636-870B-8F8F-9A59AB3D7598}"/>
              </a:ext>
            </a:extLst>
          </p:cNvPr>
          <p:cNvSpPr txBox="1"/>
          <p:nvPr/>
        </p:nvSpPr>
        <p:spPr>
          <a:xfrm>
            <a:off x="4617720" y="27432"/>
            <a:ext cx="4389120" cy="438912"/>
          </a:xfrm>
          <a:prstGeom prst="rect">
            <a:avLst/>
          </a:prstGeom>
          <a:noFill/>
        </p:spPr>
        <p:txBody>
          <a:bodyPr wrap="none"/>
          <a:lstStyle/>
          <a:p>
            <a:pPr algn="r"/>
            <a:r>
              <a:rPr lang="de-DE" sz="900" dirty="0">
                <a:solidFill>
                  <a:srgbClr val="FFFFFF"/>
                </a:solidFill>
              </a:rPr>
              <a:t>F-45  |  Knowledge Check Module 3</a:t>
            </a:r>
            <a:endParaRPr sz="850" b="1" dirty="0">
              <a:solidFill>
                <a:srgbClr val="FFFFFF"/>
              </a:solidFill>
              <a:latin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38">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r>
              <a:rPr lang="en-US" sz="1100" b="1" dirty="0">
                <a:solidFill>
                  <a:srgbClr val="FFFFFF"/>
                </a:solidFill>
              </a:rPr>
              <a:t>CLOSING ·  Transfer</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Your 48h Commit — What Happens Now?</a:t>
            </a:r>
            <a:endParaRPr lang="en-US" sz="2600" dirty="0"/>
          </a:p>
        </p:txBody>
      </p:sp>
      <p:sp>
        <p:nvSpPr>
          <p:cNvPr id="5" name="Shape 3"/>
          <p:cNvSpPr/>
          <p:nvPr/>
        </p:nvSpPr>
        <p:spPr>
          <a:xfrm>
            <a:off x="365760" y="132588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536192"/>
          </a:xfrm>
          <a:prstGeom prst="rect">
            <a:avLst/>
          </a:prstGeom>
          <a:solidFill>
            <a:srgbClr val="10B981"/>
          </a:solidFill>
          <a:ln w="12700">
            <a:solidFill>
              <a:srgbClr val="10B981"/>
            </a:solidFill>
            <a:prstDash val="solid"/>
          </a:ln>
        </p:spPr>
        <p:txBody>
          <a:bodyPr/>
          <a:lstStyle/>
          <a:p>
            <a:endParaRPr/>
          </a:p>
        </p:txBody>
      </p:sp>
      <p:sp>
        <p:nvSpPr>
          <p:cNvPr id="7" name="Shape 5"/>
          <p:cNvSpPr/>
          <p:nvPr/>
        </p:nvSpPr>
        <p:spPr>
          <a:xfrm>
            <a:off x="365760" y="1325880"/>
            <a:ext cx="4023360" cy="438912"/>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365760" y="1325880"/>
            <a:ext cx="4023360" cy="438912"/>
          </a:xfrm>
          <a:prstGeom prst="rect">
            <a:avLst/>
          </a:prstGeom>
          <a:noFill/>
          <a:ln/>
        </p:spPr>
        <p:txBody>
          <a:bodyPr wrap="square" rtlCol="0" anchor="ctr"/>
          <a:lstStyle/>
          <a:p>
            <a:pPr marL="0" indent="0" algn="ctr">
              <a:buNone/>
            </a:pPr>
            <a:r>
              <a:rPr lang="en-US" sz="1400" b="1" dirty="0">
                <a:solidFill>
                  <a:srgbClr val="FFFFFF"/>
                </a:solidFill>
              </a:rPr>
              <a:t>1  Which task?</a:t>
            </a:r>
            <a:endParaRPr lang="en-US" sz="1400" dirty="0"/>
          </a:p>
        </p:txBody>
      </p:sp>
      <p:sp>
        <p:nvSpPr>
          <p:cNvPr id="9" name="Text 7"/>
          <p:cNvSpPr/>
          <p:nvPr/>
        </p:nvSpPr>
        <p:spPr>
          <a:xfrm>
            <a:off x="502920" y="1828800"/>
            <a:ext cx="3749040" cy="320040"/>
          </a:xfrm>
          <a:prstGeom prst="rect">
            <a:avLst/>
          </a:prstGeom>
          <a:noFill/>
          <a:ln/>
        </p:spPr>
        <p:txBody>
          <a:bodyPr wrap="square" rtlCol="0" anchor="ctr"/>
          <a:lstStyle/>
          <a:p>
            <a:pPr marL="0" indent="0">
              <a:buNone/>
            </a:pPr>
            <a:r>
              <a:rPr lang="en-US" sz="1200" dirty="0">
                <a:solidFill>
                  <a:srgbClr val="4B5563"/>
                </a:solidFill>
              </a:rPr>
              <a:t>The task I will complete with AI tomorrow</a:t>
            </a:r>
            <a:endParaRPr lang="en-US" sz="1200" dirty="0"/>
          </a:p>
        </p:txBody>
      </p:sp>
      <p:sp>
        <p:nvSpPr>
          <p:cNvPr id="10" name="Shape 8"/>
          <p:cNvSpPr/>
          <p:nvPr/>
        </p:nvSpPr>
        <p:spPr>
          <a:xfrm>
            <a:off x="502920" y="2203704"/>
            <a:ext cx="3749040" cy="530352"/>
          </a:xfrm>
          <a:prstGeom prst="rect">
            <a:avLst/>
          </a:prstGeom>
          <a:solidFill>
            <a:srgbClr val="F4F7FB"/>
          </a:solidFill>
          <a:ln w="12700">
            <a:solidFill>
              <a:srgbClr val="E5E7EB"/>
            </a:solidFill>
            <a:prstDash val="solid"/>
          </a:ln>
        </p:spPr>
        <p:txBody>
          <a:bodyPr/>
          <a:lstStyle/>
          <a:p>
            <a:endParaRPr/>
          </a:p>
        </p:txBody>
      </p:sp>
      <p:sp>
        <p:nvSpPr>
          <p:cNvPr id="11" name="Shape 9"/>
          <p:cNvSpPr/>
          <p:nvPr/>
        </p:nvSpPr>
        <p:spPr>
          <a:xfrm>
            <a:off x="4663440" y="132588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4663440" y="1325880"/>
            <a:ext cx="64008" cy="1536192"/>
          </a:xfrm>
          <a:prstGeom prst="rect">
            <a:avLst/>
          </a:prstGeom>
          <a:solidFill>
            <a:srgbClr val="8B5CF6"/>
          </a:solidFill>
          <a:ln w="12700">
            <a:solidFill>
              <a:srgbClr val="8B5CF6"/>
            </a:solidFill>
            <a:prstDash val="solid"/>
          </a:ln>
        </p:spPr>
        <p:txBody>
          <a:bodyPr/>
          <a:lstStyle/>
          <a:p>
            <a:endParaRPr/>
          </a:p>
        </p:txBody>
      </p:sp>
      <p:sp>
        <p:nvSpPr>
          <p:cNvPr id="13" name="Shape 11"/>
          <p:cNvSpPr/>
          <p:nvPr/>
        </p:nvSpPr>
        <p:spPr>
          <a:xfrm>
            <a:off x="4663440" y="1325880"/>
            <a:ext cx="4023360" cy="438912"/>
          </a:xfrm>
          <a:prstGeom prst="rect">
            <a:avLst/>
          </a:prstGeom>
          <a:solidFill>
            <a:srgbClr val="8B5CF6"/>
          </a:solidFill>
          <a:ln w="12700">
            <a:solidFill>
              <a:srgbClr val="8B5CF6"/>
            </a:solidFill>
            <a:prstDash val="solid"/>
          </a:ln>
        </p:spPr>
        <p:txBody>
          <a:bodyPr/>
          <a:lstStyle/>
          <a:p>
            <a:endParaRPr/>
          </a:p>
        </p:txBody>
      </p:sp>
      <p:sp>
        <p:nvSpPr>
          <p:cNvPr id="14" name="Text 12"/>
          <p:cNvSpPr/>
          <p:nvPr/>
        </p:nvSpPr>
        <p:spPr>
          <a:xfrm>
            <a:off x="4663440" y="1325880"/>
            <a:ext cx="4023360" cy="438912"/>
          </a:xfrm>
          <a:prstGeom prst="rect">
            <a:avLst/>
          </a:prstGeom>
          <a:noFill/>
          <a:ln/>
        </p:spPr>
        <p:txBody>
          <a:bodyPr wrap="square" rtlCol="0" anchor="ctr"/>
          <a:lstStyle/>
          <a:p>
            <a:pPr marL="0" indent="0" algn="ctr">
              <a:buNone/>
            </a:pPr>
            <a:r>
              <a:rPr lang="en-US" sz="1400" b="1" dirty="0">
                <a:solidFill>
                  <a:srgbClr val="FFFFFF"/>
                </a:solidFill>
              </a:rPr>
              <a:t>2  My RCTF Prompt</a:t>
            </a:r>
            <a:endParaRPr lang="en-US" sz="1400" dirty="0"/>
          </a:p>
        </p:txBody>
      </p:sp>
      <p:sp>
        <p:nvSpPr>
          <p:cNvPr id="15" name="Text 13"/>
          <p:cNvSpPr/>
          <p:nvPr/>
        </p:nvSpPr>
        <p:spPr>
          <a:xfrm>
            <a:off x="4800600" y="1828800"/>
            <a:ext cx="3749040" cy="320040"/>
          </a:xfrm>
          <a:prstGeom prst="rect">
            <a:avLst/>
          </a:prstGeom>
          <a:noFill/>
          <a:ln/>
        </p:spPr>
        <p:txBody>
          <a:bodyPr wrap="square" rtlCol="0" anchor="ctr"/>
          <a:lstStyle/>
          <a:p>
            <a:pPr marL="0" indent="0">
              <a:buNone/>
            </a:pPr>
            <a:r>
              <a:rPr lang="en-US" sz="1200" dirty="0">
                <a:solidFill>
                  <a:srgbClr val="4B5563"/>
                </a:solidFill>
              </a:rPr>
              <a:t>Role · Context · Task · Format (draft)</a:t>
            </a:r>
            <a:endParaRPr lang="en-US" sz="1200" dirty="0"/>
          </a:p>
        </p:txBody>
      </p:sp>
      <p:sp>
        <p:nvSpPr>
          <p:cNvPr id="16" name="Shape 14"/>
          <p:cNvSpPr/>
          <p:nvPr/>
        </p:nvSpPr>
        <p:spPr>
          <a:xfrm>
            <a:off x="4800600" y="2203704"/>
            <a:ext cx="3749040" cy="530352"/>
          </a:xfrm>
          <a:prstGeom prst="rect">
            <a:avLst/>
          </a:prstGeom>
          <a:solidFill>
            <a:srgbClr val="F4F7FB"/>
          </a:solidFill>
          <a:ln w="12700">
            <a:solidFill>
              <a:srgbClr val="E5E7EB"/>
            </a:solidFill>
            <a:prstDash val="solid"/>
          </a:ln>
        </p:spPr>
        <p:txBody>
          <a:bodyPr/>
          <a:lstStyle/>
          <a:p>
            <a:endParaRPr/>
          </a:p>
        </p:txBody>
      </p:sp>
      <p:sp>
        <p:nvSpPr>
          <p:cNvPr id="17" name="Shape 15"/>
          <p:cNvSpPr/>
          <p:nvPr/>
        </p:nvSpPr>
        <p:spPr>
          <a:xfrm>
            <a:off x="365760" y="301752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365760" y="3017520"/>
            <a:ext cx="64008" cy="1536192"/>
          </a:xfrm>
          <a:prstGeom prst="rect">
            <a:avLst/>
          </a:prstGeom>
          <a:solidFill>
            <a:srgbClr val="EF4444"/>
          </a:solidFill>
          <a:ln w="12700">
            <a:solidFill>
              <a:srgbClr val="EF4444"/>
            </a:solidFill>
            <a:prstDash val="solid"/>
          </a:ln>
        </p:spPr>
        <p:txBody>
          <a:bodyPr/>
          <a:lstStyle/>
          <a:p>
            <a:endParaRPr/>
          </a:p>
        </p:txBody>
      </p:sp>
      <p:sp>
        <p:nvSpPr>
          <p:cNvPr id="19" name="Shape 17"/>
          <p:cNvSpPr/>
          <p:nvPr/>
        </p:nvSpPr>
        <p:spPr>
          <a:xfrm>
            <a:off x="365760" y="3017520"/>
            <a:ext cx="4023360" cy="438912"/>
          </a:xfrm>
          <a:prstGeom prst="rect">
            <a:avLst/>
          </a:prstGeom>
          <a:solidFill>
            <a:srgbClr val="EF4444"/>
          </a:solidFill>
          <a:ln w="12700">
            <a:solidFill>
              <a:srgbClr val="EF4444"/>
            </a:solidFill>
            <a:prstDash val="solid"/>
          </a:ln>
        </p:spPr>
        <p:txBody>
          <a:bodyPr/>
          <a:lstStyle/>
          <a:p>
            <a:endParaRPr/>
          </a:p>
        </p:txBody>
      </p:sp>
      <p:sp>
        <p:nvSpPr>
          <p:cNvPr id="20" name="Text 18"/>
          <p:cNvSpPr/>
          <p:nvPr/>
        </p:nvSpPr>
        <p:spPr>
          <a:xfrm>
            <a:off x="365760" y="3017520"/>
            <a:ext cx="4023360" cy="438912"/>
          </a:xfrm>
          <a:prstGeom prst="rect">
            <a:avLst/>
          </a:prstGeom>
          <a:noFill/>
          <a:ln/>
        </p:spPr>
        <p:txBody>
          <a:bodyPr wrap="square" rtlCol="0" anchor="ctr"/>
          <a:lstStyle/>
          <a:p>
            <a:pPr marL="0" indent="0" algn="ctr">
              <a:buNone/>
            </a:pPr>
            <a:r>
              <a:rPr lang="en-US" sz="1400" b="1" dirty="0">
                <a:solidFill>
                  <a:srgbClr val="FFFFFF"/>
                </a:solidFill>
              </a:rPr>
              <a:t>3  QA Level &amp; Check Measure</a:t>
            </a:r>
            <a:endParaRPr lang="en-US" sz="1400" dirty="0"/>
          </a:p>
        </p:txBody>
      </p:sp>
      <p:sp>
        <p:nvSpPr>
          <p:cNvPr id="21" name="Text 19"/>
          <p:cNvSpPr/>
          <p:nvPr/>
        </p:nvSpPr>
        <p:spPr>
          <a:xfrm>
            <a:off x="502920" y="3520440"/>
            <a:ext cx="3749040" cy="320040"/>
          </a:xfrm>
          <a:prstGeom prst="rect">
            <a:avLst/>
          </a:prstGeom>
          <a:noFill/>
          <a:ln/>
        </p:spPr>
        <p:txBody>
          <a:bodyPr wrap="square" rtlCol="0" anchor="ctr"/>
          <a:lstStyle/>
          <a:p>
            <a:pPr marL="0" indent="0">
              <a:buNone/>
            </a:pPr>
            <a:r>
              <a:rPr lang="en-US" sz="1200" dirty="0">
                <a:solidFill>
                  <a:srgbClr val="4B5563"/>
                </a:solidFill>
              </a:rPr>
              <a:t>Low / Medium / High — what do I check concretely?</a:t>
            </a:r>
            <a:endParaRPr lang="en-US" sz="1200" dirty="0"/>
          </a:p>
        </p:txBody>
      </p:sp>
      <p:sp>
        <p:nvSpPr>
          <p:cNvPr id="22" name="Shape 20"/>
          <p:cNvSpPr/>
          <p:nvPr/>
        </p:nvSpPr>
        <p:spPr>
          <a:xfrm>
            <a:off x="502920" y="3895344"/>
            <a:ext cx="3749040" cy="530352"/>
          </a:xfrm>
          <a:prstGeom prst="rect">
            <a:avLst/>
          </a:prstGeom>
          <a:solidFill>
            <a:srgbClr val="F4F7FB"/>
          </a:solidFill>
          <a:ln w="12700">
            <a:solidFill>
              <a:srgbClr val="E5E7EB"/>
            </a:solidFill>
            <a:prstDash val="solid"/>
          </a:ln>
        </p:spPr>
        <p:txBody>
          <a:bodyPr/>
          <a:lstStyle/>
          <a:p>
            <a:endParaRPr/>
          </a:p>
        </p:txBody>
      </p:sp>
      <p:sp>
        <p:nvSpPr>
          <p:cNvPr id="23" name="Shape 21"/>
          <p:cNvSpPr/>
          <p:nvPr/>
        </p:nvSpPr>
        <p:spPr>
          <a:xfrm>
            <a:off x="4663440" y="301752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4" name="Shape 22"/>
          <p:cNvSpPr/>
          <p:nvPr/>
        </p:nvSpPr>
        <p:spPr>
          <a:xfrm>
            <a:off x="4663440" y="3017520"/>
            <a:ext cx="64008" cy="1536192"/>
          </a:xfrm>
          <a:prstGeom prst="rect">
            <a:avLst/>
          </a:prstGeom>
          <a:solidFill>
            <a:srgbClr val="F59E0B"/>
          </a:solidFill>
          <a:ln w="12700">
            <a:solidFill>
              <a:srgbClr val="F59E0B"/>
            </a:solidFill>
            <a:prstDash val="solid"/>
          </a:ln>
        </p:spPr>
        <p:txBody>
          <a:bodyPr/>
          <a:lstStyle/>
          <a:p>
            <a:endParaRPr/>
          </a:p>
        </p:txBody>
      </p:sp>
      <p:sp>
        <p:nvSpPr>
          <p:cNvPr id="25" name="Shape 23"/>
          <p:cNvSpPr/>
          <p:nvPr/>
        </p:nvSpPr>
        <p:spPr>
          <a:xfrm>
            <a:off x="4663440" y="3017520"/>
            <a:ext cx="4023360" cy="438912"/>
          </a:xfrm>
          <a:prstGeom prst="rect">
            <a:avLst/>
          </a:prstGeom>
          <a:solidFill>
            <a:srgbClr val="F59E0B"/>
          </a:solidFill>
          <a:ln w="12700">
            <a:solidFill>
              <a:srgbClr val="F59E0B"/>
            </a:solidFill>
            <a:prstDash val="solid"/>
          </a:ln>
        </p:spPr>
        <p:txBody>
          <a:bodyPr/>
          <a:lstStyle/>
          <a:p>
            <a:endParaRPr/>
          </a:p>
        </p:txBody>
      </p:sp>
      <p:sp>
        <p:nvSpPr>
          <p:cNvPr id="26" name="Text 24"/>
          <p:cNvSpPr/>
          <p:nvPr/>
        </p:nvSpPr>
        <p:spPr>
          <a:xfrm>
            <a:off x="4663440" y="3017520"/>
            <a:ext cx="4023360" cy="438912"/>
          </a:xfrm>
          <a:prstGeom prst="rect">
            <a:avLst/>
          </a:prstGeom>
          <a:noFill/>
          <a:ln/>
        </p:spPr>
        <p:txBody>
          <a:bodyPr wrap="square" rtlCol="0" anchor="ctr"/>
          <a:lstStyle/>
          <a:p>
            <a:pPr marL="0" indent="0" algn="ctr">
              <a:buNone/>
            </a:pPr>
            <a:r>
              <a:rPr lang="en-US" sz="1400" b="1" dirty="0">
                <a:solidFill>
                  <a:srgbClr val="FFFFFF"/>
                </a:solidFill>
              </a:rPr>
              <a:t>4  Who sees the result?</a:t>
            </a:r>
            <a:endParaRPr lang="en-US" sz="1400" dirty="0"/>
          </a:p>
        </p:txBody>
      </p:sp>
      <p:sp>
        <p:nvSpPr>
          <p:cNvPr id="27" name="Text 25"/>
          <p:cNvSpPr/>
          <p:nvPr/>
        </p:nvSpPr>
        <p:spPr>
          <a:xfrm>
            <a:off x="4800600" y="3520440"/>
            <a:ext cx="3749040" cy="320040"/>
          </a:xfrm>
          <a:prstGeom prst="rect">
            <a:avLst/>
          </a:prstGeom>
          <a:noFill/>
          <a:ln/>
        </p:spPr>
        <p:txBody>
          <a:bodyPr wrap="square" rtlCol="0" anchor="ctr"/>
          <a:lstStyle/>
          <a:p>
            <a:pPr marL="0" indent="0">
              <a:buNone/>
            </a:pPr>
            <a:r>
              <a:rPr lang="en-US" sz="1200" dirty="0">
                <a:solidFill>
                  <a:srgbClr val="4B5563"/>
                </a:solidFill>
              </a:rPr>
              <a:t>Stakeholder / purpose</a:t>
            </a:r>
            <a:endParaRPr lang="en-US" sz="1200" dirty="0"/>
          </a:p>
        </p:txBody>
      </p:sp>
      <p:sp>
        <p:nvSpPr>
          <p:cNvPr id="28" name="Shape 26"/>
          <p:cNvSpPr/>
          <p:nvPr/>
        </p:nvSpPr>
        <p:spPr>
          <a:xfrm>
            <a:off x="4800600" y="3895344"/>
            <a:ext cx="3749040" cy="530352"/>
          </a:xfrm>
          <a:prstGeom prst="rect">
            <a:avLst/>
          </a:prstGeom>
          <a:solidFill>
            <a:srgbClr val="F4F7FB"/>
          </a:solidFill>
          <a:ln w="12700">
            <a:solidFill>
              <a:srgbClr val="E5E7EB"/>
            </a:solidFill>
            <a:prstDash val="solid"/>
          </a:ln>
        </p:spPr>
        <p:txBody>
          <a:bodyPr/>
          <a:lstStyle/>
          <a:p>
            <a:endParaRPr/>
          </a:p>
        </p:txBody>
      </p:sp>
      <p:sp>
        <p:nvSpPr>
          <p:cNvPr id="29" name="Shape 27"/>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a:p>
        </p:txBody>
      </p:sp>
      <p:sp>
        <p:nvSpPr>
          <p:cNvPr id="30" name="Text 28"/>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Your template will be sent to you as a PowerPoint file by email.</a:t>
            </a:r>
            <a:endParaRPr lang="en-US" sz="1400" b="1" dirty="0"/>
          </a:p>
        </p:txBody>
      </p:sp>
      <p:sp>
        <p:nvSpPr>
          <p:cNvPr id="31" name="TextBox 3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F-46  |  Your 48h Commit — What Happens Now?</a:t>
            </a:r>
          </a:p>
        </p:txBody>
      </p:sp>
      <p:pic>
        <p:nvPicPr>
          <p:cNvPr id="3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3" name="foundic_text_3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3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CLOSING  ·  Key Takeaways</a:t>
            </a:r>
            <a:endParaRPr lang="en-US" sz="1100" dirty="0">
              <a:solidFill>
                <a:schemeClr val="bg1"/>
              </a:solidFill>
            </a:endParaRPr>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5 Things You’re Taking Away Today</a:t>
            </a:r>
            <a:endParaRPr lang="en-US" sz="2600" dirty="0"/>
          </a:p>
        </p:txBody>
      </p:sp>
      <p:sp>
        <p:nvSpPr>
          <p:cNvPr id="5" name="Shape 3"/>
          <p:cNvSpPr/>
          <p:nvPr/>
        </p:nvSpPr>
        <p:spPr>
          <a:xfrm>
            <a:off x="457200" y="1389888"/>
            <a:ext cx="8229600" cy="621792"/>
          </a:xfrm>
          <a:prstGeom prst="rect">
            <a:avLst/>
          </a:prstGeom>
          <a:solidFill>
            <a:srgbClr val="DBEAFE"/>
          </a:solidFill>
          <a:ln w="12700">
            <a:solidFill>
              <a:srgbClr val="3B82F6"/>
            </a:solidFill>
            <a:prstDash val="solid"/>
          </a:ln>
        </p:spPr>
        <p:txBody>
          <a:bodyPr/>
          <a:lstStyle/>
          <a:p>
            <a:endParaRPr/>
          </a:p>
        </p:txBody>
      </p:sp>
      <p:sp>
        <p:nvSpPr>
          <p:cNvPr id="6" name="Shape 4"/>
          <p:cNvSpPr/>
          <p:nvPr/>
        </p:nvSpPr>
        <p:spPr>
          <a:xfrm>
            <a:off x="457200" y="1389888"/>
            <a:ext cx="384048" cy="621792"/>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389888"/>
            <a:ext cx="384048" cy="621792"/>
          </a:xfrm>
          <a:prstGeom prst="rect">
            <a:avLst/>
          </a:prstGeom>
          <a:noFill/>
          <a:ln/>
        </p:spPr>
        <p:txBody>
          <a:bodyPr wrap="square" rtlCol="0" anchor="ctr"/>
          <a:lstStyle/>
          <a:p>
            <a:pPr marL="0" indent="0" algn="ctr">
              <a:buNone/>
            </a:pPr>
            <a:r>
              <a:rPr lang="en-US" sz="1400" b="1" dirty="0">
                <a:solidFill>
                  <a:schemeClr val="bg1"/>
                </a:solidFill>
              </a:rPr>
              <a:t>1</a:t>
            </a:r>
            <a:endParaRPr lang="en-US" sz="1400" dirty="0">
              <a:solidFill>
                <a:schemeClr val="bg1"/>
              </a:solidFill>
            </a:endParaRPr>
          </a:p>
        </p:txBody>
      </p:sp>
      <p:sp>
        <p:nvSpPr>
          <p:cNvPr id="8" name="Text 6"/>
          <p:cNvSpPr/>
          <p:nvPr/>
        </p:nvSpPr>
        <p:spPr>
          <a:xfrm>
            <a:off x="1005840" y="1389888"/>
            <a:ext cx="7498080" cy="621792"/>
          </a:xfrm>
          <a:prstGeom prst="rect">
            <a:avLst/>
          </a:prstGeom>
          <a:noFill/>
          <a:ln/>
        </p:spPr>
        <p:txBody>
          <a:bodyPr wrap="square" rtlCol="0" anchor="ctr"/>
          <a:lstStyle/>
          <a:p>
            <a:pPr marL="0" indent="0">
              <a:buNone/>
            </a:pPr>
            <a:r>
              <a:rPr lang="en-US" sz="1300" dirty="0">
                <a:solidFill>
                  <a:srgbClr val="1E2761"/>
                </a:solidFill>
              </a:rPr>
              <a:t>RCTF is your prompt GPS: Role, Context, Task, Format — always, everywhere.</a:t>
            </a:r>
            <a:endParaRPr lang="en-US" sz="1300" dirty="0"/>
          </a:p>
        </p:txBody>
      </p:sp>
      <p:sp>
        <p:nvSpPr>
          <p:cNvPr id="9" name="Shape 7"/>
          <p:cNvSpPr/>
          <p:nvPr/>
        </p:nvSpPr>
        <p:spPr>
          <a:xfrm>
            <a:off x="457200" y="2121408"/>
            <a:ext cx="8229600" cy="621792"/>
          </a:xfrm>
          <a:prstGeom prst="rect">
            <a:avLst/>
          </a:prstGeom>
          <a:solidFill>
            <a:srgbClr val="DBEAFE"/>
          </a:solidFill>
          <a:ln w="12700">
            <a:solidFill>
              <a:srgbClr val="8B5CF6"/>
            </a:solidFill>
            <a:prstDash val="solid"/>
          </a:ln>
        </p:spPr>
        <p:txBody>
          <a:bodyPr/>
          <a:lstStyle/>
          <a:p>
            <a:endParaRPr/>
          </a:p>
        </p:txBody>
      </p:sp>
      <p:sp>
        <p:nvSpPr>
          <p:cNvPr id="10" name="Shape 8"/>
          <p:cNvSpPr/>
          <p:nvPr/>
        </p:nvSpPr>
        <p:spPr>
          <a:xfrm>
            <a:off x="457200" y="2121408"/>
            <a:ext cx="384048" cy="621792"/>
          </a:xfrm>
          <a:prstGeom prst="rect">
            <a:avLst/>
          </a:prstGeom>
          <a:solidFill>
            <a:srgbClr val="8B5CF6"/>
          </a:solidFill>
          <a:ln w="12700">
            <a:solidFill>
              <a:srgbClr val="8B5CF6"/>
            </a:solidFill>
            <a:prstDash val="solid"/>
          </a:ln>
        </p:spPr>
        <p:txBody>
          <a:bodyPr/>
          <a:lstStyle/>
          <a:p>
            <a:endParaRPr/>
          </a:p>
        </p:txBody>
      </p:sp>
      <p:sp>
        <p:nvSpPr>
          <p:cNvPr id="11" name="Text 9"/>
          <p:cNvSpPr/>
          <p:nvPr/>
        </p:nvSpPr>
        <p:spPr>
          <a:xfrm>
            <a:off x="457200" y="2121408"/>
            <a:ext cx="384048" cy="621792"/>
          </a:xfrm>
          <a:prstGeom prst="rect">
            <a:avLst/>
          </a:prstGeom>
          <a:noFill/>
          <a:ln/>
        </p:spPr>
        <p:txBody>
          <a:bodyPr wrap="square" rtlCol="0" anchor="ctr"/>
          <a:lstStyle/>
          <a:p>
            <a:pPr marL="0" indent="0" algn="ctr">
              <a:buNone/>
            </a:pPr>
            <a:r>
              <a:rPr lang="en-US" sz="1400" b="1" dirty="0">
                <a:solidFill>
                  <a:schemeClr val="bg1"/>
                </a:solidFill>
              </a:rPr>
              <a:t>2</a:t>
            </a:r>
            <a:endParaRPr lang="en-US" sz="1400" dirty="0">
              <a:solidFill>
                <a:schemeClr val="bg1"/>
              </a:solidFill>
            </a:endParaRPr>
          </a:p>
        </p:txBody>
      </p:sp>
      <p:sp>
        <p:nvSpPr>
          <p:cNvPr id="12" name="Text 10"/>
          <p:cNvSpPr/>
          <p:nvPr/>
        </p:nvSpPr>
        <p:spPr>
          <a:xfrm>
            <a:off x="1005840" y="2121408"/>
            <a:ext cx="7498080" cy="621792"/>
          </a:xfrm>
          <a:prstGeom prst="rect">
            <a:avLst/>
          </a:prstGeom>
          <a:noFill/>
          <a:ln/>
        </p:spPr>
        <p:txBody>
          <a:bodyPr wrap="square" rtlCol="0" anchor="ctr"/>
          <a:lstStyle/>
          <a:p>
            <a:pPr marL="0" indent="0">
              <a:buNone/>
            </a:pPr>
            <a:r>
              <a:rPr lang="en-US" sz="1300" dirty="0">
                <a:solidFill>
                  <a:srgbClr val="1E2761"/>
                </a:solidFill>
              </a:rPr>
              <a:t>QA check P-Q-R protects you: Plausibility, Sources, Risk — the higher the impact, the deeper the check.</a:t>
            </a:r>
            <a:endParaRPr lang="en-US" sz="1300" dirty="0"/>
          </a:p>
        </p:txBody>
      </p:sp>
      <p:sp>
        <p:nvSpPr>
          <p:cNvPr id="13" name="Shape 11"/>
          <p:cNvSpPr/>
          <p:nvPr/>
        </p:nvSpPr>
        <p:spPr>
          <a:xfrm>
            <a:off x="457200" y="2852928"/>
            <a:ext cx="8229600" cy="621792"/>
          </a:xfrm>
          <a:prstGeom prst="rect">
            <a:avLst/>
          </a:prstGeom>
          <a:solidFill>
            <a:srgbClr val="DBEAFE"/>
          </a:solidFill>
          <a:ln w="12700">
            <a:solidFill>
              <a:srgbClr val="10B981"/>
            </a:solidFill>
            <a:prstDash val="solid"/>
          </a:ln>
        </p:spPr>
        <p:txBody>
          <a:bodyPr/>
          <a:lstStyle/>
          <a:p>
            <a:endParaRPr/>
          </a:p>
        </p:txBody>
      </p:sp>
      <p:sp>
        <p:nvSpPr>
          <p:cNvPr id="14" name="Shape 12"/>
          <p:cNvSpPr/>
          <p:nvPr/>
        </p:nvSpPr>
        <p:spPr>
          <a:xfrm>
            <a:off x="457200" y="2852928"/>
            <a:ext cx="384048" cy="621792"/>
          </a:xfrm>
          <a:prstGeom prst="rect">
            <a:avLst/>
          </a:prstGeom>
          <a:solidFill>
            <a:srgbClr val="10B981"/>
          </a:solidFill>
          <a:ln w="12700">
            <a:solidFill>
              <a:srgbClr val="10B981"/>
            </a:solidFill>
            <a:prstDash val="solid"/>
          </a:ln>
        </p:spPr>
        <p:txBody>
          <a:bodyPr/>
          <a:lstStyle/>
          <a:p>
            <a:endParaRPr/>
          </a:p>
        </p:txBody>
      </p:sp>
      <p:sp>
        <p:nvSpPr>
          <p:cNvPr id="15" name="Text 13"/>
          <p:cNvSpPr/>
          <p:nvPr/>
        </p:nvSpPr>
        <p:spPr>
          <a:xfrm>
            <a:off x="457200" y="2852928"/>
            <a:ext cx="384048" cy="621792"/>
          </a:xfrm>
          <a:prstGeom prst="rect">
            <a:avLst/>
          </a:prstGeom>
          <a:noFill/>
          <a:ln/>
        </p:spPr>
        <p:txBody>
          <a:bodyPr wrap="square" rtlCol="0" anchor="ctr"/>
          <a:lstStyle/>
          <a:p>
            <a:pPr marL="0" indent="0" algn="ctr">
              <a:buNone/>
            </a:pPr>
            <a:r>
              <a:rPr lang="en-US" sz="1400" b="1" dirty="0">
                <a:solidFill>
                  <a:schemeClr val="bg1"/>
                </a:solidFill>
              </a:rPr>
              <a:t>3</a:t>
            </a:r>
            <a:endParaRPr lang="en-US" sz="1400" dirty="0">
              <a:solidFill>
                <a:schemeClr val="bg1"/>
              </a:solidFill>
            </a:endParaRPr>
          </a:p>
        </p:txBody>
      </p:sp>
      <p:sp>
        <p:nvSpPr>
          <p:cNvPr id="16" name="Text 14"/>
          <p:cNvSpPr/>
          <p:nvPr/>
        </p:nvSpPr>
        <p:spPr>
          <a:xfrm>
            <a:off x="1005840" y="2852928"/>
            <a:ext cx="7498080" cy="621792"/>
          </a:xfrm>
          <a:prstGeom prst="rect">
            <a:avLst/>
          </a:prstGeom>
          <a:noFill/>
          <a:ln/>
        </p:spPr>
        <p:txBody>
          <a:bodyPr wrap="square" rtlCol="0" anchor="ctr"/>
          <a:lstStyle/>
          <a:p>
            <a:pPr marL="0" indent="0">
              <a:buNone/>
            </a:pPr>
            <a:r>
              <a:rPr lang="en-US" sz="1300" dirty="0">
                <a:solidFill>
                  <a:srgbClr val="1E2761"/>
                </a:solidFill>
              </a:rPr>
              <a:t>Your 48h Commit is in the PowerPoint template — start tomorrow with task 1, prompt and QA level.</a:t>
            </a:r>
            <a:endParaRPr lang="en-US" sz="1300" dirty="0"/>
          </a:p>
        </p:txBody>
      </p:sp>
      <p:sp>
        <p:nvSpPr>
          <p:cNvPr id="17" name="Shape 15"/>
          <p:cNvSpPr/>
          <p:nvPr/>
        </p:nvSpPr>
        <p:spPr>
          <a:xfrm>
            <a:off x="457200" y="3584448"/>
            <a:ext cx="8229600" cy="621792"/>
          </a:xfrm>
          <a:prstGeom prst="rect">
            <a:avLst/>
          </a:prstGeom>
          <a:solidFill>
            <a:srgbClr val="DBEAFE"/>
          </a:solidFill>
          <a:ln w="12700">
            <a:solidFill>
              <a:srgbClr val="EF4444"/>
            </a:solidFill>
            <a:prstDash val="solid"/>
          </a:ln>
        </p:spPr>
        <p:txBody>
          <a:bodyPr/>
          <a:lstStyle/>
          <a:p>
            <a:endParaRPr/>
          </a:p>
        </p:txBody>
      </p:sp>
      <p:sp>
        <p:nvSpPr>
          <p:cNvPr id="18" name="Shape 16"/>
          <p:cNvSpPr/>
          <p:nvPr/>
        </p:nvSpPr>
        <p:spPr>
          <a:xfrm>
            <a:off x="457200" y="3584448"/>
            <a:ext cx="384048" cy="621792"/>
          </a:xfrm>
          <a:prstGeom prst="rect">
            <a:avLst/>
          </a:prstGeom>
          <a:solidFill>
            <a:srgbClr val="EF4444"/>
          </a:solidFill>
          <a:ln w="12700">
            <a:solidFill>
              <a:srgbClr val="EF4444"/>
            </a:solidFill>
            <a:prstDash val="solid"/>
          </a:ln>
        </p:spPr>
        <p:txBody>
          <a:bodyPr/>
          <a:lstStyle/>
          <a:p>
            <a:endParaRPr/>
          </a:p>
        </p:txBody>
      </p:sp>
      <p:sp>
        <p:nvSpPr>
          <p:cNvPr id="19" name="Text 17"/>
          <p:cNvSpPr/>
          <p:nvPr/>
        </p:nvSpPr>
        <p:spPr>
          <a:xfrm>
            <a:off x="457200" y="3584448"/>
            <a:ext cx="384048" cy="621792"/>
          </a:xfrm>
          <a:prstGeom prst="rect">
            <a:avLst/>
          </a:prstGeom>
          <a:noFill/>
          <a:ln/>
        </p:spPr>
        <p:txBody>
          <a:bodyPr wrap="square" rtlCol="0" anchor="ctr"/>
          <a:lstStyle/>
          <a:p>
            <a:pPr marL="0" indent="0" algn="ctr">
              <a:buNone/>
            </a:pPr>
            <a:r>
              <a:rPr lang="en-US" sz="1400" b="1" dirty="0">
                <a:solidFill>
                  <a:schemeClr val="bg1"/>
                </a:solidFill>
              </a:rPr>
              <a:t>4</a:t>
            </a:r>
            <a:endParaRPr lang="en-US" sz="1400" dirty="0">
              <a:solidFill>
                <a:schemeClr val="bg1"/>
              </a:solidFill>
            </a:endParaRPr>
          </a:p>
        </p:txBody>
      </p:sp>
      <p:sp>
        <p:nvSpPr>
          <p:cNvPr id="20" name="Text 18"/>
          <p:cNvSpPr/>
          <p:nvPr/>
        </p:nvSpPr>
        <p:spPr>
          <a:xfrm>
            <a:off x="1005840" y="3584448"/>
            <a:ext cx="7498080" cy="621792"/>
          </a:xfrm>
          <a:prstGeom prst="rect">
            <a:avLst/>
          </a:prstGeom>
          <a:noFill/>
          <a:ln/>
        </p:spPr>
        <p:txBody>
          <a:bodyPr wrap="square" rtlCol="0" anchor="ctr"/>
          <a:lstStyle/>
          <a:p>
            <a:pPr marL="0" indent="0">
              <a:buNone/>
            </a:pPr>
            <a:r>
              <a:rPr lang="en-US" sz="1300" dirty="0">
                <a:solidFill>
                  <a:srgbClr val="1E2761"/>
                </a:solidFill>
              </a:rPr>
              <a:t>Data privacy first: No sensitive data in public chatbots.</a:t>
            </a:r>
            <a:endParaRPr lang="en-US" sz="1300" dirty="0"/>
          </a:p>
        </p:txBody>
      </p:sp>
      <p:sp>
        <p:nvSpPr>
          <p:cNvPr id="21" name="Shape 19"/>
          <p:cNvSpPr/>
          <p:nvPr/>
        </p:nvSpPr>
        <p:spPr>
          <a:xfrm>
            <a:off x="457200" y="4315968"/>
            <a:ext cx="8229600" cy="621792"/>
          </a:xfrm>
          <a:prstGeom prst="rect">
            <a:avLst/>
          </a:prstGeom>
          <a:solidFill>
            <a:srgbClr val="DBEAFE"/>
          </a:solidFill>
          <a:ln w="12700">
            <a:solidFill>
              <a:srgbClr val="F59E0B"/>
            </a:solidFill>
            <a:prstDash val="solid"/>
          </a:ln>
        </p:spPr>
        <p:txBody>
          <a:bodyPr/>
          <a:lstStyle/>
          <a:p>
            <a:endParaRPr/>
          </a:p>
        </p:txBody>
      </p:sp>
      <p:sp>
        <p:nvSpPr>
          <p:cNvPr id="22" name="Shape 20"/>
          <p:cNvSpPr/>
          <p:nvPr/>
        </p:nvSpPr>
        <p:spPr>
          <a:xfrm>
            <a:off x="457200" y="4315968"/>
            <a:ext cx="384048" cy="621792"/>
          </a:xfrm>
          <a:prstGeom prst="rect">
            <a:avLst/>
          </a:prstGeom>
          <a:solidFill>
            <a:srgbClr val="F59E0B"/>
          </a:solidFill>
          <a:ln w="12700">
            <a:solidFill>
              <a:srgbClr val="F59E0B"/>
            </a:solidFill>
            <a:prstDash val="solid"/>
          </a:ln>
        </p:spPr>
        <p:txBody>
          <a:bodyPr/>
          <a:lstStyle/>
          <a:p>
            <a:endParaRPr/>
          </a:p>
        </p:txBody>
      </p:sp>
      <p:sp>
        <p:nvSpPr>
          <p:cNvPr id="23" name="Text 21"/>
          <p:cNvSpPr/>
          <p:nvPr/>
        </p:nvSpPr>
        <p:spPr>
          <a:xfrm>
            <a:off x="457200" y="4315968"/>
            <a:ext cx="384048" cy="621792"/>
          </a:xfrm>
          <a:prstGeom prst="rect">
            <a:avLst/>
          </a:prstGeom>
          <a:noFill/>
          <a:ln/>
        </p:spPr>
        <p:txBody>
          <a:bodyPr wrap="square" rtlCol="0" anchor="ctr"/>
          <a:lstStyle/>
          <a:p>
            <a:pPr marL="0" indent="0" algn="ctr">
              <a:buNone/>
            </a:pPr>
            <a:r>
              <a:rPr lang="en-US" sz="1400" b="1" dirty="0">
                <a:solidFill>
                  <a:schemeClr val="bg1"/>
                </a:solidFill>
              </a:rPr>
              <a:t>5</a:t>
            </a:r>
            <a:endParaRPr lang="en-US" sz="1400" dirty="0">
              <a:solidFill>
                <a:schemeClr val="bg1"/>
              </a:solidFill>
            </a:endParaRPr>
          </a:p>
        </p:txBody>
      </p:sp>
      <p:sp>
        <p:nvSpPr>
          <p:cNvPr id="24" name="Text 22"/>
          <p:cNvSpPr/>
          <p:nvPr/>
        </p:nvSpPr>
        <p:spPr>
          <a:xfrm>
            <a:off x="1005840" y="4315968"/>
            <a:ext cx="7498080" cy="621792"/>
          </a:xfrm>
          <a:prstGeom prst="rect">
            <a:avLst/>
          </a:prstGeom>
          <a:noFill/>
          <a:ln/>
        </p:spPr>
        <p:txBody>
          <a:bodyPr wrap="square" rtlCol="0" anchor="ctr"/>
          <a:lstStyle/>
          <a:p>
            <a:pPr marL="0" indent="0">
              <a:buNone/>
            </a:pPr>
            <a:r>
              <a:rPr lang="en-US" sz="1300" dirty="0">
                <a:solidFill>
                  <a:srgbClr val="1E2761"/>
                </a:solidFill>
              </a:rPr>
              <a:t>Iteration is the method: Re-prompting is not a weakness — it’s professional behaviour.</a:t>
            </a:r>
            <a:endParaRPr lang="en-US" sz="1300"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F-47  |  5 Things You’re Taking Away Today</a:t>
            </a:r>
          </a:p>
        </p:txBody>
      </p:sp>
      <p:pic>
        <p:nvPicPr>
          <p:cNvPr id="26"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7" name="foundic_text_27">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CLOSING  ·  AI Trends 2026 Outlook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200" b="1" dirty="0">
                <a:solidFill>
                  <a:srgbClr val="1A1A2E"/>
                </a:solidFill>
              </a:rPr>
              <a:t>Where Is AI Headed — And What Does That Mean for You?</a:t>
            </a:r>
            <a:endParaRPr lang="en-US" sz="2200" dirty="0"/>
          </a:p>
        </p:txBody>
      </p:sp>
      <p:sp>
        <p:nvSpPr>
          <p:cNvPr id="5" name="Shape 3"/>
          <p:cNvSpPr/>
          <p:nvPr/>
        </p:nvSpPr>
        <p:spPr>
          <a:xfrm>
            <a:off x="365760" y="1325880"/>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627632"/>
          </a:xfrm>
          <a:prstGeom prst="rect">
            <a:avLst/>
          </a:prstGeom>
          <a:solidFill>
            <a:srgbClr val="3B82F6"/>
          </a:solidFill>
          <a:ln w="12700">
            <a:solidFill>
              <a:srgbClr val="3B82F6"/>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30352" y="1490472"/>
            <a:ext cx="438912" cy="438912"/>
          </a:xfrm>
          <a:prstGeom prst="rect">
            <a:avLst/>
          </a:prstGeom>
        </p:spPr>
      </p:pic>
      <p:sp>
        <p:nvSpPr>
          <p:cNvPr id="8" name="Text 5"/>
          <p:cNvSpPr/>
          <p:nvPr/>
        </p:nvSpPr>
        <p:spPr>
          <a:xfrm>
            <a:off x="1115568" y="1508760"/>
            <a:ext cx="3108960" cy="411480"/>
          </a:xfrm>
          <a:prstGeom prst="rect">
            <a:avLst/>
          </a:prstGeom>
          <a:noFill/>
          <a:ln/>
        </p:spPr>
        <p:txBody>
          <a:bodyPr wrap="square" rtlCol="0" anchor="ctr"/>
          <a:lstStyle/>
          <a:p>
            <a:pPr marL="0" indent="0">
              <a:buNone/>
            </a:pPr>
            <a:r>
              <a:rPr lang="en-US" sz="1600" b="1" dirty="0">
                <a:solidFill>
                  <a:srgbClr val="3B82F6"/>
                </a:solidFill>
              </a:rPr>
              <a:t>AI Agents</a:t>
            </a:r>
            <a:endParaRPr lang="en-US" sz="1600" dirty="0"/>
          </a:p>
        </p:txBody>
      </p:sp>
      <p:sp>
        <p:nvSpPr>
          <p:cNvPr id="9" name="Text 6"/>
          <p:cNvSpPr/>
          <p:nvPr/>
        </p:nvSpPr>
        <p:spPr>
          <a:xfrm>
            <a:off x="530352" y="2075688"/>
            <a:ext cx="3657600" cy="777240"/>
          </a:xfrm>
          <a:prstGeom prst="rect">
            <a:avLst/>
          </a:prstGeom>
          <a:noFill/>
          <a:ln/>
        </p:spPr>
        <p:txBody>
          <a:bodyPr wrap="square" rtlCol="0" anchor="ctr"/>
          <a:lstStyle/>
          <a:p>
            <a:pPr marL="0" indent="0">
              <a:buNone/>
            </a:pPr>
            <a:r>
              <a:rPr lang="en-US" sz="1200" dirty="0">
                <a:solidFill>
                  <a:srgbClr val="1A1A2E"/>
                </a:solidFill>
              </a:rPr>
              <a:t>Autonomous AI carries out multi-step tasks without human input — already available in early products today.</a:t>
            </a:r>
            <a:endParaRPr lang="en-US" sz="1200" dirty="0"/>
          </a:p>
        </p:txBody>
      </p:sp>
      <p:sp>
        <p:nvSpPr>
          <p:cNvPr id="10" name="Shape 7"/>
          <p:cNvSpPr/>
          <p:nvPr/>
        </p:nvSpPr>
        <p:spPr>
          <a:xfrm>
            <a:off x="4663440" y="1325880"/>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1" name="Shape 8"/>
          <p:cNvSpPr/>
          <p:nvPr/>
        </p:nvSpPr>
        <p:spPr>
          <a:xfrm>
            <a:off x="4663440" y="1325880"/>
            <a:ext cx="64008" cy="1627632"/>
          </a:xfrm>
          <a:prstGeom prst="rect">
            <a:avLst/>
          </a:prstGeom>
          <a:solidFill>
            <a:srgbClr val="8B5CF6"/>
          </a:solidFill>
          <a:ln w="12700">
            <a:solidFill>
              <a:srgbClr val="8B5CF6"/>
            </a:solidFill>
            <a:prstDash val="solid"/>
          </a:ln>
        </p:spPr>
        <p:txBody>
          <a:bodyPr/>
          <a:lstStyle/>
          <a:p>
            <a:endParaRPr/>
          </a:p>
        </p:txBody>
      </p:sp>
      <p:pic>
        <p:nvPicPr>
          <p:cNvPr id="12" name="Image 1" descr="preencoded.png"/>
          <p:cNvPicPr>
            <a:picLocks noChangeAspect="1"/>
          </p:cNvPicPr>
          <p:nvPr/>
        </p:nvPicPr>
        <p:blipFill>
          <a:blip r:embed="rId4"/>
          <a:stretch>
            <a:fillRect/>
          </a:stretch>
        </p:blipFill>
        <p:spPr>
          <a:xfrm>
            <a:off x="4828032" y="1490472"/>
            <a:ext cx="438912" cy="438912"/>
          </a:xfrm>
          <a:prstGeom prst="rect">
            <a:avLst/>
          </a:prstGeom>
        </p:spPr>
      </p:pic>
      <p:sp>
        <p:nvSpPr>
          <p:cNvPr id="13" name="Text 9"/>
          <p:cNvSpPr/>
          <p:nvPr/>
        </p:nvSpPr>
        <p:spPr>
          <a:xfrm>
            <a:off x="5413248" y="1508760"/>
            <a:ext cx="3108960" cy="411480"/>
          </a:xfrm>
          <a:prstGeom prst="rect">
            <a:avLst/>
          </a:prstGeom>
          <a:noFill/>
          <a:ln/>
        </p:spPr>
        <p:txBody>
          <a:bodyPr wrap="square" rtlCol="0" anchor="ctr"/>
          <a:lstStyle/>
          <a:p>
            <a:pPr marL="0" indent="0">
              <a:buNone/>
            </a:pPr>
            <a:r>
              <a:rPr lang="en-US" sz="1600" b="1" dirty="0">
                <a:solidFill>
                  <a:srgbClr val="8B5CF6"/>
                </a:solidFill>
              </a:rPr>
              <a:t>Multimodality</a:t>
            </a:r>
            <a:endParaRPr lang="en-US" sz="1600" dirty="0"/>
          </a:p>
        </p:txBody>
      </p:sp>
      <p:sp>
        <p:nvSpPr>
          <p:cNvPr id="14" name="Text 10"/>
          <p:cNvSpPr/>
          <p:nvPr/>
        </p:nvSpPr>
        <p:spPr>
          <a:xfrm>
            <a:off x="4828032" y="2075688"/>
            <a:ext cx="3657600" cy="777240"/>
          </a:xfrm>
          <a:prstGeom prst="rect">
            <a:avLst/>
          </a:prstGeom>
          <a:noFill/>
          <a:ln/>
        </p:spPr>
        <p:txBody>
          <a:bodyPr wrap="square" rtlCol="0" anchor="ctr"/>
          <a:lstStyle/>
          <a:p>
            <a:pPr marL="0" indent="0">
              <a:buNone/>
            </a:pPr>
            <a:r>
              <a:rPr lang="en-US" sz="1200" dirty="0">
                <a:solidFill>
                  <a:srgbClr val="1A1A2E"/>
                </a:solidFill>
              </a:rPr>
              <a:t>Text, images, audio, video — AI processes and creates everything in one. ChatGPT-4o already shows this today.</a:t>
            </a:r>
            <a:endParaRPr lang="en-US" sz="1200" dirty="0"/>
          </a:p>
        </p:txBody>
      </p:sp>
      <p:sp>
        <p:nvSpPr>
          <p:cNvPr id="15" name="Shape 11"/>
          <p:cNvSpPr/>
          <p:nvPr/>
        </p:nvSpPr>
        <p:spPr>
          <a:xfrm>
            <a:off x="365760" y="3136392"/>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2"/>
          <p:cNvSpPr/>
          <p:nvPr/>
        </p:nvSpPr>
        <p:spPr>
          <a:xfrm>
            <a:off x="365760" y="3136392"/>
            <a:ext cx="64008" cy="1627632"/>
          </a:xfrm>
          <a:prstGeom prst="rect">
            <a:avLst/>
          </a:prstGeom>
          <a:solidFill>
            <a:srgbClr val="EF4444"/>
          </a:solidFill>
          <a:ln w="12700">
            <a:solidFill>
              <a:srgbClr val="EF4444"/>
            </a:solidFill>
            <a:prstDash val="solid"/>
          </a:ln>
        </p:spPr>
        <p:txBody>
          <a:bodyPr/>
          <a:lstStyle/>
          <a:p>
            <a:endParaRPr/>
          </a:p>
        </p:txBody>
      </p:sp>
      <p:pic>
        <p:nvPicPr>
          <p:cNvPr id="17" name="Image 2" descr="preencoded.png"/>
          <p:cNvPicPr>
            <a:picLocks noChangeAspect="1"/>
          </p:cNvPicPr>
          <p:nvPr/>
        </p:nvPicPr>
        <p:blipFill>
          <a:blip r:embed="rId5"/>
          <a:stretch>
            <a:fillRect/>
          </a:stretch>
        </p:blipFill>
        <p:spPr>
          <a:xfrm>
            <a:off x="530352" y="3300984"/>
            <a:ext cx="438912" cy="438912"/>
          </a:xfrm>
          <a:prstGeom prst="rect">
            <a:avLst/>
          </a:prstGeom>
        </p:spPr>
      </p:pic>
      <p:sp>
        <p:nvSpPr>
          <p:cNvPr id="18" name="Text 13"/>
          <p:cNvSpPr/>
          <p:nvPr/>
        </p:nvSpPr>
        <p:spPr>
          <a:xfrm>
            <a:off x="1115568" y="3319272"/>
            <a:ext cx="3108960" cy="411480"/>
          </a:xfrm>
          <a:prstGeom prst="rect">
            <a:avLst/>
          </a:prstGeom>
          <a:noFill/>
          <a:ln/>
        </p:spPr>
        <p:txBody>
          <a:bodyPr wrap="square" rtlCol="0" anchor="ctr"/>
          <a:lstStyle/>
          <a:p>
            <a:pPr marL="0" indent="0">
              <a:buNone/>
            </a:pPr>
            <a:r>
              <a:rPr lang="en-US" sz="1600" b="1" dirty="0">
                <a:solidFill>
                  <a:srgbClr val="EF4444"/>
                </a:solidFill>
              </a:rPr>
              <a:t>AI in Law</a:t>
            </a:r>
            <a:endParaRPr lang="en-US" sz="1600" dirty="0"/>
          </a:p>
        </p:txBody>
      </p:sp>
      <p:sp>
        <p:nvSpPr>
          <p:cNvPr id="19" name="Text 14"/>
          <p:cNvSpPr/>
          <p:nvPr/>
        </p:nvSpPr>
        <p:spPr>
          <a:xfrm>
            <a:off x="530352" y="3886200"/>
            <a:ext cx="3657600" cy="777240"/>
          </a:xfrm>
          <a:prstGeom prst="rect">
            <a:avLst/>
          </a:prstGeom>
          <a:noFill/>
          <a:ln/>
        </p:spPr>
        <p:txBody>
          <a:bodyPr wrap="square" rtlCol="0" anchor="ctr"/>
          <a:lstStyle/>
          <a:p>
            <a:pPr marL="0" indent="0">
              <a:buNone/>
            </a:pPr>
            <a:r>
              <a:rPr lang="en-US" sz="1200" dirty="0">
                <a:solidFill>
                  <a:srgbClr val="1A1A2E"/>
                </a:solidFill>
              </a:rPr>
              <a:t>EU AI Act in force since 1 August 2024; most provisions fully applicable from 2 August 2026. Companies need AI governance and compliance processes.</a:t>
            </a:r>
            <a:endParaRPr lang="en-US" sz="1200" dirty="0"/>
          </a:p>
        </p:txBody>
      </p:sp>
      <p:sp>
        <p:nvSpPr>
          <p:cNvPr id="20" name="Shape 15"/>
          <p:cNvSpPr/>
          <p:nvPr/>
        </p:nvSpPr>
        <p:spPr>
          <a:xfrm>
            <a:off x="4663440" y="3136392"/>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1" name="Shape 16"/>
          <p:cNvSpPr/>
          <p:nvPr/>
        </p:nvSpPr>
        <p:spPr>
          <a:xfrm>
            <a:off x="4663440" y="3136392"/>
            <a:ext cx="64008" cy="1627632"/>
          </a:xfrm>
          <a:prstGeom prst="rect">
            <a:avLst/>
          </a:prstGeom>
          <a:solidFill>
            <a:srgbClr val="10B981"/>
          </a:solidFill>
          <a:ln w="12700">
            <a:solidFill>
              <a:srgbClr val="10B981"/>
            </a:solidFill>
            <a:prstDash val="solid"/>
          </a:ln>
        </p:spPr>
        <p:txBody>
          <a:bodyPr/>
          <a:lstStyle/>
          <a:p>
            <a:endParaRPr/>
          </a:p>
        </p:txBody>
      </p:sp>
      <p:pic>
        <p:nvPicPr>
          <p:cNvPr id="22" name="Image 3" descr="preencoded.png"/>
          <p:cNvPicPr>
            <a:picLocks noChangeAspect="1"/>
          </p:cNvPicPr>
          <p:nvPr/>
        </p:nvPicPr>
        <p:blipFill>
          <a:blip r:embed="rId6"/>
          <a:stretch>
            <a:fillRect/>
          </a:stretch>
        </p:blipFill>
        <p:spPr>
          <a:xfrm>
            <a:off x="4828032" y="3300984"/>
            <a:ext cx="438912" cy="438912"/>
          </a:xfrm>
          <a:prstGeom prst="rect">
            <a:avLst/>
          </a:prstGeom>
        </p:spPr>
      </p:pic>
      <p:sp>
        <p:nvSpPr>
          <p:cNvPr id="23" name="Text 17"/>
          <p:cNvSpPr/>
          <p:nvPr/>
        </p:nvSpPr>
        <p:spPr>
          <a:xfrm>
            <a:off x="5413248" y="3319272"/>
            <a:ext cx="3108960" cy="411480"/>
          </a:xfrm>
          <a:prstGeom prst="rect">
            <a:avLst/>
          </a:prstGeom>
          <a:noFill/>
          <a:ln/>
        </p:spPr>
        <p:txBody>
          <a:bodyPr wrap="square" rtlCol="0" anchor="ctr"/>
          <a:lstStyle/>
          <a:p>
            <a:pPr marL="0" indent="0">
              <a:buNone/>
            </a:pPr>
            <a:r>
              <a:rPr lang="en-US" sz="1600" b="1" dirty="0">
                <a:solidFill>
                  <a:srgbClr val="10B981"/>
                </a:solidFill>
              </a:rPr>
              <a:t>Personalised AI</a:t>
            </a:r>
            <a:endParaRPr lang="en-US" sz="1600" dirty="0"/>
          </a:p>
        </p:txBody>
      </p:sp>
      <p:sp>
        <p:nvSpPr>
          <p:cNvPr id="24" name="Text 18"/>
          <p:cNvSpPr/>
          <p:nvPr/>
        </p:nvSpPr>
        <p:spPr>
          <a:xfrm>
            <a:off x="4828032" y="3886200"/>
            <a:ext cx="3657600" cy="777240"/>
          </a:xfrm>
          <a:prstGeom prst="rect">
            <a:avLst/>
          </a:prstGeom>
          <a:noFill/>
          <a:ln/>
        </p:spPr>
        <p:txBody>
          <a:bodyPr wrap="square" rtlCol="0" anchor="ctr"/>
          <a:lstStyle/>
          <a:p>
            <a:pPr marL="0" indent="0">
              <a:buNone/>
            </a:pPr>
            <a:r>
              <a:rPr lang="en-US" sz="1200" dirty="0">
                <a:solidFill>
                  <a:srgbClr val="1A1A2E"/>
                </a:solidFill>
              </a:rPr>
              <a:t>Tools learn your style, preferences and context. Custom GPTs and Copilot extensions are growing.</a:t>
            </a:r>
            <a:endParaRPr lang="en-US" sz="1200"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F-48  |  Where Is AI Headed — And What Does That Mean for You?</a:t>
            </a:r>
          </a:p>
        </p:txBody>
      </p:sp>
      <p:pic>
        <p:nvPicPr>
          <p:cNvPr id="26"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7" name="foundic_text_27">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7374"/>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CLOSING  ·  Closing Conversation</a:t>
            </a:r>
            <a:endParaRPr lang="en-US" sz="1100" dirty="0">
              <a:solidFill>
                <a:schemeClr val="bg1"/>
              </a:solidFill>
            </a:endParaRPr>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Before We Say Goodbye…</a:t>
            </a:r>
            <a:endParaRPr lang="en-US" sz="2600" dirty="0"/>
          </a:p>
        </p:txBody>
      </p:sp>
      <p:sp>
        <p:nvSpPr>
          <p:cNvPr id="5" name="Shape 3"/>
          <p:cNvSpPr/>
          <p:nvPr/>
        </p:nvSpPr>
        <p:spPr>
          <a:xfrm>
            <a:off x="457200" y="1417320"/>
            <a:ext cx="8229600" cy="960120"/>
          </a:xfrm>
          <a:prstGeom prst="rect">
            <a:avLst/>
          </a:prstGeom>
          <a:solidFill>
            <a:srgbClr val="DBEAFE"/>
          </a:solidFill>
          <a:ln w="12700">
            <a:solidFill>
              <a:srgbClr val="3B82F6"/>
            </a:solidFill>
            <a:prstDash val="solid"/>
          </a:ln>
        </p:spPr>
        <p:txBody>
          <a:bodyPr/>
          <a:lstStyle/>
          <a:p>
            <a:endParaRPr/>
          </a:p>
        </p:txBody>
      </p:sp>
      <p:sp>
        <p:nvSpPr>
          <p:cNvPr id="6" name="Shape 4"/>
          <p:cNvSpPr/>
          <p:nvPr/>
        </p:nvSpPr>
        <p:spPr>
          <a:xfrm>
            <a:off x="457200" y="1417320"/>
            <a:ext cx="594360" cy="960120"/>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417320"/>
            <a:ext cx="594360" cy="960120"/>
          </a:xfrm>
          <a:prstGeom prst="rect">
            <a:avLst/>
          </a:prstGeom>
          <a:noFill/>
          <a:ln/>
        </p:spPr>
        <p:txBody>
          <a:bodyPr wrap="square" rtlCol="0" anchor="ctr"/>
          <a:lstStyle/>
          <a:p>
            <a:pPr marL="0" indent="0" algn="ctr">
              <a:buNone/>
            </a:pPr>
            <a:r>
              <a:rPr lang="en-US" sz="2400" b="1" dirty="0">
                <a:solidFill>
                  <a:schemeClr val="bg1"/>
                </a:solidFill>
              </a:rPr>
              <a:t>1</a:t>
            </a:r>
            <a:endParaRPr lang="en-US" sz="2400" dirty="0">
              <a:solidFill>
                <a:schemeClr val="bg1"/>
              </a:solidFill>
            </a:endParaRPr>
          </a:p>
        </p:txBody>
      </p:sp>
      <p:sp>
        <p:nvSpPr>
          <p:cNvPr id="8" name="Text 6"/>
          <p:cNvSpPr/>
          <p:nvPr/>
        </p:nvSpPr>
        <p:spPr>
          <a:xfrm>
            <a:off x="1188720" y="1417320"/>
            <a:ext cx="7315200" cy="960120"/>
          </a:xfrm>
          <a:prstGeom prst="rect">
            <a:avLst/>
          </a:prstGeom>
          <a:noFill/>
          <a:ln/>
        </p:spPr>
        <p:txBody>
          <a:bodyPr wrap="square" rtlCol="0" anchor="ctr"/>
          <a:lstStyle/>
          <a:p>
            <a:pPr marL="0" indent="0">
              <a:buNone/>
            </a:pPr>
            <a:r>
              <a:rPr lang="en-US" sz="1600" dirty="0">
                <a:solidFill>
                  <a:srgbClr val="1E2761"/>
                </a:solidFill>
              </a:rPr>
              <a:t>What is the most important insight you’re taking away from this training?</a:t>
            </a:r>
            <a:endParaRPr lang="en-US" sz="1600" dirty="0"/>
          </a:p>
        </p:txBody>
      </p:sp>
      <p:sp>
        <p:nvSpPr>
          <p:cNvPr id="9" name="Shape 7"/>
          <p:cNvSpPr/>
          <p:nvPr/>
        </p:nvSpPr>
        <p:spPr>
          <a:xfrm>
            <a:off x="457200" y="2514600"/>
            <a:ext cx="8229600" cy="960120"/>
          </a:xfrm>
          <a:prstGeom prst="rect">
            <a:avLst/>
          </a:prstGeom>
          <a:solidFill>
            <a:srgbClr val="DBEAFE"/>
          </a:solidFill>
          <a:ln w="12700">
            <a:solidFill>
              <a:srgbClr val="10B981"/>
            </a:solidFill>
            <a:prstDash val="solid"/>
          </a:ln>
        </p:spPr>
        <p:txBody>
          <a:bodyPr/>
          <a:lstStyle/>
          <a:p>
            <a:endParaRPr/>
          </a:p>
        </p:txBody>
      </p:sp>
      <p:sp>
        <p:nvSpPr>
          <p:cNvPr id="10" name="Shape 8"/>
          <p:cNvSpPr/>
          <p:nvPr/>
        </p:nvSpPr>
        <p:spPr>
          <a:xfrm>
            <a:off x="457200" y="2514600"/>
            <a:ext cx="594360" cy="960120"/>
          </a:xfrm>
          <a:prstGeom prst="rect">
            <a:avLst/>
          </a:prstGeom>
          <a:solidFill>
            <a:srgbClr val="10B981"/>
          </a:solidFill>
          <a:ln w="12700">
            <a:solidFill>
              <a:srgbClr val="10B981"/>
            </a:solidFill>
            <a:prstDash val="solid"/>
          </a:ln>
        </p:spPr>
        <p:txBody>
          <a:bodyPr/>
          <a:lstStyle/>
          <a:p>
            <a:endParaRPr/>
          </a:p>
        </p:txBody>
      </p:sp>
      <p:sp>
        <p:nvSpPr>
          <p:cNvPr id="11" name="Text 9"/>
          <p:cNvSpPr/>
          <p:nvPr/>
        </p:nvSpPr>
        <p:spPr>
          <a:xfrm>
            <a:off x="457200" y="2514600"/>
            <a:ext cx="594360" cy="960120"/>
          </a:xfrm>
          <a:prstGeom prst="rect">
            <a:avLst/>
          </a:prstGeom>
          <a:noFill/>
          <a:ln/>
        </p:spPr>
        <p:txBody>
          <a:bodyPr wrap="square" rtlCol="0" anchor="ctr"/>
          <a:lstStyle/>
          <a:p>
            <a:pPr marL="0" indent="0" algn="ctr">
              <a:buNone/>
            </a:pPr>
            <a:r>
              <a:rPr lang="en-US" sz="2400" b="1" dirty="0">
                <a:solidFill>
                  <a:schemeClr val="bg1"/>
                </a:solidFill>
              </a:rPr>
              <a:t>2</a:t>
            </a:r>
            <a:endParaRPr lang="en-US" sz="2400" dirty="0">
              <a:solidFill>
                <a:schemeClr val="bg1"/>
              </a:solidFill>
            </a:endParaRPr>
          </a:p>
        </p:txBody>
      </p:sp>
      <p:sp>
        <p:nvSpPr>
          <p:cNvPr id="12" name="Text 10"/>
          <p:cNvSpPr/>
          <p:nvPr/>
        </p:nvSpPr>
        <p:spPr>
          <a:xfrm>
            <a:off x="1188720" y="2514600"/>
            <a:ext cx="7315200" cy="960120"/>
          </a:xfrm>
          <a:prstGeom prst="rect">
            <a:avLst/>
          </a:prstGeom>
          <a:noFill/>
          <a:ln/>
        </p:spPr>
        <p:txBody>
          <a:bodyPr wrap="square" rtlCol="0" anchor="ctr"/>
          <a:lstStyle/>
          <a:p>
            <a:pPr marL="0" indent="0">
              <a:buNone/>
            </a:pPr>
            <a:r>
              <a:rPr lang="en-US" sz="1600" dirty="0">
                <a:solidFill>
                  <a:srgbClr val="1E2761"/>
                </a:solidFill>
              </a:rPr>
              <a:t>What will you specifically try in the next 48 hours?</a:t>
            </a:r>
            <a:endParaRPr lang="en-US" sz="1600" dirty="0"/>
          </a:p>
        </p:txBody>
      </p:sp>
      <p:sp>
        <p:nvSpPr>
          <p:cNvPr id="13" name="Shape 11"/>
          <p:cNvSpPr/>
          <p:nvPr/>
        </p:nvSpPr>
        <p:spPr>
          <a:xfrm>
            <a:off x="457200" y="3611880"/>
            <a:ext cx="8229600" cy="960120"/>
          </a:xfrm>
          <a:prstGeom prst="rect">
            <a:avLst/>
          </a:prstGeom>
          <a:solidFill>
            <a:srgbClr val="DBEAFE"/>
          </a:solidFill>
          <a:ln w="12700">
            <a:solidFill>
              <a:srgbClr val="F59E0B"/>
            </a:solidFill>
            <a:prstDash val="solid"/>
          </a:ln>
        </p:spPr>
        <p:txBody>
          <a:bodyPr/>
          <a:lstStyle/>
          <a:p>
            <a:endParaRPr/>
          </a:p>
        </p:txBody>
      </p:sp>
      <p:sp>
        <p:nvSpPr>
          <p:cNvPr id="14" name="Shape 12"/>
          <p:cNvSpPr/>
          <p:nvPr/>
        </p:nvSpPr>
        <p:spPr>
          <a:xfrm>
            <a:off x="457200" y="3611880"/>
            <a:ext cx="594360" cy="960120"/>
          </a:xfrm>
          <a:prstGeom prst="rect">
            <a:avLst/>
          </a:prstGeom>
          <a:solidFill>
            <a:srgbClr val="F59E0B"/>
          </a:solidFill>
          <a:ln w="12700">
            <a:solidFill>
              <a:srgbClr val="F59E0B"/>
            </a:solidFill>
            <a:prstDash val="solid"/>
          </a:ln>
        </p:spPr>
        <p:txBody>
          <a:bodyPr/>
          <a:lstStyle/>
          <a:p>
            <a:endParaRPr/>
          </a:p>
        </p:txBody>
      </p:sp>
      <p:sp>
        <p:nvSpPr>
          <p:cNvPr id="15" name="Text 13"/>
          <p:cNvSpPr/>
          <p:nvPr/>
        </p:nvSpPr>
        <p:spPr>
          <a:xfrm>
            <a:off x="457200" y="3611880"/>
            <a:ext cx="594360" cy="960120"/>
          </a:xfrm>
          <a:prstGeom prst="rect">
            <a:avLst/>
          </a:prstGeom>
          <a:noFill/>
          <a:ln/>
        </p:spPr>
        <p:txBody>
          <a:bodyPr wrap="square" rtlCol="0" anchor="ctr"/>
          <a:lstStyle/>
          <a:p>
            <a:pPr marL="0" indent="0" algn="ctr">
              <a:buNone/>
            </a:pPr>
            <a:r>
              <a:rPr lang="en-US" sz="2400" b="1" dirty="0">
                <a:solidFill>
                  <a:schemeClr val="bg1"/>
                </a:solidFill>
              </a:rPr>
              <a:t>3</a:t>
            </a:r>
            <a:endParaRPr lang="en-US" sz="2400" dirty="0">
              <a:solidFill>
                <a:schemeClr val="bg1"/>
              </a:solidFill>
            </a:endParaRPr>
          </a:p>
        </p:txBody>
      </p:sp>
      <p:sp>
        <p:nvSpPr>
          <p:cNvPr id="16" name="Text 14"/>
          <p:cNvSpPr/>
          <p:nvPr/>
        </p:nvSpPr>
        <p:spPr>
          <a:xfrm>
            <a:off x="1188720" y="3611880"/>
            <a:ext cx="7315200" cy="960120"/>
          </a:xfrm>
          <a:prstGeom prst="rect">
            <a:avLst/>
          </a:prstGeom>
          <a:noFill/>
          <a:ln/>
        </p:spPr>
        <p:txBody>
          <a:bodyPr wrap="square" rtlCol="0" anchor="ctr"/>
          <a:lstStyle/>
          <a:p>
            <a:pPr marL="0" indent="0">
              <a:buNone/>
            </a:pPr>
            <a:r>
              <a:rPr lang="en-US" sz="1600" dirty="0">
                <a:solidFill>
                  <a:srgbClr val="1E2761"/>
                </a:solidFill>
              </a:rPr>
              <a:t>What was missing or unclear? Where do you still need support?</a:t>
            </a:r>
            <a:endParaRPr lang="en-US" sz="1600" dirty="0"/>
          </a:p>
        </p:txBody>
      </p:sp>
      <p:sp>
        <p:nvSpPr>
          <p:cNvPr id="21" name="merksatz_bg_21"/>
          <p:cNvSpPr/>
          <p:nvPr/>
        </p:nvSpPr>
        <p:spPr>
          <a:xfrm>
            <a:off x="0" y="4754880"/>
            <a:ext cx="9144000" cy="388620"/>
          </a:xfrm>
          <a:prstGeom prst="rect">
            <a:avLst/>
          </a:prstGeom>
          <a:solidFill>
            <a:srgbClr val="FEF3C7"/>
          </a:solidFill>
          <a:ln w="12700">
            <a:solidFill>
              <a:srgbClr val="F59E0B"/>
            </a:solidFill>
          </a:ln>
        </p:spPr>
        <p:txBody>
          <a:bodyPr/>
          <a:lstStyle/>
          <a:p>
            <a:endParaRPr/>
          </a:p>
        </p:txBody>
      </p:sp>
      <p:sp>
        <p:nvSpPr>
          <p:cNvPr id="17" name="Text 15"/>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No form, no tool — a genuine conversation as a closing.</a:t>
            </a:r>
            <a:endParaRPr lang="en-US" sz="1400" b="1" dirty="0"/>
          </a:p>
        </p:txBody>
      </p:sp>
      <p:sp>
        <p:nvSpPr>
          <p:cNvPr id="18" name="TextBox 17"/>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F-49  |  Bevor </a:t>
            </a:r>
            <a:r>
              <a:rPr sz="850" b="1" dirty="0" err="1">
                <a:solidFill>
                  <a:schemeClr val="bg1"/>
                </a:solidFill>
                <a:latin typeface="Calibri"/>
              </a:rPr>
              <a:t>wir</a:t>
            </a:r>
            <a:r>
              <a:rPr sz="850" b="1" dirty="0">
                <a:solidFill>
                  <a:schemeClr val="bg1"/>
                </a:solidFill>
                <a:latin typeface="Calibri"/>
              </a:rPr>
              <a:t> </a:t>
            </a:r>
            <a:r>
              <a:rPr sz="850" b="1" dirty="0" err="1">
                <a:solidFill>
                  <a:schemeClr val="bg1"/>
                </a:solidFill>
                <a:latin typeface="Calibri"/>
              </a:rPr>
              <a:t>uns</a:t>
            </a:r>
            <a:r>
              <a:rPr sz="850" b="1" dirty="0">
                <a:solidFill>
                  <a:schemeClr val="bg1"/>
                </a:solidFill>
                <a:latin typeface="Calibri"/>
              </a:rPr>
              <a:t> </a:t>
            </a:r>
            <a:r>
              <a:rPr sz="850" b="1" dirty="0" err="1">
                <a:solidFill>
                  <a:schemeClr val="bg1"/>
                </a:solidFill>
                <a:latin typeface="Calibri"/>
              </a:rPr>
              <a:t>verabschieden</a:t>
            </a:r>
            <a:r>
              <a:rPr sz="850" b="1" dirty="0">
                <a:solidFill>
                  <a:schemeClr val="bg1"/>
                </a:solidFill>
                <a:latin typeface="Calibri"/>
              </a:rPr>
              <a:t> …</a:t>
            </a:r>
          </a:p>
        </p:txBody>
      </p:sp>
      <p:pic>
        <p:nvPicPr>
          <p:cNvPr id="19"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0" name="foundic_text_20">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Tool Overview</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The 5 Most Important AI Tools Compared</a:t>
            </a:r>
            <a:endParaRPr lang="en-US" sz="2600" dirty="0"/>
          </a:p>
        </p:txBody>
      </p:sp>
      <p:sp>
        <p:nvSpPr>
          <p:cNvPr id="5" name="Shape 3"/>
          <p:cNvSpPr/>
          <p:nvPr/>
        </p:nvSpPr>
        <p:spPr>
          <a:xfrm>
            <a:off x="365760" y="1298448"/>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4008" cy="658368"/>
          </a:xfrm>
          <a:prstGeom prst="rect">
            <a:avLst/>
          </a:prstGeom>
          <a:solidFill>
            <a:srgbClr val="10B981"/>
          </a:solidFill>
          <a:ln w="12700">
            <a:solidFill>
              <a:srgbClr val="10B981"/>
            </a:solidFill>
            <a:prstDash val="solid"/>
          </a:ln>
        </p:spPr>
        <p:txBody>
          <a:bodyPr/>
          <a:lstStyle/>
          <a:p>
            <a:endParaRPr/>
          </a:p>
        </p:txBody>
      </p:sp>
      <p:sp>
        <p:nvSpPr>
          <p:cNvPr id="7" name="Shape 5"/>
          <p:cNvSpPr/>
          <p:nvPr/>
        </p:nvSpPr>
        <p:spPr>
          <a:xfrm>
            <a:off x="594360" y="1435608"/>
            <a:ext cx="1371600" cy="365760"/>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594360" y="1435608"/>
            <a:ext cx="1371600" cy="365760"/>
          </a:xfrm>
          <a:prstGeom prst="rect">
            <a:avLst/>
          </a:prstGeom>
          <a:noFill/>
          <a:ln/>
        </p:spPr>
        <p:txBody>
          <a:bodyPr wrap="square" rtlCol="0" anchor="ctr"/>
          <a:lstStyle/>
          <a:p>
            <a:pPr marL="0" indent="0" algn="ctr">
              <a:buNone/>
            </a:pPr>
            <a:r>
              <a:rPr lang="en-US" sz="1300" b="1" dirty="0">
                <a:solidFill>
                  <a:srgbClr val="FFFFFF"/>
                </a:solidFill>
              </a:rPr>
              <a:t>ChatGPT</a:t>
            </a:r>
            <a:endParaRPr lang="en-US" sz="1300" dirty="0"/>
          </a:p>
        </p:txBody>
      </p:sp>
      <p:sp>
        <p:nvSpPr>
          <p:cNvPr id="9" name="Text 7"/>
          <p:cNvSpPr/>
          <p:nvPr/>
        </p:nvSpPr>
        <p:spPr>
          <a:xfrm>
            <a:off x="2103120" y="1344168"/>
            <a:ext cx="2011680" cy="274320"/>
          </a:xfrm>
          <a:prstGeom prst="rect">
            <a:avLst/>
          </a:prstGeom>
          <a:noFill/>
          <a:ln/>
        </p:spPr>
        <p:txBody>
          <a:bodyPr wrap="square" rtlCol="0" anchor="ctr"/>
          <a:lstStyle/>
          <a:p>
            <a:pPr marL="0" indent="0">
              <a:buNone/>
            </a:pPr>
            <a:r>
              <a:rPr lang="en-US" sz="1000" dirty="0">
                <a:solidFill>
                  <a:srgbClr val="6B7280"/>
                </a:solidFill>
              </a:rPr>
              <a:t>OpenAI</a:t>
            </a:r>
            <a:endParaRPr lang="en-US" sz="1000" dirty="0"/>
          </a:p>
        </p:txBody>
      </p:sp>
      <p:sp>
        <p:nvSpPr>
          <p:cNvPr id="10" name="Text 8"/>
          <p:cNvSpPr/>
          <p:nvPr/>
        </p:nvSpPr>
        <p:spPr>
          <a:xfrm>
            <a:off x="2103120" y="1609344"/>
            <a:ext cx="2011680" cy="274320"/>
          </a:xfrm>
          <a:prstGeom prst="rect">
            <a:avLst/>
          </a:prstGeom>
          <a:noFill/>
          <a:ln/>
        </p:spPr>
        <p:txBody>
          <a:bodyPr wrap="square" rtlCol="0" anchor="ctr"/>
          <a:lstStyle/>
          <a:p>
            <a:pPr marL="0" indent="0">
              <a:buNone/>
            </a:pPr>
            <a:r>
              <a:rPr lang="en-US" sz="1200" b="1" dirty="0">
                <a:solidFill>
                  <a:srgbClr val="10A37F"/>
                </a:solidFill>
              </a:rPr>
              <a:t>The all-rounder</a:t>
            </a:r>
            <a:endParaRPr lang="en-US" sz="1200" dirty="0"/>
          </a:p>
        </p:txBody>
      </p:sp>
      <p:sp>
        <p:nvSpPr>
          <p:cNvPr id="11" name="Text 9"/>
          <p:cNvSpPr/>
          <p:nvPr/>
        </p:nvSpPr>
        <p:spPr>
          <a:xfrm>
            <a:off x="4389120" y="1463040"/>
            <a:ext cx="4206240" cy="365760"/>
          </a:xfrm>
          <a:prstGeom prst="rect">
            <a:avLst/>
          </a:prstGeom>
          <a:noFill/>
          <a:ln/>
        </p:spPr>
        <p:txBody>
          <a:bodyPr wrap="square" rtlCol="0" anchor="ctr"/>
          <a:lstStyle/>
          <a:p>
            <a:pPr marL="0" indent="0">
              <a:buNone/>
            </a:pPr>
            <a:r>
              <a:rPr lang="en-US" sz="1300" dirty="0">
                <a:solidFill>
                  <a:srgbClr val="1A1A2E"/>
                </a:solidFill>
              </a:rPr>
              <a:t>Versatile, strong in text &amp; analysis</a:t>
            </a:r>
            <a:endParaRPr lang="en-US" sz="1300" dirty="0"/>
          </a:p>
        </p:txBody>
      </p:sp>
      <p:sp>
        <p:nvSpPr>
          <p:cNvPr id="19" name="Shape 17"/>
          <p:cNvSpPr/>
          <p:nvPr/>
        </p:nvSpPr>
        <p:spPr>
          <a:xfrm>
            <a:off x="365760" y="2798064"/>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65760" y="2798064"/>
            <a:ext cx="64008" cy="658368"/>
          </a:xfrm>
          <a:prstGeom prst="rect">
            <a:avLst/>
          </a:prstGeom>
          <a:solidFill>
            <a:srgbClr val="F59E0B"/>
          </a:solidFill>
          <a:ln w="12700">
            <a:solidFill>
              <a:srgbClr val="F59E0B"/>
            </a:solidFill>
            <a:prstDash val="solid"/>
          </a:ln>
        </p:spPr>
        <p:txBody>
          <a:bodyPr/>
          <a:lstStyle/>
          <a:p>
            <a:endParaRPr/>
          </a:p>
        </p:txBody>
      </p:sp>
      <p:sp>
        <p:nvSpPr>
          <p:cNvPr id="21" name="Shape 19"/>
          <p:cNvSpPr/>
          <p:nvPr/>
        </p:nvSpPr>
        <p:spPr>
          <a:xfrm>
            <a:off x="594360" y="2935224"/>
            <a:ext cx="1371600" cy="365760"/>
          </a:xfrm>
          <a:prstGeom prst="rect">
            <a:avLst/>
          </a:prstGeom>
          <a:solidFill>
            <a:srgbClr val="F59E0B"/>
          </a:solidFill>
          <a:ln w="12700">
            <a:solidFill>
              <a:srgbClr val="F59E0B"/>
            </a:solidFill>
            <a:prstDash val="solid"/>
          </a:ln>
        </p:spPr>
        <p:txBody>
          <a:bodyPr/>
          <a:lstStyle/>
          <a:p>
            <a:endParaRPr/>
          </a:p>
        </p:txBody>
      </p:sp>
      <p:sp>
        <p:nvSpPr>
          <p:cNvPr id="22" name="Text 20"/>
          <p:cNvSpPr/>
          <p:nvPr/>
        </p:nvSpPr>
        <p:spPr>
          <a:xfrm>
            <a:off x="594360" y="2935224"/>
            <a:ext cx="1371600" cy="365760"/>
          </a:xfrm>
          <a:prstGeom prst="rect">
            <a:avLst/>
          </a:prstGeom>
          <a:noFill/>
          <a:ln/>
        </p:spPr>
        <p:txBody>
          <a:bodyPr wrap="square" rtlCol="0" anchor="ctr"/>
          <a:lstStyle/>
          <a:p>
            <a:pPr marL="0" indent="0" algn="ctr">
              <a:buNone/>
            </a:pPr>
            <a:r>
              <a:rPr lang="en-US" sz="1300" b="1" dirty="0">
                <a:solidFill>
                  <a:srgbClr val="FFFFFF"/>
                </a:solidFill>
              </a:rPr>
              <a:t>Claude</a:t>
            </a:r>
            <a:endParaRPr lang="en-US" sz="1300" dirty="0"/>
          </a:p>
        </p:txBody>
      </p:sp>
      <p:sp>
        <p:nvSpPr>
          <p:cNvPr id="23" name="Text 21"/>
          <p:cNvSpPr/>
          <p:nvPr/>
        </p:nvSpPr>
        <p:spPr>
          <a:xfrm>
            <a:off x="2103120" y="2843784"/>
            <a:ext cx="2011680" cy="274320"/>
          </a:xfrm>
          <a:prstGeom prst="rect">
            <a:avLst/>
          </a:prstGeom>
          <a:noFill/>
          <a:ln/>
        </p:spPr>
        <p:txBody>
          <a:bodyPr wrap="square" rtlCol="0" anchor="ctr"/>
          <a:lstStyle/>
          <a:p>
            <a:pPr marL="0" indent="0">
              <a:buNone/>
            </a:pPr>
            <a:r>
              <a:rPr lang="en-US" sz="1000" dirty="0">
                <a:solidFill>
                  <a:srgbClr val="6B7280"/>
                </a:solidFill>
              </a:rPr>
              <a:t>Anthropic</a:t>
            </a:r>
            <a:endParaRPr lang="en-US" sz="1000" dirty="0"/>
          </a:p>
        </p:txBody>
      </p:sp>
      <p:sp>
        <p:nvSpPr>
          <p:cNvPr id="24" name="Text 22"/>
          <p:cNvSpPr/>
          <p:nvPr/>
        </p:nvSpPr>
        <p:spPr>
          <a:xfrm>
            <a:off x="2103120" y="3108960"/>
            <a:ext cx="2011680" cy="274320"/>
          </a:xfrm>
          <a:prstGeom prst="rect">
            <a:avLst/>
          </a:prstGeom>
          <a:noFill/>
          <a:ln/>
        </p:spPr>
        <p:txBody>
          <a:bodyPr wrap="square" rtlCol="0" anchor="ctr"/>
          <a:lstStyle/>
          <a:p>
            <a:pPr marL="0" indent="0">
              <a:buNone/>
            </a:pPr>
            <a:r>
              <a:rPr lang="en-US" sz="1200" b="1" dirty="0">
                <a:solidFill>
                  <a:srgbClr val="F59E0B"/>
                </a:solidFill>
              </a:rPr>
              <a:t>Long texts</a:t>
            </a:r>
          </a:p>
        </p:txBody>
      </p:sp>
      <p:sp>
        <p:nvSpPr>
          <p:cNvPr id="25" name="Text 23"/>
          <p:cNvSpPr/>
          <p:nvPr/>
        </p:nvSpPr>
        <p:spPr>
          <a:xfrm>
            <a:off x="4389120" y="2962656"/>
            <a:ext cx="4206240" cy="365760"/>
          </a:xfrm>
          <a:prstGeom prst="rect">
            <a:avLst/>
          </a:prstGeom>
          <a:noFill/>
          <a:ln/>
        </p:spPr>
        <p:txBody>
          <a:bodyPr wrap="square" rtlCol="0" anchor="ctr"/>
          <a:lstStyle/>
          <a:p>
            <a:pPr marL="0" indent="0">
              <a:buNone/>
            </a:pPr>
            <a:r>
              <a:rPr lang="en-US" sz="1300" dirty="0">
                <a:solidFill>
                  <a:srgbClr val="1A1A2E"/>
                </a:solidFill>
              </a:rPr>
              <a:t>Precise analysis, strong reasoning</a:t>
            </a:r>
            <a:endParaRPr lang="en-US" sz="1300" dirty="0"/>
          </a:p>
        </p:txBody>
      </p:sp>
      <p:sp>
        <p:nvSpPr>
          <p:cNvPr id="26" name="Shape 24"/>
          <p:cNvSpPr/>
          <p:nvPr/>
        </p:nvSpPr>
        <p:spPr>
          <a:xfrm>
            <a:off x="365760" y="2019317"/>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5"/>
          <p:cNvSpPr/>
          <p:nvPr/>
        </p:nvSpPr>
        <p:spPr>
          <a:xfrm>
            <a:off x="365760" y="2019317"/>
            <a:ext cx="64008" cy="658368"/>
          </a:xfrm>
          <a:prstGeom prst="rect">
            <a:avLst/>
          </a:prstGeom>
          <a:solidFill>
            <a:srgbClr val="4285F4"/>
          </a:solidFill>
          <a:ln w="12700">
            <a:solidFill>
              <a:srgbClr val="4285F4"/>
            </a:solidFill>
            <a:prstDash val="solid"/>
          </a:ln>
        </p:spPr>
        <p:txBody>
          <a:bodyPr/>
          <a:lstStyle/>
          <a:p>
            <a:endParaRPr/>
          </a:p>
        </p:txBody>
      </p:sp>
      <p:sp>
        <p:nvSpPr>
          <p:cNvPr id="28" name="Shape 26"/>
          <p:cNvSpPr/>
          <p:nvPr/>
        </p:nvSpPr>
        <p:spPr>
          <a:xfrm>
            <a:off x="594360" y="2156477"/>
            <a:ext cx="1371600" cy="365760"/>
          </a:xfrm>
          <a:prstGeom prst="rect">
            <a:avLst/>
          </a:prstGeom>
          <a:solidFill>
            <a:srgbClr val="4285F4"/>
          </a:solidFill>
          <a:ln w="12700">
            <a:solidFill>
              <a:srgbClr val="4285F4"/>
            </a:solidFill>
            <a:prstDash val="solid"/>
          </a:ln>
        </p:spPr>
        <p:txBody>
          <a:bodyPr/>
          <a:lstStyle/>
          <a:p>
            <a:endParaRPr/>
          </a:p>
        </p:txBody>
      </p:sp>
      <p:sp>
        <p:nvSpPr>
          <p:cNvPr id="29" name="Text 27"/>
          <p:cNvSpPr/>
          <p:nvPr/>
        </p:nvSpPr>
        <p:spPr>
          <a:xfrm>
            <a:off x="594360" y="2156477"/>
            <a:ext cx="1371600" cy="365760"/>
          </a:xfrm>
          <a:prstGeom prst="rect">
            <a:avLst/>
          </a:prstGeom>
          <a:noFill/>
          <a:ln/>
        </p:spPr>
        <p:txBody>
          <a:bodyPr wrap="square" rtlCol="0" anchor="ctr"/>
          <a:lstStyle/>
          <a:p>
            <a:pPr marL="0" indent="0" algn="ctr">
              <a:buNone/>
            </a:pPr>
            <a:r>
              <a:rPr lang="en-US" sz="1300" b="1" dirty="0">
                <a:solidFill>
                  <a:srgbClr val="FFFFFF"/>
                </a:solidFill>
              </a:rPr>
              <a:t>Gemini</a:t>
            </a:r>
            <a:endParaRPr lang="en-US" sz="1300" dirty="0"/>
          </a:p>
        </p:txBody>
      </p:sp>
      <p:sp>
        <p:nvSpPr>
          <p:cNvPr id="30" name="Text 28"/>
          <p:cNvSpPr/>
          <p:nvPr/>
        </p:nvSpPr>
        <p:spPr>
          <a:xfrm>
            <a:off x="2103120" y="2065037"/>
            <a:ext cx="2011680" cy="274320"/>
          </a:xfrm>
          <a:prstGeom prst="rect">
            <a:avLst/>
          </a:prstGeom>
          <a:noFill/>
          <a:ln/>
        </p:spPr>
        <p:txBody>
          <a:bodyPr wrap="square" rtlCol="0" anchor="ctr"/>
          <a:lstStyle/>
          <a:p>
            <a:pPr marL="0" indent="0">
              <a:buNone/>
            </a:pPr>
            <a:r>
              <a:rPr lang="en-US" sz="1000" dirty="0">
                <a:solidFill>
                  <a:srgbClr val="6B7280"/>
                </a:solidFill>
              </a:rPr>
              <a:t>Google</a:t>
            </a:r>
            <a:endParaRPr lang="en-US" sz="1000" dirty="0"/>
          </a:p>
        </p:txBody>
      </p:sp>
      <p:sp>
        <p:nvSpPr>
          <p:cNvPr id="31" name="Text 29"/>
          <p:cNvSpPr/>
          <p:nvPr/>
        </p:nvSpPr>
        <p:spPr>
          <a:xfrm>
            <a:off x="2103120" y="2330213"/>
            <a:ext cx="2011680" cy="274320"/>
          </a:xfrm>
          <a:prstGeom prst="rect">
            <a:avLst/>
          </a:prstGeom>
          <a:noFill/>
          <a:ln/>
        </p:spPr>
        <p:txBody>
          <a:bodyPr wrap="square" rtlCol="0" anchor="ctr"/>
          <a:lstStyle/>
          <a:p>
            <a:pPr marL="0" indent="0">
              <a:buNone/>
            </a:pPr>
            <a:r>
              <a:rPr lang="en-US" sz="1200" b="1" dirty="0">
                <a:solidFill>
                  <a:srgbClr val="4285F4"/>
                </a:solidFill>
              </a:rPr>
              <a:t>Multimodal</a:t>
            </a:r>
            <a:endParaRPr lang="en-US" sz="1200" dirty="0"/>
          </a:p>
        </p:txBody>
      </p:sp>
      <p:sp>
        <p:nvSpPr>
          <p:cNvPr id="32" name="Text 30"/>
          <p:cNvSpPr/>
          <p:nvPr/>
        </p:nvSpPr>
        <p:spPr>
          <a:xfrm>
            <a:off x="4389120" y="2183909"/>
            <a:ext cx="4206240" cy="365760"/>
          </a:xfrm>
          <a:prstGeom prst="rect">
            <a:avLst/>
          </a:prstGeom>
          <a:noFill/>
          <a:ln/>
        </p:spPr>
        <p:txBody>
          <a:bodyPr wrap="square" rtlCol="0" anchor="ctr"/>
          <a:lstStyle/>
          <a:p>
            <a:pPr marL="0" indent="0">
              <a:buNone/>
            </a:pPr>
            <a:r>
              <a:rPr lang="en-US" sz="1300" dirty="0">
                <a:solidFill>
                  <a:srgbClr val="1A1A2E"/>
                </a:solidFill>
              </a:rPr>
              <a:t>Images, tables, Google Workspace</a:t>
            </a:r>
            <a:endParaRPr lang="en-US" sz="1300" dirty="0"/>
          </a:p>
        </p:txBody>
      </p:sp>
      <p:sp>
        <p:nvSpPr>
          <p:cNvPr id="33" name="Shape 31"/>
          <p:cNvSpPr/>
          <p:nvPr/>
        </p:nvSpPr>
        <p:spPr>
          <a:xfrm>
            <a:off x="365760" y="3540225"/>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34" name="Shape 32"/>
          <p:cNvSpPr/>
          <p:nvPr/>
        </p:nvSpPr>
        <p:spPr>
          <a:xfrm>
            <a:off x="365760" y="3540225"/>
            <a:ext cx="64008" cy="658368"/>
          </a:xfrm>
          <a:prstGeom prst="rect">
            <a:avLst/>
          </a:prstGeom>
          <a:solidFill>
            <a:srgbClr val="8B5CF6"/>
          </a:solidFill>
          <a:ln w="12700">
            <a:solidFill>
              <a:srgbClr val="8B5CF6"/>
            </a:solidFill>
            <a:prstDash val="solid"/>
          </a:ln>
        </p:spPr>
        <p:txBody>
          <a:bodyPr/>
          <a:lstStyle/>
          <a:p>
            <a:endParaRPr/>
          </a:p>
        </p:txBody>
      </p:sp>
      <p:sp>
        <p:nvSpPr>
          <p:cNvPr id="35" name="Shape 33"/>
          <p:cNvSpPr/>
          <p:nvPr/>
        </p:nvSpPr>
        <p:spPr>
          <a:xfrm>
            <a:off x="594360" y="3677385"/>
            <a:ext cx="1371600" cy="365760"/>
          </a:xfrm>
          <a:prstGeom prst="rect">
            <a:avLst/>
          </a:prstGeom>
          <a:solidFill>
            <a:srgbClr val="8B5CF6"/>
          </a:solidFill>
          <a:ln w="12700">
            <a:solidFill>
              <a:srgbClr val="8B5CF6"/>
            </a:solidFill>
            <a:prstDash val="solid"/>
          </a:ln>
        </p:spPr>
        <p:txBody>
          <a:bodyPr/>
          <a:lstStyle/>
          <a:p>
            <a:endParaRPr/>
          </a:p>
        </p:txBody>
      </p:sp>
      <p:sp>
        <p:nvSpPr>
          <p:cNvPr id="36" name="Text 34"/>
          <p:cNvSpPr/>
          <p:nvPr/>
        </p:nvSpPr>
        <p:spPr>
          <a:xfrm>
            <a:off x="594360" y="3677385"/>
            <a:ext cx="1371600" cy="365760"/>
          </a:xfrm>
          <a:prstGeom prst="rect">
            <a:avLst/>
          </a:prstGeom>
          <a:noFill/>
          <a:ln/>
        </p:spPr>
        <p:txBody>
          <a:bodyPr wrap="square" rtlCol="0" anchor="ctr"/>
          <a:lstStyle/>
          <a:p>
            <a:pPr marL="0" indent="0" algn="ctr">
              <a:buNone/>
            </a:pPr>
            <a:r>
              <a:rPr lang="en-US" sz="1300" b="1" dirty="0">
                <a:solidFill>
                  <a:srgbClr val="FFFFFF"/>
                </a:solidFill>
              </a:rPr>
              <a:t>Perplexity</a:t>
            </a:r>
            <a:endParaRPr lang="en-US" sz="1300" dirty="0"/>
          </a:p>
        </p:txBody>
      </p:sp>
      <p:sp>
        <p:nvSpPr>
          <p:cNvPr id="37" name="Text 35"/>
          <p:cNvSpPr/>
          <p:nvPr/>
        </p:nvSpPr>
        <p:spPr>
          <a:xfrm>
            <a:off x="2103120" y="3585945"/>
            <a:ext cx="2011680" cy="274320"/>
          </a:xfrm>
          <a:prstGeom prst="rect">
            <a:avLst/>
          </a:prstGeom>
          <a:noFill/>
          <a:ln/>
        </p:spPr>
        <p:txBody>
          <a:bodyPr wrap="square" rtlCol="0" anchor="ctr"/>
          <a:lstStyle/>
          <a:p>
            <a:pPr marL="0" indent="0">
              <a:buNone/>
            </a:pPr>
            <a:r>
              <a:rPr lang="en-US" sz="1000" dirty="0">
                <a:solidFill>
                  <a:srgbClr val="6B7280"/>
                </a:solidFill>
              </a:rPr>
              <a:t>Perplexity AI</a:t>
            </a:r>
            <a:endParaRPr lang="en-US" sz="1000" dirty="0"/>
          </a:p>
        </p:txBody>
      </p:sp>
      <p:sp>
        <p:nvSpPr>
          <p:cNvPr id="38" name="Text 36"/>
          <p:cNvSpPr/>
          <p:nvPr/>
        </p:nvSpPr>
        <p:spPr>
          <a:xfrm>
            <a:off x="2103120" y="3851121"/>
            <a:ext cx="2011680" cy="274320"/>
          </a:xfrm>
          <a:prstGeom prst="rect">
            <a:avLst/>
          </a:prstGeom>
          <a:noFill/>
          <a:ln/>
        </p:spPr>
        <p:txBody>
          <a:bodyPr wrap="square" rtlCol="0" anchor="ctr"/>
          <a:lstStyle/>
          <a:p>
            <a:pPr marL="0" indent="0">
              <a:buNone/>
            </a:pPr>
            <a:r>
              <a:rPr lang="en-US" sz="1200" b="1" dirty="0">
                <a:solidFill>
                  <a:srgbClr val="8B5CF6"/>
                </a:solidFill>
              </a:rPr>
              <a:t>Research</a:t>
            </a:r>
          </a:p>
        </p:txBody>
      </p:sp>
      <p:sp>
        <p:nvSpPr>
          <p:cNvPr id="39" name="Text 37"/>
          <p:cNvSpPr/>
          <p:nvPr/>
        </p:nvSpPr>
        <p:spPr>
          <a:xfrm>
            <a:off x="4389120" y="3704817"/>
            <a:ext cx="4206240" cy="365760"/>
          </a:xfrm>
          <a:prstGeom prst="rect">
            <a:avLst/>
          </a:prstGeom>
          <a:noFill/>
          <a:ln/>
        </p:spPr>
        <p:txBody>
          <a:bodyPr wrap="square" rtlCol="0" anchor="ctr"/>
          <a:lstStyle/>
          <a:p>
            <a:pPr marL="0" indent="0">
              <a:buNone/>
            </a:pPr>
            <a:r>
              <a:rPr lang="en-US" sz="1300" dirty="0">
                <a:solidFill>
                  <a:srgbClr val="1A1A2E"/>
                </a:solidFill>
              </a:rPr>
              <a:t>Facts with source citations</a:t>
            </a:r>
            <a:endParaRPr lang="en-US" sz="1300" dirty="0"/>
          </a:p>
        </p:txBody>
      </p:sp>
      <p:sp>
        <p:nvSpPr>
          <p:cNvPr id="40" name="TextBox 39"/>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F-05  |  Die 5 </a:t>
            </a:r>
            <a:r>
              <a:rPr sz="850" b="1" dirty="0" err="1">
                <a:solidFill>
                  <a:srgbClr val="FFFFFF"/>
                </a:solidFill>
                <a:latin typeface="Calibri"/>
              </a:rPr>
              <a:t>wichtigsten</a:t>
            </a:r>
            <a:r>
              <a:rPr sz="850" b="1" dirty="0">
                <a:solidFill>
                  <a:srgbClr val="FFFFFF"/>
                </a:solidFill>
                <a:latin typeface="Calibri"/>
              </a:rPr>
              <a:t> KI-Tools </a:t>
            </a:r>
            <a:r>
              <a:rPr sz="850" b="1" dirty="0" err="1">
                <a:solidFill>
                  <a:srgbClr val="FFFFFF"/>
                </a:solidFill>
                <a:latin typeface="Calibri"/>
              </a:rPr>
              <a:t>im</a:t>
            </a:r>
            <a:r>
              <a:rPr sz="850" b="1" dirty="0">
                <a:solidFill>
                  <a:srgbClr val="FFFFFF"/>
                </a:solidFill>
                <a:latin typeface="Calibri"/>
              </a:rPr>
              <a:t> </a:t>
            </a:r>
            <a:r>
              <a:rPr sz="850" b="1" dirty="0" err="1">
                <a:solidFill>
                  <a:srgbClr val="FFFFFF"/>
                </a:solidFill>
                <a:latin typeface="Calibri"/>
              </a:rPr>
              <a:t>Vergleich</a:t>
            </a:r>
            <a:endParaRPr sz="850" b="1" dirty="0">
              <a:solidFill>
                <a:srgbClr val="FFFFFF"/>
              </a:solidFill>
              <a:latin typeface="Calibri"/>
            </a:endParaRPr>
          </a:p>
        </p:txBody>
      </p:sp>
      <p:sp>
        <p:nvSpPr>
          <p:cNvPr id="43" name="Shape 10"/>
          <p:cNvSpPr/>
          <p:nvPr/>
        </p:nvSpPr>
        <p:spPr>
          <a:xfrm>
            <a:off x="365760" y="4286497"/>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44" name="Shape 11"/>
          <p:cNvSpPr/>
          <p:nvPr/>
        </p:nvSpPr>
        <p:spPr>
          <a:xfrm>
            <a:off x="365760" y="4286497"/>
            <a:ext cx="64008" cy="658368"/>
          </a:xfrm>
          <a:prstGeom prst="rect">
            <a:avLst/>
          </a:prstGeom>
          <a:solidFill>
            <a:srgbClr val="7F1D1D"/>
          </a:solidFill>
          <a:ln w="12700">
            <a:solidFill>
              <a:srgbClr val="7F1D1D"/>
            </a:solidFill>
            <a:prstDash val="solid"/>
          </a:ln>
        </p:spPr>
        <p:txBody>
          <a:bodyPr/>
          <a:lstStyle/>
          <a:p>
            <a:endParaRPr/>
          </a:p>
        </p:txBody>
      </p:sp>
      <p:sp>
        <p:nvSpPr>
          <p:cNvPr id="45" name="Shape 12"/>
          <p:cNvSpPr/>
          <p:nvPr/>
        </p:nvSpPr>
        <p:spPr>
          <a:xfrm>
            <a:off x="594360" y="4423657"/>
            <a:ext cx="1371600" cy="365760"/>
          </a:xfrm>
          <a:prstGeom prst="rect">
            <a:avLst/>
          </a:prstGeom>
          <a:solidFill>
            <a:srgbClr val="7F1D1D"/>
          </a:solidFill>
          <a:ln w="12700">
            <a:solidFill>
              <a:srgbClr val="7F1D1D"/>
            </a:solidFill>
            <a:prstDash val="solid"/>
          </a:ln>
        </p:spPr>
        <p:txBody>
          <a:bodyPr/>
          <a:lstStyle/>
          <a:p>
            <a:endParaRPr/>
          </a:p>
        </p:txBody>
      </p:sp>
      <p:sp>
        <p:nvSpPr>
          <p:cNvPr id="46" name="Text 13"/>
          <p:cNvSpPr/>
          <p:nvPr/>
        </p:nvSpPr>
        <p:spPr>
          <a:xfrm>
            <a:off x="594360" y="4423657"/>
            <a:ext cx="1371600" cy="365760"/>
          </a:xfrm>
          <a:prstGeom prst="rect">
            <a:avLst/>
          </a:prstGeom>
          <a:noFill/>
          <a:ln/>
        </p:spPr>
        <p:txBody>
          <a:bodyPr wrap="square" rtlCol="0" anchor="ctr"/>
          <a:lstStyle/>
          <a:p>
            <a:pPr marL="0" indent="0" algn="ctr">
              <a:buNone/>
            </a:pPr>
            <a:r>
              <a:rPr lang="en-US" sz="1300" b="1" dirty="0">
                <a:solidFill>
                  <a:srgbClr val="FFFFFF"/>
                </a:solidFill>
              </a:rPr>
              <a:t>Copilot</a:t>
            </a:r>
            <a:endParaRPr lang="en-US" sz="1300" dirty="0"/>
          </a:p>
        </p:txBody>
      </p:sp>
      <p:sp>
        <p:nvSpPr>
          <p:cNvPr id="47" name="Text 14"/>
          <p:cNvSpPr/>
          <p:nvPr/>
        </p:nvSpPr>
        <p:spPr>
          <a:xfrm>
            <a:off x="2103120" y="4332217"/>
            <a:ext cx="2011680" cy="274320"/>
          </a:xfrm>
          <a:prstGeom prst="rect">
            <a:avLst/>
          </a:prstGeom>
          <a:noFill/>
          <a:ln/>
        </p:spPr>
        <p:txBody>
          <a:bodyPr wrap="square" rtlCol="0" anchor="ctr"/>
          <a:lstStyle/>
          <a:p>
            <a:pPr marL="0" indent="0">
              <a:buNone/>
            </a:pPr>
            <a:r>
              <a:rPr lang="en-US" sz="1000" dirty="0">
                <a:solidFill>
                  <a:srgbClr val="6B7280"/>
                </a:solidFill>
              </a:rPr>
              <a:t>Microsoft</a:t>
            </a:r>
            <a:endParaRPr lang="en-US" sz="1000" dirty="0"/>
          </a:p>
        </p:txBody>
      </p:sp>
      <p:sp>
        <p:nvSpPr>
          <p:cNvPr id="48" name="Text 15"/>
          <p:cNvSpPr/>
          <p:nvPr/>
        </p:nvSpPr>
        <p:spPr>
          <a:xfrm>
            <a:off x="2103120" y="4597393"/>
            <a:ext cx="2011680" cy="274320"/>
          </a:xfrm>
          <a:prstGeom prst="rect">
            <a:avLst/>
          </a:prstGeom>
          <a:noFill/>
          <a:ln/>
        </p:spPr>
        <p:txBody>
          <a:bodyPr wrap="square" rtlCol="0" anchor="ctr"/>
          <a:lstStyle/>
          <a:p>
            <a:pPr marL="0" indent="0">
              <a:buNone/>
            </a:pPr>
            <a:r>
              <a:rPr lang="en-US" sz="1200" b="1" dirty="0">
                <a:solidFill>
                  <a:srgbClr val="7F1D1D"/>
                </a:solidFill>
              </a:rPr>
              <a:t>Office integration</a:t>
            </a:r>
            <a:endParaRPr lang="en-US" sz="1200" dirty="0">
              <a:solidFill>
                <a:srgbClr val="7F1D1D"/>
              </a:solidFill>
            </a:endParaRPr>
          </a:p>
        </p:txBody>
      </p:sp>
      <p:sp>
        <p:nvSpPr>
          <p:cNvPr id="49" name="Text 16"/>
          <p:cNvSpPr/>
          <p:nvPr/>
        </p:nvSpPr>
        <p:spPr>
          <a:xfrm>
            <a:off x="4389120" y="4451089"/>
            <a:ext cx="4206240" cy="365760"/>
          </a:xfrm>
          <a:prstGeom prst="rect">
            <a:avLst/>
          </a:prstGeom>
          <a:noFill/>
          <a:ln/>
        </p:spPr>
        <p:txBody>
          <a:bodyPr wrap="square" rtlCol="0" anchor="ctr"/>
          <a:lstStyle/>
          <a:p>
            <a:pPr marL="0" indent="0">
              <a:buNone/>
            </a:pPr>
            <a:r>
              <a:rPr lang="en-US" sz="1300" dirty="0">
                <a:solidFill>
                  <a:srgbClr val="1A1A2E"/>
                </a:solidFill>
              </a:rPr>
              <a:t>Directly in Word, Teams &amp; Excel</a:t>
            </a:r>
            <a:endParaRPr lang="en-US" sz="1300" dirty="0"/>
          </a:p>
        </p:txBody>
      </p:sp>
      <p:pic>
        <p:nvPicPr>
          <p:cNvPr id="41"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42" name="foundic_text_42">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42">
    <p:bg>
      <p:bgPr>
        <a:solidFill>
          <a:srgbClr val="F4F7FB"/>
        </a:solidFill>
        <a:effectLst/>
      </p:bgPr>
    </p:bg>
    <p:spTree>
      <p:nvGrpSpPr>
        <p:cNvPr id="1" name=""/>
        <p:cNvGrpSpPr/>
        <p:nvPr/>
      </p:nvGrpSpPr>
      <p:grpSpPr>
        <a:xfrm>
          <a:off x="0" y="0"/>
          <a:ext cx="0" cy="0"/>
          <a:chOff x="0" y="0"/>
          <a:chExt cx="0" cy="0"/>
        </a:xfrm>
      </p:grpSpPr>
      <p:sp>
        <p:nvSpPr>
          <p:cNvPr id="3" name="Shape 1"/>
          <p:cNvSpPr/>
          <p:nvPr/>
        </p:nvSpPr>
        <p:spPr>
          <a:xfrm>
            <a:off x="6858000" y="0"/>
            <a:ext cx="2286000" cy="5143500"/>
          </a:xfrm>
          <a:prstGeom prst="rect">
            <a:avLst/>
          </a:prstGeom>
          <a:solidFill>
            <a:srgbClr val="DBEAFE"/>
          </a:solidFill>
          <a:ln w="12700">
            <a:solidFill>
              <a:srgbClr val="DBEAFE"/>
            </a:solidFill>
            <a:prstDash val="solid"/>
          </a:ln>
        </p:spPr>
        <p:txBody>
          <a:bodyPr/>
          <a:lstStyle/>
          <a:p>
            <a:endParaRPr/>
          </a:p>
        </p:txBody>
      </p:sp>
      <p:sp>
        <p:nvSpPr>
          <p:cNvPr id="4" name="Text 2"/>
          <p:cNvSpPr/>
          <p:nvPr/>
        </p:nvSpPr>
        <p:spPr>
          <a:xfrm>
            <a:off x="640080" y="1005840"/>
            <a:ext cx="5943600" cy="731520"/>
          </a:xfrm>
          <a:prstGeom prst="rect">
            <a:avLst/>
          </a:prstGeom>
          <a:noFill/>
          <a:ln/>
        </p:spPr>
        <p:txBody>
          <a:bodyPr wrap="square" rtlCol="0" anchor="ctr"/>
          <a:lstStyle/>
          <a:p>
            <a:pPr marL="0" indent="0">
              <a:buNone/>
            </a:pPr>
            <a:r>
              <a:rPr lang="en-US" sz="3200" b="1" dirty="0">
                <a:solidFill>
                  <a:srgbClr val="F59E0B"/>
                </a:solidFill>
                <a:latin typeface="Calibri" pitchFamily="34" charset="0"/>
                <a:ea typeface="Calibri" pitchFamily="34" charset="-122"/>
                <a:cs typeface="Calibri" pitchFamily="34" charset="-120"/>
              </a:rPr>
              <a:t>Congratulations!</a:t>
            </a:r>
            <a:endParaRPr lang="en-US" sz="3200" dirty="0"/>
          </a:p>
        </p:txBody>
      </p:sp>
      <p:sp>
        <p:nvSpPr>
          <p:cNvPr id="5" name="Text 3"/>
          <p:cNvSpPr/>
          <p:nvPr/>
        </p:nvSpPr>
        <p:spPr>
          <a:xfrm>
            <a:off x="640080" y="1737360"/>
            <a:ext cx="5943600" cy="731520"/>
          </a:xfrm>
          <a:prstGeom prst="rect">
            <a:avLst/>
          </a:prstGeom>
          <a:noFill/>
          <a:ln/>
        </p:spPr>
        <p:txBody>
          <a:bodyPr wrap="square" rtlCol="0" anchor="ctr"/>
          <a:lstStyle/>
          <a:p>
            <a:pPr marL="0" indent="0">
              <a:buNone/>
            </a:pPr>
            <a:r>
              <a:rPr lang="en-US" sz="1700" dirty="0">
                <a:solidFill>
                  <a:srgbClr val="1E2761"/>
                </a:solidFill>
              </a:rPr>
              <a:t>You are now ready to use AI confidently in your working day.</a:t>
            </a:r>
            <a:endParaRPr lang="en-US" sz="1700" dirty="0"/>
          </a:p>
        </p:txBody>
      </p:sp>
      <p:sp>
        <p:nvSpPr>
          <p:cNvPr id="6" name="Text 4"/>
          <p:cNvSpPr/>
          <p:nvPr/>
        </p:nvSpPr>
        <p:spPr>
          <a:xfrm>
            <a:off x="640080" y="2606040"/>
            <a:ext cx="5760720" cy="384048"/>
          </a:xfrm>
          <a:prstGeom prst="rect">
            <a:avLst/>
          </a:prstGeom>
          <a:noFill/>
          <a:ln/>
        </p:spPr>
        <p:txBody>
          <a:bodyPr wrap="square" rtlCol="0" anchor="ctr"/>
          <a:lstStyle/>
          <a:p>
            <a:pPr marL="0" indent="0">
              <a:buNone/>
            </a:pPr>
            <a:r>
              <a:rPr lang="en-US" sz="1400" dirty="0">
                <a:solidFill>
                  <a:srgbClr val="1D4ED8"/>
                </a:solidFill>
              </a:rPr>
              <a:t>✓  Apply the RCTF Framework</a:t>
            </a:r>
            <a:endParaRPr lang="en-US" sz="1400" dirty="0"/>
          </a:p>
        </p:txBody>
      </p:sp>
      <p:sp>
        <p:nvSpPr>
          <p:cNvPr id="7" name="Text 5"/>
          <p:cNvSpPr/>
          <p:nvPr/>
        </p:nvSpPr>
        <p:spPr>
          <a:xfrm>
            <a:off x="640080" y="3035808"/>
            <a:ext cx="5760720" cy="384048"/>
          </a:xfrm>
          <a:prstGeom prst="rect">
            <a:avLst/>
          </a:prstGeom>
          <a:noFill/>
          <a:ln/>
        </p:spPr>
        <p:txBody>
          <a:bodyPr wrap="square" rtlCol="0" anchor="ctr"/>
          <a:lstStyle/>
          <a:p>
            <a:pPr marL="0" indent="0">
              <a:buNone/>
            </a:pPr>
            <a:r>
              <a:rPr lang="en-US" sz="1400" dirty="0">
                <a:solidFill>
                  <a:srgbClr val="1D4ED8"/>
                </a:solidFill>
              </a:rPr>
              <a:t>✓  Use the QA check P-Q-R</a:t>
            </a:r>
            <a:endParaRPr lang="en-US" sz="1400" dirty="0"/>
          </a:p>
        </p:txBody>
      </p:sp>
      <p:sp>
        <p:nvSpPr>
          <p:cNvPr id="8" name="Text 6"/>
          <p:cNvSpPr/>
          <p:nvPr/>
        </p:nvSpPr>
        <p:spPr>
          <a:xfrm>
            <a:off x="640080" y="3465576"/>
            <a:ext cx="5760720" cy="384048"/>
          </a:xfrm>
          <a:prstGeom prst="rect">
            <a:avLst/>
          </a:prstGeom>
          <a:noFill/>
          <a:ln/>
        </p:spPr>
        <p:txBody>
          <a:bodyPr wrap="square" rtlCol="0" anchor="ctr"/>
          <a:lstStyle/>
          <a:p>
            <a:pPr marL="0" indent="0">
              <a:buNone/>
            </a:pPr>
            <a:r>
              <a:rPr lang="en-US" sz="1400" dirty="0">
                <a:solidFill>
                  <a:srgbClr val="1D4ED8"/>
                </a:solidFill>
              </a:rPr>
              <a:t>✓  Implement the 48h Commit</a:t>
            </a:r>
            <a:endParaRPr lang="en-US" sz="1400" dirty="0"/>
          </a:p>
        </p:txBody>
      </p:sp>
      <p:sp>
        <p:nvSpPr>
          <p:cNvPr id="9" name="Text 7"/>
          <p:cNvSpPr/>
          <p:nvPr/>
        </p:nvSpPr>
        <p:spPr>
          <a:xfrm>
            <a:off x="640080" y="3895344"/>
            <a:ext cx="5760720" cy="384048"/>
          </a:xfrm>
          <a:prstGeom prst="rect">
            <a:avLst/>
          </a:prstGeom>
          <a:noFill/>
          <a:ln/>
        </p:spPr>
        <p:txBody>
          <a:bodyPr wrap="square" rtlCol="0" anchor="ctr"/>
          <a:lstStyle/>
          <a:p>
            <a:pPr marL="0" indent="0">
              <a:buNone/>
            </a:pPr>
            <a:r>
              <a:rPr lang="en-US" sz="1400" dirty="0">
                <a:solidFill>
                  <a:srgbClr val="1D4ED8"/>
                </a:solidFill>
              </a:rPr>
              <a:t>✓  For questions: Q&amp;A session in 2 weeks</a:t>
            </a:r>
            <a:endParaRPr lang="en-US" sz="1400" dirty="0"/>
          </a:p>
        </p:txBody>
      </p:sp>
      <p:sp>
        <p:nvSpPr>
          <p:cNvPr id="10" name="Text 8"/>
          <p:cNvSpPr/>
          <p:nvPr/>
        </p:nvSpPr>
        <p:spPr>
          <a:xfrm>
            <a:off x="640080" y="4480560"/>
            <a:ext cx="3657600" cy="502920"/>
          </a:xfrm>
          <a:prstGeom prst="rect">
            <a:avLst/>
          </a:prstGeom>
          <a:noFill/>
          <a:ln/>
        </p:spPr>
        <p:txBody>
          <a:bodyPr wrap="square" rtlCol="0" anchor="ctr"/>
          <a:lstStyle/>
          <a:p>
            <a:pPr marL="0" indent="0">
              <a:buNone/>
            </a:pPr>
            <a:r>
              <a:rPr lang="en-US" sz="2200" b="1" dirty="0">
                <a:solidFill>
                  <a:srgbClr val="F59E0B"/>
                </a:solidFill>
              </a:rPr>
              <a:t>Good luck!</a:t>
            </a:r>
            <a:endParaRPr lang="en-US" sz="2200" dirty="0"/>
          </a:p>
        </p:txBody>
      </p:sp>
      <p:sp>
        <p:nvSpPr>
          <p:cNvPr id="11" name="Text 9"/>
          <p:cNvSpPr/>
          <p:nvPr/>
        </p:nvSpPr>
        <p:spPr>
          <a:xfrm>
            <a:off x="6949440" y="731520"/>
            <a:ext cx="2011680" cy="411480"/>
          </a:xfrm>
          <a:prstGeom prst="rect">
            <a:avLst/>
          </a:prstGeom>
          <a:noFill/>
          <a:ln/>
        </p:spPr>
        <p:txBody>
          <a:bodyPr wrap="square" rtlCol="0" anchor="ctr"/>
          <a:lstStyle/>
          <a:p>
            <a:pPr marL="0" indent="0" algn="ctr">
              <a:buNone/>
            </a:pPr>
            <a:r>
              <a:rPr lang="en-US" sz="1300" b="1" dirty="0">
                <a:solidFill>
                  <a:srgbClr val="1E2761"/>
                </a:solidFill>
              </a:rPr>
              <a:t>Follow-up</a:t>
            </a:r>
            <a:endParaRPr lang="en-US" sz="1300" dirty="0"/>
          </a:p>
        </p:txBody>
      </p:sp>
      <p:sp>
        <p:nvSpPr>
          <p:cNvPr id="12" name="Text 10"/>
          <p:cNvSpPr/>
          <p:nvPr/>
        </p:nvSpPr>
        <p:spPr>
          <a:xfrm>
            <a:off x="6949440" y="1234440"/>
            <a:ext cx="2011680" cy="548640"/>
          </a:xfrm>
          <a:prstGeom prst="rect">
            <a:avLst/>
          </a:prstGeom>
          <a:noFill/>
          <a:ln/>
        </p:spPr>
        <p:txBody>
          <a:bodyPr wrap="square" rtlCol="0" anchor="ctr"/>
          <a:lstStyle/>
          <a:p>
            <a:pPr marL="0" indent="0">
              <a:buNone/>
            </a:pPr>
            <a:r>
              <a:rPr lang="en-US" sz="1100" dirty="0">
                <a:solidFill>
                  <a:srgbClr val="1D4ED8"/>
                </a:solidFill>
              </a:rPr>
              <a:t>→ 1-page PDF</a:t>
            </a:r>
            <a:endParaRPr lang="en-US" sz="1100" dirty="0"/>
          </a:p>
        </p:txBody>
      </p:sp>
      <p:sp>
        <p:nvSpPr>
          <p:cNvPr id="13" name="Text 11"/>
          <p:cNvSpPr/>
          <p:nvPr/>
        </p:nvSpPr>
        <p:spPr>
          <a:xfrm>
            <a:off x="6949440" y="1874520"/>
            <a:ext cx="2011680" cy="548640"/>
          </a:xfrm>
          <a:prstGeom prst="rect">
            <a:avLst/>
          </a:prstGeom>
          <a:noFill/>
          <a:ln/>
        </p:spPr>
        <p:txBody>
          <a:bodyPr wrap="square" rtlCol="0" anchor="ctr"/>
          <a:lstStyle/>
          <a:p>
            <a:pPr marL="0" indent="0">
              <a:buNone/>
            </a:pPr>
            <a:r>
              <a:rPr lang="en-US" sz="1100" dirty="0">
                <a:solidFill>
                  <a:srgbClr val="1D4ED8"/>
                </a:solidFill>
              </a:rPr>
              <a:t>→ Prompt Cheat-Sheet</a:t>
            </a:r>
            <a:endParaRPr lang="en-US" sz="1100" dirty="0"/>
          </a:p>
        </p:txBody>
      </p:sp>
      <p:sp>
        <p:nvSpPr>
          <p:cNvPr id="14" name="Text 12"/>
          <p:cNvSpPr/>
          <p:nvPr/>
        </p:nvSpPr>
        <p:spPr>
          <a:xfrm>
            <a:off x="6949440" y="2514600"/>
            <a:ext cx="2011680" cy="548640"/>
          </a:xfrm>
          <a:prstGeom prst="rect">
            <a:avLst/>
          </a:prstGeom>
          <a:noFill/>
          <a:ln/>
        </p:spPr>
        <p:txBody>
          <a:bodyPr wrap="square" rtlCol="0" anchor="ctr"/>
          <a:lstStyle/>
          <a:p>
            <a:pPr marL="0" indent="0">
              <a:buNone/>
            </a:pPr>
            <a:r>
              <a:rPr lang="en-US" sz="1100" dirty="0">
                <a:solidFill>
                  <a:srgbClr val="1D4ED8"/>
                </a:solidFill>
              </a:rPr>
              <a:t>→ AI Action Plan Template</a:t>
            </a:r>
            <a:endParaRPr lang="en-US" sz="1100" dirty="0"/>
          </a:p>
        </p:txBody>
      </p:sp>
      <p:sp>
        <p:nvSpPr>
          <p:cNvPr id="15" name="Text 13"/>
          <p:cNvSpPr/>
          <p:nvPr/>
        </p:nvSpPr>
        <p:spPr>
          <a:xfrm>
            <a:off x="6949440" y="3154680"/>
            <a:ext cx="2011680" cy="548640"/>
          </a:xfrm>
          <a:prstGeom prst="rect">
            <a:avLst/>
          </a:prstGeom>
          <a:noFill/>
          <a:ln/>
        </p:spPr>
        <p:txBody>
          <a:bodyPr wrap="square" rtlCol="0" anchor="ctr"/>
          <a:lstStyle/>
          <a:p>
            <a:pPr marL="0" indent="0">
              <a:buNone/>
            </a:pPr>
            <a:r>
              <a:rPr lang="en-US" sz="1100" dirty="0">
                <a:solidFill>
                  <a:srgbClr val="1D4ED8"/>
                </a:solidFill>
              </a:rPr>
              <a:t>→ Q&amp;A session in 2 weeks</a:t>
            </a:r>
            <a:endParaRPr lang="en-US" sz="1100" dirty="0"/>
          </a:p>
        </p:txBody>
      </p:sp>
      <p:sp>
        <p:nvSpPr>
          <p:cNvPr id="16" name="Text 14"/>
          <p:cNvSpPr/>
          <p:nvPr/>
        </p:nvSpPr>
        <p:spPr>
          <a:xfrm>
            <a:off x="6949440" y="3794760"/>
            <a:ext cx="2011680" cy="548640"/>
          </a:xfrm>
          <a:prstGeom prst="rect">
            <a:avLst/>
          </a:prstGeom>
          <a:noFill/>
          <a:ln/>
        </p:spPr>
        <p:txBody>
          <a:bodyPr wrap="square" rtlCol="0" anchor="ctr"/>
          <a:lstStyle/>
          <a:p>
            <a:pPr marL="0" indent="0">
              <a:buNone/>
            </a:pPr>
            <a:r>
              <a:rPr lang="en-US" sz="1100" dirty="0">
                <a:solidFill>
                  <a:srgbClr val="1D4ED8"/>
                </a:solidFill>
              </a:rPr>
              <a:t>→ Reflection questions by email</a:t>
            </a:r>
            <a:endParaRPr lang="en-US" sz="1100" dirty="0"/>
          </a:p>
        </p:txBody>
      </p:sp>
      <p:pic>
        <p:nvPicPr>
          <p:cNvPr id="1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19" name="foundic_text_19">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
        <p:nvSpPr>
          <p:cNvPr id="20" name="Shape 0">
            <a:extLst>
              <a:ext uri="{FF2B5EF4-FFF2-40B4-BE49-F238E27FC236}">
                <a16:creationId xmlns:a16="http://schemas.microsoft.com/office/drawing/2014/main" id="{3EA430C6-D4D6-FFF7-F9D7-60D36C90CD2B}"/>
              </a:ext>
            </a:extLst>
          </p:cNvPr>
          <p:cNvSpPr/>
          <p:nvPr/>
        </p:nvSpPr>
        <p:spPr>
          <a:xfrm>
            <a:off x="0" y="5310"/>
            <a:ext cx="9144000" cy="502920"/>
          </a:xfrm>
          <a:prstGeom prst="rect">
            <a:avLst/>
          </a:prstGeom>
          <a:solidFill>
            <a:srgbClr val="F59E0B"/>
          </a:solidFill>
          <a:ln w="12700">
            <a:solidFill>
              <a:srgbClr val="F59E0B"/>
            </a:solidFill>
            <a:prstDash val="solid"/>
          </a:ln>
        </p:spPr>
        <p:txBody>
          <a:bodyPr/>
          <a:lstStyle/>
          <a:p>
            <a:endParaRPr/>
          </a:p>
        </p:txBody>
      </p:sp>
      <p:sp>
        <p:nvSpPr>
          <p:cNvPr id="21" name="TextBox 17">
            <a:extLst>
              <a:ext uri="{FF2B5EF4-FFF2-40B4-BE49-F238E27FC236}">
                <a16:creationId xmlns:a16="http://schemas.microsoft.com/office/drawing/2014/main" id="{F60457B1-0105-DEBE-CB6A-B89718CB03FB}"/>
              </a:ext>
            </a:extLst>
          </p:cNvPr>
          <p:cNvSpPr txBox="1"/>
          <p:nvPr/>
        </p:nvSpPr>
        <p:spPr>
          <a:xfrm>
            <a:off x="4617720" y="27432"/>
            <a:ext cx="4389120" cy="438912"/>
          </a:xfrm>
          <a:prstGeom prst="rect">
            <a:avLst/>
          </a:prstGeom>
          <a:noFill/>
        </p:spPr>
        <p:txBody>
          <a:bodyPr wrap="none"/>
          <a:lstStyle/>
          <a:p>
            <a:pPr algn="r"/>
            <a:r>
              <a:rPr lang="de-DE" sz="850" b="1" dirty="0">
                <a:solidFill>
                  <a:schemeClr val="bg1"/>
                </a:solidFill>
              </a:rPr>
              <a:t>F-50  |  Closing — Congratulations!</a:t>
            </a:r>
          </a:p>
        </p:txBody>
      </p:sp>
      <p:sp>
        <p:nvSpPr>
          <p:cNvPr id="22" name="Text 1">
            <a:extLst>
              <a:ext uri="{FF2B5EF4-FFF2-40B4-BE49-F238E27FC236}">
                <a16:creationId xmlns:a16="http://schemas.microsoft.com/office/drawing/2014/main" id="{C5067C33-8B2F-48D4-32FE-6CF7E834DCFD}"/>
              </a:ext>
            </a:extLst>
          </p:cNvPr>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CLOSING  ·  Closing Conversation</a:t>
            </a:r>
            <a:endParaRPr lang="en-US" sz="1100" dirty="0">
              <a:solidFill>
                <a:schemeClr val="bg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4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BACKUP  ·  Set Up Free Accounts</a:t>
            </a:r>
            <a:endParaRPr lang="en-US" sz="1100" dirty="0">
              <a:solidFill>
                <a:schemeClr val="bg1"/>
              </a:solidFill>
            </a:endParaRPr>
          </a:p>
        </p:txBody>
      </p:sp>
      <p:sp>
        <p:nvSpPr>
          <p:cNvPr id="4" name="Text 2"/>
          <p:cNvSpPr/>
          <p:nvPr/>
        </p:nvSpPr>
        <p:spPr>
          <a:xfrm>
            <a:off x="457200" y="621792"/>
            <a:ext cx="8229600" cy="594360"/>
          </a:xfrm>
          <a:prstGeom prst="rect">
            <a:avLst/>
          </a:prstGeom>
          <a:noFill/>
          <a:ln/>
        </p:spPr>
        <p:txBody>
          <a:bodyPr wrap="square" rtlCol="0" anchor="ctr"/>
          <a:lstStyle/>
          <a:p>
            <a:pPr marL="0" indent="0" algn="ctr">
              <a:buNone/>
            </a:pPr>
            <a:r>
              <a:rPr lang="en-US" sz="2600" b="1" dirty="0">
                <a:solidFill>
                  <a:srgbClr val="1E2761"/>
                </a:solidFill>
              </a:rPr>
              <a:t>Set Up Now — Ready in 3 Minutes</a:t>
            </a:r>
            <a:endParaRPr lang="en-US" sz="2600" dirty="0"/>
          </a:p>
        </p:txBody>
      </p:sp>
      <p:sp>
        <p:nvSpPr>
          <p:cNvPr id="5" name="Shape 3"/>
          <p:cNvSpPr/>
          <p:nvPr/>
        </p:nvSpPr>
        <p:spPr>
          <a:xfrm>
            <a:off x="274320" y="132588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274320" y="1325880"/>
            <a:ext cx="4160520" cy="347472"/>
          </a:xfrm>
          <a:prstGeom prst="rect">
            <a:avLst/>
          </a:prstGeom>
          <a:solidFill>
            <a:srgbClr val="10B981"/>
          </a:solidFill>
          <a:ln w="12700">
            <a:solidFill>
              <a:srgbClr val="10B981"/>
            </a:solidFill>
            <a:prstDash val="solid"/>
          </a:ln>
        </p:spPr>
        <p:txBody>
          <a:bodyPr/>
          <a:lstStyle/>
          <a:p>
            <a:endParaRPr/>
          </a:p>
        </p:txBody>
      </p:sp>
      <p:sp>
        <p:nvSpPr>
          <p:cNvPr id="7" name="Text 5"/>
          <p:cNvSpPr/>
          <p:nvPr/>
        </p:nvSpPr>
        <p:spPr>
          <a:xfrm>
            <a:off x="384048" y="1325880"/>
            <a:ext cx="4023360" cy="347472"/>
          </a:xfrm>
          <a:prstGeom prst="rect">
            <a:avLst/>
          </a:prstGeom>
          <a:noFill/>
          <a:ln/>
        </p:spPr>
        <p:txBody>
          <a:bodyPr wrap="square" rtlCol="0" anchor="ctr"/>
          <a:lstStyle/>
          <a:p>
            <a:pPr marL="0" indent="0">
              <a:buNone/>
            </a:pPr>
            <a:r>
              <a:rPr lang="en-US" sz="1300" b="1" dirty="0">
                <a:solidFill>
                  <a:schemeClr val="bg1"/>
                </a:solidFill>
              </a:rPr>
              <a:t>ChatGPT  ·  OpenAI</a:t>
            </a:r>
            <a:endParaRPr lang="en-US" sz="1300" dirty="0">
              <a:solidFill>
                <a:schemeClr val="bg1"/>
              </a:solidFill>
            </a:endParaRPr>
          </a:p>
        </p:txBody>
      </p:sp>
      <p:sp>
        <p:nvSpPr>
          <p:cNvPr id="8" name="Text 6"/>
          <p:cNvSpPr/>
          <p:nvPr/>
        </p:nvSpPr>
        <p:spPr>
          <a:xfrm>
            <a:off x="384048" y="1709928"/>
            <a:ext cx="3977640" cy="256032"/>
          </a:xfrm>
          <a:prstGeom prst="rect">
            <a:avLst/>
          </a:prstGeom>
          <a:noFill/>
          <a:ln/>
        </p:spPr>
        <p:txBody>
          <a:bodyPr wrap="square" rtlCol="0" anchor="ctr"/>
          <a:lstStyle/>
          <a:p>
            <a:pPr marL="0" indent="0">
              <a:buNone/>
            </a:pPr>
            <a:r>
              <a:rPr lang="en-US" sz="1100" b="1" dirty="0">
                <a:solidFill>
                  <a:srgbClr val="10A37F"/>
                </a:solidFill>
              </a:rPr>
              <a:t>🔗 </a:t>
            </a:r>
            <a:r>
              <a:rPr lang="en-US" sz="1100" b="1" dirty="0">
                <a:solidFill>
                  <a:srgbClr val="10B981"/>
                </a:solidFill>
              </a:rPr>
              <a:t>https://chat.openai.com</a:t>
            </a:r>
            <a:endParaRPr lang="en-US" sz="1100" dirty="0">
              <a:solidFill>
                <a:srgbClr val="10B981"/>
              </a:solidFill>
            </a:endParaRPr>
          </a:p>
        </p:txBody>
      </p:sp>
      <p:sp>
        <p:nvSpPr>
          <p:cNvPr id="9" name="Text 7"/>
          <p:cNvSpPr/>
          <p:nvPr/>
        </p:nvSpPr>
        <p:spPr>
          <a:xfrm>
            <a:off x="384048" y="198424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Open chat.openai.com  2. Click 'Sign up'  3. Email + password  4. Confirm email</a:t>
            </a:r>
            <a:endParaRPr lang="en-US" sz="1050" dirty="0"/>
          </a:p>
        </p:txBody>
      </p:sp>
      <p:sp>
        <p:nvSpPr>
          <p:cNvPr id="10" name="Shape 8"/>
          <p:cNvSpPr/>
          <p:nvPr/>
        </p:nvSpPr>
        <p:spPr>
          <a:xfrm>
            <a:off x="384048" y="2633472"/>
            <a:ext cx="3941064" cy="274320"/>
          </a:xfrm>
          <a:prstGeom prst="rect">
            <a:avLst/>
          </a:prstGeom>
          <a:solidFill>
            <a:srgbClr val="F0FDF4"/>
          </a:solidFill>
          <a:ln w="12700">
            <a:solidFill>
              <a:srgbClr val="86EFAC"/>
            </a:solidFill>
            <a:prstDash val="solid"/>
          </a:ln>
        </p:spPr>
        <p:txBody>
          <a:bodyPr/>
          <a:lstStyle/>
          <a:p>
            <a:endParaRPr/>
          </a:p>
        </p:txBody>
      </p:sp>
      <p:sp>
        <p:nvSpPr>
          <p:cNvPr id="11" name="Text 9"/>
          <p:cNvSpPr/>
          <p:nvPr/>
        </p:nvSpPr>
        <p:spPr>
          <a:xfrm>
            <a:off x="438912" y="2633472"/>
            <a:ext cx="3886200" cy="274320"/>
          </a:xfrm>
          <a:prstGeom prst="rect">
            <a:avLst/>
          </a:prstGeom>
          <a:noFill/>
          <a:ln/>
        </p:spPr>
        <p:txBody>
          <a:bodyPr wrap="square" rtlCol="0" anchor="ctr"/>
          <a:lstStyle/>
          <a:p>
            <a:pPr marL="0" indent="0">
              <a:buNone/>
            </a:pPr>
            <a:r>
              <a:rPr lang="en-US" sz="1000" dirty="0">
                <a:solidFill>
                  <a:srgbClr val="166534"/>
                </a:solidFill>
              </a:rPr>
              <a:t>✓  Free: GPT-4o (limited), GPT-3.5 unlimited</a:t>
            </a:r>
            <a:endParaRPr lang="en-US" sz="1000" dirty="0"/>
          </a:p>
        </p:txBody>
      </p:sp>
      <p:sp>
        <p:nvSpPr>
          <p:cNvPr id="12" name="Shape 10"/>
          <p:cNvSpPr/>
          <p:nvPr/>
        </p:nvSpPr>
        <p:spPr>
          <a:xfrm>
            <a:off x="4709160" y="132588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709160" y="1325880"/>
            <a:ext cx="4160520" cy="347472"/>
          </a:xfrm>
          <a:prstGeom prst="rect">
            <a:avLst/>
          </a:prstGeom>
          <a:solidFill>
            <a:srgbClr val="F59E0B"/>
          </a:solidFill>
          <a:ln w="12700">
            <a:solidFill>
              <a:srgbClr val="F59E0B"/>
            </a:solidFill>
            <a:prstDash val="solid"/>
          </a:ln>
        </p:spPr>
        <p:txBody>
          <a:bodyPr/>
          <a:lstStyle/>
          <a:p>
            <a:endParaRPr/>
          </a:p>
        </p:txBody>
      </p:sp>
      <p:sp>
        <p:nvSpPr>
          <p:cNvPr id="14" name="Text 12"/>
          <p:cNvSpPr/>
          <p:nvPr/>
        </p:nvSpPr>
        <p:spPr>
          <a:xfrm>
            <a:off x="4818888" y="1325880"/>
            <a:ext cx="4023360" cy="347472"/>
          </a:xfrm>
          <a:prstGeom prst="rect">
            <a:avLst/>
          </a:prstGeom>
          <a:noFill/>
          <a:ln/>
        </p:spPr>
        <p:txBody>
          <a:bodyPr wrap="square" rtlCol="0" anchor="ctr"/>
          <a:lstStyle/>
          <a:p>
            <a:pPr marL="0" indent="0">
              <a:buNone/>
            </a:pPr>
            <a:r>
              <a:rPr lang="en-US" sz="1300" b="1" dirty="0">
                <a:solidFill>
                  <a:schemeClr val="bg1"/>
                </a:solidFill>
              </a:rPr>
              <a:t>Claude  ·  Anthropic</a:t>
            </a:r>
            <a:endParaRPr lang="en-US" sz="1300" dirty="0">
              <a:solidFill>
                <a:schemeClr val="bg1"/>
              </a:solidFill>
            </a:endParaRPr>
          </a:p>
        </p:txBody>
      </p:sp>
      <p:sp>
        <p:nvSpPr>
          <p:cNvPr id="15" name="Text 13"/>
          <p:cNvSpPr/>
          <p:nvPr/>
        </p:nvSpPr>
        <p:spPr>
          <a:xfrm>
            <a:off x="4818888" y="1709928"/>
            <a:ext cx="3977640" cy="256032"/>
          </a:xfrm>
          <a:prstGeom prst="rect">
            <a:avLst/>
          </a:prstGeom>
          <a:noFill/>
          <a:ln/>
        </p:spPr>
        <p:txBody>
          <a:bodyPr wrap="square" rtlCol="0" anchor="ctr"/>
          <a:lstStyle/>
          <a:p>
            <a:pPr marL="0" indent="0">
              <a:buNone/>
            </a:pPr>
            <a:r>
              <a:rPr lang="en-US" sz="1100" b="1" dirty="0">
                <a:solidFill>
                  <a:srgbClr val="D97706"/>
                </a:solidFill>
              </a:rPr>
              <a:t>🔗 https://claude.ai</a:t>
            </a:r>
            <a:endParaRPr lang="en-US" sz="1100" dirty="0"/>
          </a:p>
        </p:txBody>
      </p:sp>
      <p:sp>
        <p:nvSpPr>
          <p:cNvPr id="16" name="Text 14"/>
          <p:cNvSpPr/>
          <p:nvPr/>
        </p:nvSpPr>
        <p:spPr>
          <a:xfrm>
            <a:off x="4818888" y="198424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Open claude.ai  2. Click 'Sign up'  3. Email + password  4. Confirm email</a:t>
            </a:r>
            <a:endParaRPr lang="en-US" sz="1050" dirty="0"/>
          </a:p>
        </p:txBody>
      </p:sp>
      <p:sp>
        <p:nvSpPr>
          <p:cNvPr id="17" name="Shape 15"/>
          <p:cNvSpPr/>
          <p:nvPr/>
        </p:nvSpPr>
        <p:spPr>
          <a:xfrm>
            <a:off x="4818888" y="2633472"/>
            <a:ext cx="3941064" cy="274320"/>
          </a:xfrm>
          <a:prstGeom prst="rect">
            <a:avLst/>
          </a:prstGeom>
          <a:solidFill>
            <a:srgbClr val="F0FDF4"/>
          </a:solidFill>
          <a:ln w="12700">
            <a:solidFill>
              <a:srgbClr val="86EFAC"/>
            </a:solidFill>
            <a:prstDash val="solid"/>
          </a:ln>
        </p:spPr>
        <p:txBody>
          <a:bodyPr/>
          <a:lstStyle/>
          <a:p>
            <a:endParaRPr/>
          </a:p>
        </p:txBody>
      </p:sp>
      <p:sp>
        <p:nvSpPr>
          <p:cNvPr id="18" name="Text 16"/>
          <p:cNvSpPr/>
          <p:nvPr/>
        </p:nvSpPr>
        <p:spPr>
          <a:xfrm>
            <a:off x="4873752" y="2633472"/>
            <a:ext cx="3886200" cy="274320"/>
          </a:xfrm>
          <a:prstGeom prst="rect">
            <a:avLst/>
          </a:prstGeom>
          <a:noFill/>
          <a:ln/>
        </p:spPr>
        <p:txBody>
          <a:bodyPr wrap="square" rtlCol="0" anchor="ctr"/>
          <a:lstStyle/>
          <a:p>
            <a:pPr marL="0" indent="0">
              <a:buNone/>
            </a:pPr>
            <a:r>
              <a:rPr lang="en-US" sz="1000" dirty="0">
                <a:solidFill>
                  <a:srgbClr val="166534"/>
                </a:solidFill>
              </a:rPr>
              <a:t>✓  Free: Claude 3.5 Sonnet (daily limit)</a:t>
            </a:r>
            <a:endParaRPr lang="en-US" sz="1000" dirty="0"/>
          </a:p>
        </p:txBody>
      </p:sp>
      <p:sp>
        <p:nvSpPr>
          <p:cNvPr id="19" name="Shape 17"/>
          <p:cNvSpPr/>
          <p:nvPr/>
        </p:nvSpPr>
        <p:spPr>
          <a:xfrm>
            <a:off x="274320" y="320040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274320" y="3200400"/>
            <a:ext cx="4160520" cy="347472"/>
          </a:xfrm>
          <a:prstGeom prst="rect">
            <a:avLst/>
          </a:prstGeom>
          <a:solidFill>
            <a:srgbClr val="4285F4"/>
          </a:solidFill>
          <a:ln w="12700">
            <a:solidFill>
              <a:srgbClr val="4285F4"/>
            </a:solidFill>
            <a:prstDash val="solid"/>
          </a:ln>
        </p:spPr>
        <p:txBody>
          <a:bodyPr/>
          <a:lstStyle/>
          <a:p>
            <a:endParaRPr/>
          </a:p>
        </p:txBody>
      </p:sp>
      <p:sp>
        <p:nvSpPr>
          <p:cNvPr id="21" name="Text 19"/>
          <p:cNvSpPr/>
          <p:nvPr/>
        </p:nvSpPr>
        <p:spPr>
          <a:xfrm>
            <a:off x="384048" y="3200400"/>
            <a:ext cx="4023360" cy="347472"/>
          </a:xfrm>
          <a:prstGeom prst="rect">
            <a:avLst/>
          </a:prstGeom>
          <a:noFill/>
          <a:ln/>
        </p:spPr>
        <p:txBody>
          <a:bodyPr wrap="square" rtlCol="0" anchor="ctr"/>
          <a:lstStyle/>
          <a:p>
            <a:pPr marL="0" indent="0">
              <a:buNone/>
            </a:pPr>
            <a:r>
              <a:rPr lang="en-US" sz="1300" b="1" dirty="0">
                <a:solidFill>
                  <a:schemeClr val="bg1"/>
                </a:solidFill>
              </a:rPr>
              <a:t>Gemini  ·  Google</a:t>
            </a:r>
            <a:endParaRPr lang="en-US" sz="1300" dirty="0">
              <a:solidFill>
                <a:schemeClr val="bg1"/>
              </a:solidFill>
            </a:endParaRPr>
          </a:p>
        </p:txBody>
      </p:sp>
      <p:sp>
        <p:nvSpPr>
          <p:cNvPr id="22" name="Text 20"/>
          <p:cNvSpPr/>
          <p:nvPr/>
        </p:nvSpPr>
        <p:spPr>
          <a:xfrm>
            <a:off x="384048" y="3584448"/>
            <a:ext cx="3977640" cy="256032"/>
          </a:xfrm>
          <a:prstGeom prst="rect">
            <a:avLst/>
          </a:prstGeom>
          <a:noFill/>
          <a:ln/>
        </p:spPr>
        <p:txBody>
          <a:bodyPr wrap="square" rtlCol="0" anchor="ctr"/>
          <a:lstStyle/>
          <a:p>
            <a:pPr marL="0" indent="0">
              <a:buNone/>
            </a:pPr>
            <a:r>
              <a:rPr lang="en-US" sz="1100" b="1" dirty="0">
                <a:solidFill>
                  <a:srgbClr val="4285F4"/>
                </a:solidFill>
              </a:rPr>
              <a:t>🔗 https://gemini.google.com</a:t>
            </a:r>
            <a:endParaRPr lang="en-US" sz="1100" dirty="0"/>
          </a:p>
        </p:txBody>
      </p:sp>
      <p:sp>
        <p:nvSpPr>
          <p:cNvPr id="23" name="Text 21"/>
          <p:cNvSpPr/>
          <p:nvPr/>
        </p:nvSpPr>
        <p:spPr>
          <a:xfrm>
            <a:off x="384048" y="385876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Open gemini.google.com  2. Sign in with Google account  3. Ready to use immediately!</a:t>
            </a:r>
            <a:endParaRPr lang="en-US" sz="1050" dirty="0"/>
          </a:p>
        </p:txBody>
      </p:sp>
      <p:sp>
        <p:nvSpPr>
          <p:cNvPr id="24" name="Shape 22"/>
          <p:cNvSpPr/>
          <p:nvPr/>
        </p:nvSpPr>
        <p:spPr>
          <a:xfrm>
            <a:off x="384048" y="4507992"/>
            <a:ext cx="3941064" cy="274320"/>
          </a:xfrm>
          <a:prstGeom prst="rect">
            <a:avLst/>
          </a:prstGeom>
          <a:solidFill>
            <a:srgbClr val="F0FDF4"/>
          </a:solidFill>
          <a:ln w="12700">
            <a:solidFill>
              <a:srgbClr val="86EFAC"/>
            </a:solidFill>
            <a:prstDash val="solid"/>
          </a:ln>
        </p:spPr>
        <p:txBody>
          <a:bodyPr/>
          <a:lstStyle/>
          <a:p>
            <a:endParaRPr/>
          </a:p>
        </p:txBody>
      </p:sp>
      <p:sp>
        <p:nvSpPr>
          <p:cNvPr id="25" name="Text 23"/>
          <p:cNvSpPr/>
          <p:nvPr/>
        </p:nvSpPr>
        <p:spPr>
          <a:xfrm>
            <a:off x="438912" y="4507992"/>
            <a:ext cx="3886200" cy="274320"/>
          </a:xfrm>
          <a:prstGeom prst="rect">
            <a:avLst/>
          </a:prstGeom>
          <a:noFill/>
          <a:ln/>
        </p:spPr>
        <p:txBody>
          <a:bodyPr wrap="square" rtlCol="0" anchor="ctr"/>
          <a:lstStyle/>
          <a:p>
            <a:pPr marL="0" indent="0">
              <a:buNone/>
            </a:pPr>
            <a:r>
              <a:rPr lang="en-US" sz="1000" dirty="0">
                <a:solidFill>
                  <a:srgbClr val="166534"/>
                </a:solidFill>
              </a:rPr>
              <a:t>✓  Free: Gemini 1.5 Flash, Google Search integrated</a:t>
            </a:r>
            <a:endParaRPr lang="en-US" sz="1000" dirty="0"/>
          </a:p>
        </p:txBody>
      </p:sp>
      <p:sp>
        <p:nvSpPr>
          <p:cNvPr id="26" name="Shape 24"/>
          <p:cNvSpPr/>
          <p:nvPr/>
        </p:nvSpPr>
        <p:spPr>
          <a:xfrm>
            <a:off x="4709160" y="320040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5"/>
          <p:cNvSpPr/>
          <p:nvPr/>
        </p:nvSpPr>
        <p:spPr>
          <a:xfrm>
            <a:off x="4709160" y="3200400"/>
            <a:ext cx="4160520" cy="347472"/>
          </a:xfrm>
          <a:prstGeom prst="rect">
            <a:avLst/>
          </a:prstGeom>
          <a:solidFill>
            <a:srgbClr val="8B5CF6"/>
          </a:solidFill>
          <a:ln w="12700">
            <a:solidFill>
              <a:srgbClr val="8B5CF6"/>
            </a:solidFill>
            <a:prstDash val="solid"/>
          </a:ln>
        </p:spPr>
        <p:txBody>
          <a:bodyPr/>
          <a:lstStyle/>
          <a:p>
            <a:endParaRPr/>
          </a:p>
        </p:txBody>
      </p:sp>
      <p:sp>
        <p:nvSpPr>
          <p:cNvPr id="28" name="Text 26"/>
          <p:cNvSpPr/>
          <p:nvPr/>
        </p:nvSpPr>
        <p:spPr>
          <a:xfrm>
            <a:off x="4818888" y="3200400"/>
            <a:ext cx="4023360" cy="347472"/>
          </a:xfrm>
          <a:prstGeom prst="rect">
            <a:avLst/>
          </a:prstGeom>
          <a:noFill/>
          <a:ln/>
        </p:spPr>
        <p:txBody>
          <a:bodyPr wrap="square" rtlCol="0" anchor="ctr"/>
          <a:lstStyle/>
          <a:p>
            <a:pPr marL="0" indent="0">
              <a:buNone/>
            </a:pPr>
            <a:r>
              <a:rPr lang="en-US" sz="1300" b="1" dirty="0">
                <a:solidFill>
                  <a:schemeClr val="bg1"/>
                </a:solidFill>
              </a:rPr>
              <a:t>Perplexity  ·  Perplexity AI</a:t>
            </a:r>
            <a:endParaRPr lang="en-US" sz="1300" dirty="0">
              <a:solidFill>
                <a:schemeClr val="bg1"/>
              </a:solidFill>
            </a:endParaRPr>
          </a:p>
        </p:txBody>
      </p:sp>
      <p:sp>
        <p:nvSpPr>
          <p:cNvPr id="29" name="Text 27"/>
          <p:cNvSpPr/>
          <p:nvPr/>
        </p:nvSpPr>
        <p:spPr>
          <a:xfrm>
            <a:off x="4818888" y="3584448"/>
            <a:ext cx="3977640" cy="256032"/>
          </a:xfrm>
          <a:prstGeom prst="rect">
            <a:avLst/>
          </a:prstGeom>
          <a:noFill/>
          <a:ln/>
        </p:spPr>
        <p:txBody>
          <a:bodyPr wrap="square" rtlCol="0" anchor="ctr"/>
          <a:lstStyle/>
          <a:p>
            <a:pPr marL="0" indent="0">
              <a:buNone/>
            </a:pPr>
            <a:r>
              <a:rPr lang="en-US" sz="1100" b="1" dirty="0">
                <a:solidFill>
                  <a:srgbClr val="6366F1"/>
                </a:solidFill>
              </a:rPr>
              <a:t>🔗 </a:t>
            </a:r>
            <a:r>
              <a:rPr lang="en-US" sz="1100" b="1" dirty="0">
                <a:solidFill>
                  <a:srgbClr val="8B5CF6"/>
                </a:solidFill>
              </a:rPr>
              <a:t>https://www.perplexity.ai</a:t>
            </a:r>
            <a:endParaRPr lang="en-US" sz="1100" dirty="0">
              <a:solidFill>
                <a:srgbClr val="8B5CF6"/>
              </a:solidFill>
            </a:endParaRPr>
          </a:p>
        </p:txBody>
      </p:sp>
      <p:sp>
        <p:nvSpPr>
          <p:cNvPr id="30" name="Text 28"/>
          <p:cNvSpPr/>
          <p:nvPr/>
        </p:nvSpPr>
        <p:spPr>
          <a:xfrm>
            <a:off x="4818888" y="385876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Open perplexity.ai  2. Usable immediately without login!  3. Optional: account for history</a:t>
            </a:r>
            <a:endParaRPr lang="en-US" sz="1050" dirty="0"/>
          </a:p>
        </p:txBody>
      </p:sp>
      <p:sp>
        <p:nvSpPr>
          <p:cNvPr id="31" name="Shape 29"/>
          <p:cNvSpPr/>
          <p:nvPr/>
        </p:nvSpPr>
        <p:spPr>
          <a:xfrm>
            <a:off x="4818888" y="4507992"/>
            <a:ext cx="3941064" cy="274320"/>
          </a:xfrm>
          <a:prstGeom prst="rect">
            <a:avLst/>
          </a:prstGeom>
          <a:solidFill>
            <a:srgbClr val="F0FDF4"/>
          </a:solidFill>
          <a:ln w="12700">
            <a:solidFill>
              <a:srgbClr val="86EFAC"/>
            </a:solidFill>
            <a:prstDash val="solid"/>
          </a:ln>
        </p:spPr>
        <p:txBody>
          <a:bodyPr/>
          <a:lstStyle/>
          <a:p>
            <a:endParaRPr/>
          </a:p>
        </p:txBody>
      </p:sp>
      <p:sp>
        <p:nvSpPr>
          <p:cNvPr id="32" name="Text 30"/>
          <p:cNvSpPr/>
          <p:nvPr/>
        </p:nvSpPr>
        <p:spPr>
          <a:xfrm>
            <a:off x="4873752" y="4507992"/>
            <a:ext cx="3886200" cy="274320"/>
          </a:xfrm>
          <a:prstGeom prst="rect">
            <a:avLst/>
          </a:prstGeom>
          <a:noFill/>
          <a:ln/>
        </p:spPr>
        <p:txBody>
          <a:bodyPr wrap="square" rtlCol="0" anchor="ctr"/>
          <a:lstStyle/>
          <a:p>
            <a:pPr marL="0" indent="0">
              <a:buNone/>
            </a:pPr>
            <a:r>
              <a:rPr lang="en-US" sz="1000" dirty="0">
                <a:solidFill>
                  <a:srgbClr val="166534"/>
                </a:solidFill>
              </a:rPr>
              <a:t>✓  Free: Unlimited searches with source citations</a:t>
            </a:r>
            <a:endParaRPr lang="en-US" sz="10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F-51  |  </a:t>
            </a:r>
            <a:r>
              <a:rPr sz="850" b="1" dirty="0" err="1">
                <a:solidFill>
                  <a:schemeClr val="bg1"/>
                </a:solidFill>
                <a:latin typeface="Calibri"/>
              </a:rPr>
              <a:t>Jetzt</a:t>
            </a:r>
            <a:r>
              <a:rPr sz="850" b="1" dirty="0">
                <a:solidFill>
                  <a:schemeClr val="bg1"/>
                </a:solidFill>
                <a:latin typeface="Calibri"/>
              </a:rPr>
              <a:t> </a:t>
            </a:r>
            <a:r>
              <a:rPr sz="850" b="1" dirty="0" err="1">
                <a:solidFill>
                  <a:schemeClr val="bg1"/>
                </a:solidFill>
                <a:latin typeface="Calibri"/>
              </a:rPr>
              <a:t>einrichten</a:t>
            </a:r>
            <a:r>
              <a:rPr sz="850" b="1" dirty="0">
                <a:solidFill>
                  <a:schemeClr val="bg1"/>
                </a:solidFill>
                <a:latin typeface="Calibri"/>
              </a:rPr>
              <a:t> — in 3 Minuten </a:t>
            </a:r>
            <a:r>
              <a:rPr sz="850" b="1" dirty="0" err="1">
                <a:solidFill>
                  <a:schemeClr val="bg1"/>
                </a:solidFill>
                <a:latin typeface="Calibri"/>
              </a:rPr>
              <a:t>startklar</a:t>
            </a:r>
            <a:endParaRPr sz="850" b="1" dirty="0">
              <a:solidFill>
                <a:schemeClr val="bg1"/>
              </a:solidFill>
              <a:latin typeface="Calibri"/>
            </a:endParaRPr>
          </a:p>
        </p:txBody>
      </p:sp>
      <p:pic>
        <p:nvPicPr>
          <p:cNvPr id="3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5" name="foundic_text_35">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4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BACKUP  ·  Weitere Tools &amp; Erste Schritte</a:t>
            </a:r>
            <a:endParaRPr lang="en-US" sz="1100" dirty="0">
              <a:solidFill>
                <a:schemeClr val="bg1"/>
              </a:solidFill>
            </a:endParaRPr>
          </a:p>
        </p:txBody>
      </p:sp>
      <p:sp>
        <p:nvSpPr>
          <p:cNvPr id="4" name="Text 2"/>
          <p:cNvSpPr/>
          <p:nvPr/>
        </p:nvSpPr>
        <p:spPr>
          <a:xfrm>
            <a:off x="457200" y="594360"/>
            <a:ext cx="8229600" cy="548640"/>
          </a:xfrm>
          <a:prstGeom prst="rect">
            <a:avLst/>
          </a:prstGeom>
          <a:noFill/>
          <a:ln/>
        </p:spPr>
        <p:txBody>
          <a:bodyPr wrap="square" rtlCol="0" anchor="ctr"/>
          <a:lstStyle/>
          <a:p>
            <a:pPr marL="0" indent="0">
              <a:buNone/>
            </a:pPr>
            <a:r>
              <a:rPr lang="en-US" sz="2400" b="1" dirty="0">
                <a:solidFill>
                  <a:srgbClr val="1A1A2E"/>
                </a:solidFill>
              </a:rPr>
              <a:t>More Options &amp; First Steps</a:t>
            </a:r>
            <a:endParaRPr lang="en-US" sz="2400" dirty="0"/>
          </a:p>
        </p:txBody>
      </p:sp>
      <p:sp>
        <p:nvSpPr>
          <p:cNvPr id="5" name="Shape 3"/>
          <p:cNvSpPr/>
          <p:nvPr/>
        </p:nvSpPr>
        <p:spPr>
          <a:xfrm>
            <a:off x="274320" y="1261872"/>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274320" y="1261872"/>
            <a:ext cx="4160520" cy="347472"/>
          </a:xfrm>
          <a:prstGeom prst="rect">
            <a:avLst/>
          </a:prstGeom>
          <a:solidFill>
            <a:srgbClr val="000000"/>
          </a:solidFill>
          <a:ln w="12700">
            <a:solidFill>
              <a:srgbClr val="000000"/>
            </a:solidFill>
            <a:prstDash val="solid"/>
          </a:ln>
        </p:spPr>
        <p:txBody>
          <a:bodyPr/>
          <a:lstStyle/>
          <a:p>
            <a:endParaRPr/>
          </a:p>
        </p:txBody>
      </p:sp>
      <p:sp>
        <p:nvSpPr>
          <p:cNvPr id="7" name="Text 5"/>
          <p:cNvSpPr/>
          <p:nvPr/>
        </p:nvSpPr>
        <p:spPr>
          <a:xfrm>
            <a:off x="384048" y="1261872"/>
            <a:ext cx="3977640" cy="347472"/>
          </a:xfrm>
          <a:prstGeom prst="rect">
            <a:avLst/>
          </a:prstGeom>
          <a:noFill/>
          <a:ln/>
        </p:spPr>
        <p:txBody>
          <a:bodyPr wrap="square" rtlCol="0" anchor="ctr"/>
          <a:lstStyle/>
          <a:p>
            <a:pPr marL="0" indent="0">
              <a:buNone/>
            </a:pPr>
            <a:r>
              <a:rPr lang="en-US" sz="1300" b="1" dirty="0">
                <a:solidFill>
                  <a:srgbClr val="FFFFFF"/>
                </a:solidFill>
              </a:rPr>
              <a:t>Grok  ·  xAI</a:t>
            </a:r>
            <a:endParaRPr lang="en-US" sz="1300" dirty="0"/>
          </a:p>
        </p:txBody>
      </p:sp>
      <p:sp>
        <p:nvSpPr>
          <p:cNvPr id="8" name="Text 6"/>
          <p:cNvSpPr/>
          <p:nvPr/>
        </p:nvSpPr>
        <p:spPr>
          <a:xfrm>
            <a:off x="384048" y="1682496"/>
            <a:ext cx="3977640" cy="256032"/>
          </a:xfrm>
          <a:prstGeom prst="rect">
            <a:avLst/>
          </a:prstGeom>
          <a:noFill/>
          <a:ln/>
        </p:spPr>
        <p:txBody>
          <a:bodyPr wrap="square" rtlCol="0" anchor="ctr"/>
          <a:lstStyle/>
          <a:p>
            <a:pPr marL="0" indent="0">
              <a:buNone/>
            </a:pPr>
            <a:r>
              <a:rPr lang="en-US" sz="1100" b="1" dirty="0">
                <a:solidFill>
                  <a:srgbClr val="1A1A2E"/>
                </a:solidFill>
              </a:rPr>
              <a:t>🔗 https://x.ai/grok</a:t>
            </a:r>
            <a:endParaRPr lang="en-US" sz="1100" dirty="0"/>
          </a:p>
        </p:txBody>
      </p:sp>
      <p:sp>
        <p:nvSpPr>
          <p:cNvPr id="9" name="Text 7"/>
          <p:cNvSpPr/>
          <p:nvPr/>
        </p:nvSpPr>
        <p:spPr>
          <a:xfrm>
            <a:off x="384048" y="1956816"/>
            <a:ext cx="3977640" cy="594360"/>
          </a:xfrm>
          <a:prstGeom prst="rect">
            <a:avLst/>
          </a:prstGeom>
          <a:noFill/>
          <a:ln/>
        </p:spPr>
        <p:txBody>
          <a:bodyPr wrap="square" rtlCol="0" anchor="ctr"/>
          <a:lstStyle/>
          <a:p>
            <a:pPr marL="0" indent="0">
              <a:lnSpc>
                <a:spcPct val="120000"/>
              </a:lnSpc>
              <a:buNone/>
            </a:pPr>
            <a:r>
              <a:rPr lang="en-US" sz="1050" dirty="0">
                <a:solidFill>
                  <a:srgbClr val="1A1A2E"/>
                </a:solidFill>
              </a:rPr>
              <a:t>1. Open x.ai/grok  2. Sign in with X (Twitter) account  3. Start straight away</a:t>
            </a:r>
            <a:endParaRPr lang="en-US" sz="1050" dirty="0"/>
          </a:p>
        </p:txBody>
      </p:sp>
      <p:sp>
        <p:nvSpPr>
          <p:cNvPr id="10" name="Shape 8"/>
          <p:cNvSpPr/>
          <p:nvPr/>
        </p:nvSpPr>
        <p:spPr>
          <a:xfrm>
            <a:off x="384048" y="2743200"/>
            <a:ext cx="3977640" cy="274320"/>
          </a:xfrm>
          <a:prstGeom prst="rect">
            <a:avLst/>
          </a:prstGeom>
          <a:solidFill>
            <a:srgbClr val="F0FDF4"/>
          </a:solidFill>
          <a:ln w="12700">
            <a:solidFill>
              <a:srgbClr val="86EFAC"/>
            </a:solidFill>
            <a:prstDash val="solid"/>
          </a:ln>
        </p:spPr>
        <p:txBody>
          <a:bodyPr/>
          <a:lstStyle/>
          <a:p>
            <a:endParaRPr/>
          </a:p>
        </p:txBody>
      </p:sp>
      <p:sp>
        <p:nvSpPr>
          <p:cNvPr id="11" name="Text 9"/>
          <p:cNvSpPr/>
          <p:nvPr/>
        </p:nvSpPr>
        <p:spPr>
          <a:xfrm>
            <a:off x="438912" y="2743200"/>
            <a:ext cx="3886200" cy="274320"/>
          </a:xfrm>
          <a:prstGeom prst="rect">
            <a:avLst/>
          </a:prstGeom>
          <a:noFill/>
          <a:ln/>
        </p:spPr>
        <p:txBody>
          <a:bodyPr wrap="square" rtlCol="0" anchor="ctr"/>
          <a:lstStyle/>
          <a:p>
            <a:pPr marL="0" indent="0">
              <a:buNone/>
            </a:pPr>
            <a:r>
              <a:rPr lang="en-US" sz="1000" dirty="0">
                <a:solidFill>
                  <a:srgbClr val="166534"/>
                </a:solidFill>
              </a:rPr>
              <a:t>✓  Free: Grok 2, real-time data from X/Twitter
⚠  In corporate contexts: only on request — not actively recommended</a:t>
            </a:r>
            <a:endParaRPr lang="en-US" sz="1000" dirty="0"/>
          </a:p>
        </p:txBody>
      </p:sp>
      <p:sp>
        <p:nvSpPr>
          <p:cNvPr id="12" name="Shape 10"/>
          <p:cNvSpPr/>
          <p:nvPr/>
        </p:nvSpPr>
        <p:spPr>
          <a:xfrm>
            <a:off x="4709160" y="1261872"/>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709160" y="1261872"/>
            <a:ext cx="4160520" cy="347472"/>
          </a:xfrm>
          <a:prstGeom prst="rect">
            <a:avLst/>
          </a:prstGeom>
          <a:solidFill>
            <a:srgbClr val="7F1D1D"/>
          </a:solidFill>
          <a:ln w="12700">
            <a:solidFill>
              <a:srgbClr val="7F1D1D"/>
            </a:solidFill>
            <a:prstDash val="solid"/>
          </a:ln>
        </p:spPr>
        <p:txBody>
          <a:bodyPr/>
          <a:lstStyle/>
          <a:p>
            <a:endParaRPr/>
          </a:p>
        </p:txBody>
      </p:sp>
      <p:sp>
        <p:nvSpPr>
          <p:cNvPr id="14" name="Text 12"/>
          <p:cNvSpPr/>
          <p:nvPr/>
        </p:nvSpPr>
        <p:spPr>
          <a:xfrm>
            <a:off x="4818888" y="1261872"/>
            <a:ext cx="3977640" cy="347472"/>
          </a:xfrm>
          <a:prstGeom prst="rect">
            <a:avLst/>
          </a:prstGeom>
          <a:noFill/>
          <a:ln/>
        </p:spPr>
        <p:txBody>
          <a:bodyPr wrap="square" rtlCol="0" anchor="ctr"/>
          <a:lstStyle/>
          <a:p>
            <a:pPr marL="0" indent="0">
              <a:buNone/>
            </a:pPr>
            <a:r>
              <a:rPr lang="en-US" sz="1300" b="1" dirty="0">
                <a:solidFill>
                  <a:srgbClr val="FFFFFF"/>
                </a:solidFill>
              </a:rPr>
              <a:t>Copilot  ·  Microsoft</a:t>
            </a:r>
            <a:endParaRPr lang="en-US" sz="1300" dirty="0"/>
          </a:p>
        </p:txBody>
      </p:sp>
      <p:sp>
        <p:nvSpPr>
          <p:cNvPr id="15" name="Text 13"/>
          <p:cNvSpPr/>
          <p:nvPr/>
        </p:nvSpPr>
        <p:spPr>
          <a:xfrm>
            <a:off x="4818888" y="1682496"/>
            <a:ext cx="3977640" cy="256032"/>
          </a:xfrm>
          <a:prstGeom prst="rect">
            <a:avLst/>
          </a:prstGeom>
          <a:noFill/>
          <a:ln/>
        </p:spPr>
        <p:txBody>
          <a:bodyPr wrap="square" rtlCol="0" anchor="ctr"/>
          <a:lstStyle/>
          <a:p>
            <a:pPr marL="0" indent="0">
              <a:buNone/>
            </a:pPr>
            <a:r>
              <a:rPr lang="en-US" sz="1100" b="1" dirty="0">
                <a:solidFill>
                  <a:srgbClr val="0078D4"/>
                </a:solidFill>
              </a:rPr>
              <a:t>🔗 </a:t>
            </a:r>
            <a:r>
              <a:rPr lang="en-US" sz="1100" b="1" dirty="0">
                <a:solidFill>
                  <a:srgbClr val="7F1D1D"/>
                </a:solidFill>
              </a:rPr>
              <a:t>https://copilot.microsoft.com</a:t>
            </a:r>
            <a:endParaRPr lang="en-US" sz="1100" dirty="0">
              <a:solidFill>
                <a:srgbClr val="7F1D1D"/>
              </a:solidFill>
            </a:endParaRPr>
          </a:p>
        </p:txBody>
      </p:sp>
      <p:sp>
        <p:nvSpPr>
          <p:cNvPr id="16" name="Text 14"/>
          <p:cNvSpPr/>
          <p:nvPr/>
        </p:nvSpPr>
        <p:spPr>
          <a:xfrm>
            <a:off x="4818888" y="1956816"/>
            <a:ext cx="3977640" cy="594360"/>
          </a:xfrm>
          <a:prstGeom prst="rect">
            <a:avLst/>
          </a:prstGeom>
          <a:noFill/>
          <a:ln/>
        </p:spPr>
        <p:txBody>
          <a:bodyPr wrap="square" rtlCol="0" anchor="ctr"/>
          <a:lstStyle/>
          <a:p>
            <a:pPr marL="0" indent="0">
              <a:lnSpc>
                <a:spcPct val="120000"/>
              </a:lnSpc>
              <a:buNone/>
            </a:pPr>
            <a:r>
              <a:rPr lang="en-US" sz="1050" dirty="0">
                <a:solidFill>
                  <a:srgbClr val="1A1A2E"/>
                </a:solidFill>
              </a:rPr>
              <a:t>1. copilot.microsoft.com  2. Sign in with Microsoft account  3. Directly integrated in Office 365</a:t>
            </a:r>
            <a:endParaRPr lang="en-US" sz="1050" dirty="0"/>
          </a:p>
        </p:txBody>
      </p:sp>
      <p:sp>
        <p:nvSpPr>
          <p:cNvPr id="17" name="Shape 15"/>
          <p:cNvSpPr/>
          <p:nvPr/>
        </p:nvSpPr>
        <p:spPr>
          <a:xfrm>
            <a:off x="4818888" y="2743200"/>
            <a:ext cx="3977640" cy="274320"/>
          </a:xfrm>
          <a:prstGeom prst="rect">
            <a:avLst/>
          </a:prstGeom>
          <a:solidFill>
            <a:srgbClr val="F0FDF4"/>
          </a:solidFill>
          <a:ln w="12700">
            <a:solidFill>
              <a:srgbClr val="86EFAC"/>
            </a:solidFill>
            <a:prstDash val="solid"/>
          </a:ln>
        </p:spPr>
        <p:txBody>
          <a:bodyPr/>
          <a:lstStyle/>
          <a:p>
            <a:endParaRPr/>
          </a:p>
        </p:txBody>
      </p:sp>
      <p:sp>
        <p:nvSpPr>
          <p:cNvPr id="18" name="Text 16"/>
          <p:cNvSpPr/>
          <p:nvPr/>
        </p:nvSpPr>
        <p:spPr>
          <a:xfrm>
            <a:off x="4873752" y="2743200"/>
            <a:ext cx="3886200" cy="274320"/>
          </a:xfrm>
          <a:prstGeom prst="rect">
            <a:avLst/>
          </a:prstGeom>
          <a:noFill/>
          <a:ln/>
        </p:spPr>
        <p:txBody>
          <a:bodyPr wrap="square" rtlCol="0" anchor="ctr"/>
          <a:lstStyle/>
          <a:p>
            <a:pPr marL="0" indent="0">
              <a:buNone/>
            </a:pPr>
            <a:r>
              <a:rPr lang="en-US" sz="1000" dirty="0">
                <a:solidFill>
                  <a:srgbClr val="166534"/>
                </a:solidFill>
              </a:rPr>
              <a:t>✓  Free: basic version. Pro version possibly included in M365 subscription</a:t>
            </a:r>
            <a:endParaRPr lang="en-US" sz="1000" dirty="0"/>
          </a:p>
        </p:txBody>
      </p:sp>
      <p:sp>
        <p:nvSpPr>
          <p:cNvPr id="19" name="Shape 17"/>
          <p:cNvSpPr/>
          <p:nvPr/>
        </p:nvSpPr>
        <p:spPr>
          <a:xfrm>
            <a:off x="274320" y="3127248"/>
            <a:ext cx="8595360" cy="347472"/>
          </a:xfrm>
          <a:prstGeom prst="rect">
            <a:avLst/>
          </a:prstGeom>
          <a:solidFill>
            <a:srgbClr val="F59E0B"/>
          </a:solidFill>
          <a:ln w="12700">
            <a:solidFill>
              <a:srgbClr val="F59E0B"/>
            </a:solidFill>
            <a:prstDash val="solid"/>
          </a:ln>
        </p:spPr>
        <p:txBody>
          <a:bodyPr/>
          <a:lstStyle/>
          <a:p>
            <a:endParaRPr/>
          </a:p>
        </p:txBody>
      </p:sp>
      <p:sp>
        <p:nvSpPr>
          <p:cNvPr id="20" name="Text 18"/>
          <p:cNvSpPr/>
          <p:nvPr/>
        </p:nvSpPr>
        <p:spPr>
          <a:xfrm>
            <a:off x="457200" y="3127248"/>
            <a:ext cx="8229600" cy="347472"/>
          </a:xfrm>
          <a:prstGeom prst="rect">
            <a:avLst/>
          </a:prstGeom>
          <a:noFill/>
          <a:ln/>
        </p:spPr>
        <p:txBody>
          <a:bodyPr wrap="square" rtlCol="0" anchor="ctr"/>
          <a:lstStyle/>
          <a:p>
            <a:pPr marL="0" indent="0">
              <a:buNone/>
            </a:pPr>
            <a:r>
              <a:rPr lang="en-US" sz="1300" b="1" dirty="0">
                <a:solidFill>
                  <a:srgbClr val="FFFFFF"/>
                </a:solidFill>
              </a:rPr>
              <a:t>QUICK-START TIPS FOR YOUR FIRST PROMPT</a:t>
            </a:r>
            <a:endParaRPr lang="en-US" sz="1300" dirty="0"/>
          </a:p>
        </p:txBody>
      </p:sp>
      <p:sp>
        <p:nvSpPr>
          <p:cNvPr id="21" name="Shape 19"/>
          <p:cNvSpPr/>
          <p:nvPr/>
        </p:nvSpPr>
        <p:spPr>
          <a:xfrm>
            <a:off x="274320" y="3547872"/>
            <a:ext cx="347472" cy="274320"/>
          </a:xfrm>
          <a:prstGeom prst="rect">
            <a:avLst/>
          </a:prstGeom>
          <a:solidFill>
            <a:srgbClr val="F59E0B"/>
          </a:solidFill>
          <a:ln w="12700">
            <a:solidFill>
              <a:srgbClr val="F59E0B"/>
            </a:solidFill>
            <a:prstDash val="solid"/>
          </a:ln>
        </p:spPr>
        <p:txBody>
          <a:bodyPr/>
          <a:lstStyle/>
          <a:p>
            <a:endParaRPr/>
          </a:p>
        </p:txBody>
      </p:sp>
      <p:sp>
        <p:nvSpPr>
          <p:cNvPr id="22" name="Text 20"/>
          <p:cNvSpPr/>
          <p:nvPr/>
        </p:nvSpPr>
        <p:spPr>
          <a:xfrm>
            <a:off x="274320" y="3547872"/>
            <a:ext cx="347472" cy="274320"/>
          </a:xfrm>
          <a:prstGeom prst="rect">
            <a:avLst/>
          </a:prstGeom>
          <a:noFill/>
          <a:ln/>
        </p:spPr>
        <p:txBody>
          <a:bodyPr wrap="square" rtlCol="0" anchor="ctr"/>
          <a:lstStyle/>
          <a:p>
            <a:pPr marL="0" indent="0" algn="ctr">
              <a:buNone/>
            </a:pPr>
            <a:r>
              <a:rPr lang="en-US" sz="1200" b="1" dirty="0">
                <a:solidFill>
                  <a:srgbClr val="FFFFFF"/>
                </a:solidFill>
              </a:rPr>
              <a:t>1</a:t>
            </a:r>
            <a:endParaRPr lang="en-US" sz="1200" dirty="0"/>
          </a:p>
        </p:txBody>
      </p:sp>
      <p:sp>
        <p:nvSpPr>
          <p:cNvPr id="23" name="Text 21"/>
          <p:cNvSpPr/>
          <p:nvPr/>
        </p:nvSpPr>
        <p:spPr>
          <a:xfrm>
            <a:off x="713232" y="3547872"/>
            <a:ext cx="8046720" cy="274320"/>
          </a:xfrm>
          <a:prstGeom prst="rect">
            <a:avLst/>
          </a:prstGeom>
          <a:noFill/>
          <a:ln/>
        </p:spPr>
        <p:txBody>
          <a:bodyPr wrap="square" rtlCol="0" anchor="ctr"/>
          <a:lstStyle/>
          <a:p>
            <a:pPr marL="0" indent="0">
              <a:buNone/>
            </a:pPr>
            <a:r>
              <a:rPr lang="en-US" sz="1150" dirty="0">
                <a:solidFill>
                  <a:srgbClr val="1A1A2E"/>
                </a:solidFill>
              </a:rPr>
              <a:t>Start with a real task — no test prompt. Real task = real learning effect.</a:t>
            </a:r>
            <a:endParaRPr lang="en-US" sz="1150" dirty="0"/>
          </a:p>
        </p:txBody>
      </p:sp>
      <p:sp>
        <p:nvSpPr>
          <p:cNvPr id="24" name="Shape 22"/>
          <p:cNvSpPr/>
          <p:nvPr/>
        </p:nvSpPr>
        <p:spPr>
          <a:xfrm>
            <a:off x="274320" y="3886200"/>
            <a:ext cx="347472" cy="274320"/>
          </a:xfrm>
          <a:prstGeom prst="rect">
            <a:avLst/>
          </a:prstGeom>
          <a:solidFill>
            <a:srgbClr val="F59E0B"/>
          </a:solidFill>
          <a:ln w="12700">
            <a:solidFill>
              <a:srgbClr val="F59E0B"/>
            </a:solidFill>
            <a:prstDash val="solid"/>
          </a:ln>
        </p:spPr>
        <p:txBody>
          <a:bodyPr/>
          <a:lstStyle/>
          <a:p>
            <a:endParaRPr/>
          </a:p>
        </p:txBody>
      </p:sp>
      <p:sp>
        <p:nvSpPr>
          <p:cNvPr id="25" name="Text 23"/>
          <p:cNvSpPr/>
          <p:nvPr/>
        </p:nvSpPr>
        <p:spPr>
          <a:xfrm>
            <a:off x="274320" y="3886200"/>
            <a:ext cx="347472" cy="274320"/>
          </a:xfrm>
          <a:prstGeom prst="rect">
            <a:avLst/>
          </a:prstGeom>
          <a:noFill/>
          <a:ln/>
        </p:spPr>
        <p:txBody>
          <a:bodyPr wrap="square" rtlCol="0" anchor="ctr"/>
          <a:lstStyle/>
          <a:p>
            <a:pPr marL="0" indent="0" algn="ctr">
              <a:buNone/>
            </a:pPr>
            <a:r>
              <a:rPr lang="en-US" sz="1200" b="1" dirty="0">
                <a:solidFill>
                  <a:srgbClr val="FFFFFF"/>
                </a:solidFill>
              </a:rPr>
              <a:t>2</a:t>
            </a:r>
            <a:endParaRPr lang="en-US" sz="1200" dirty="0"/>
          </a:p>
        </p:txBody>
      </p:sp>
      <p:sp>
        <p:nvSpPr>
          <p:cNvPr id="26" name="Text 24"/>
          <p:cNvSpPr/>
          <p:nvPr/>
        </p:nvSpPr>
        <p:spPr>
          <a:xfrm>
            <a:off x="713232" y="3886200"/>
            <a:ext cx="8046720" cy="274320"/>
          </a:xfrm>
          <a:prstGeom prst="rect">
            <a:avLst/>
          </a:prstGeom>
          <a:noFill/>
          <a:ln/>
        </p:spPr>
        <p:txBody>
          <a:bodyPr wrap="square" rtlCol="0" anchor="ctr"/>
          <a:lstStyle/>
          <a:p>
            <a:pPr marL="0" indent="0">
              <a:buNone/>
            </a:pPr>
            <a:r>
              <a:rPr lang="en-US" sz="1150" dirty="0">
                <a:solidFill>
                  <a:srgbClr val="1A1A2E"/>
                </a:solidFill>
              </a:rPr>
              <a:t>Use RCTF: Role → Context → Task → Format. All 4 fields, always.</a:t>
            </a:r>
            <a:endParaRPr lang="en-US" sz="1150" dirty="0"/>
          </a:p>
        </p:txBody>
      </p:sp>
      <p:sp>
        <p:nvSpPr>
          <p:cNvPr id="27" name="Shape 25"/>
          <p:cNvSpPr/>
          <p:nvPr/>
        </p:nvSpPr>
        <p:spPr>
          <a:xfrm>
            <a:off x="274320" y="4224528"/>
            <a:ext cx="347472" cy="274320"/>
          </a:xfrm>
          <a:prstGeom prst="rect">
            <a:avLst/>
          </a:prstGeom>
          <a:solidFill>
            <a:srgbClr val="F59E0B"/>
          </a:solidFill>
          <a:ln w="12700">
            <a:solidFill>
              <a:srgbClr val="F59E0B"/>
            </a:solidFill>
            <a:prstDash val="solid"/>
          </a:ln>
        </p:spPr>
        <p:txBody>
          <a:bodyPr/>
          <a:lstStyle/>
          <a:p>
            <a:endParaRPr/>
          </a:p>
        </p:txBody>
      </p:sp>
      <p:sp>
        <p:nvSpPr>
          <p:cNvPr id="28" name="Text 26"/>
          <p:cNvSpPr/>
          <p:nvPr/>
        </p:nvSpPr>
        <p:spPr>
          <a:xfrm>
            <a:off x="274320" y="4224528"/>
            <a:ext cx="347472" cy="274320"/>
          </a:xfrm>
          <a:prstGeom prst="rect">
            <a:avLst/>
          </a:prstGeom>
          <a:noFill/>
          <a:ln/>
        </p:spPr>
        <p:txBody>
          <a:bodyPr wrap="square" rtlCol="0" anchor="ctr"/>
          <a:lstStyle/>
          <a:p>
            <a:pPr marL="0" indent="0" algn="ctr">
              <a:buNone/>
            </a:pPr>
            <a:r>
              <a:rPr lang="en-US" sz="1200" b="1" dirty="0">
                <a:solidFill>
                  <a:srgbClr val="FFFFFF"/>
                </a:solidFill>
              </a:rPr>
              <a:t>3</a:t>
            </a:r>
            <a:endParaRPr lang="en-US" sz="1200" dirty="0"/>
          </a:p>
        </p:txBody>
      </p:sp>
      <p:sp>
        <p:nvSpPr>
          <p:cNvPr id="29" name="Text 27"/>
          <p:cNvSpPr/>
          <p:nvPr/>
        </p:nvSpPr>
        <p:spPr>
          <a:xfrm>
            <a:off x="713232" y="4224528"/>
            <a:ext cx="8046720" cy="274320"/>
          </a:xfrm>
          <a:prstGeom prst="rect">
            <a:avLst/>
          </a:prstGeom>
          <a:noFill/>
          <a:ln/>
        </p:spPr>
        <p:txBody>
          <a:bodyPr wrap="square" rtlCol="0" anchor="ctr"/>
          <a:lstStyle/>
          <a:p>
            <a:pPr marL="0" indent="0">
              <a:buNone/>
            </a:pPr>
            <a:r>
              <a:rPr lang="en-US" sz="1150" dirty="0">
                <a:solidFill>
                  <a:srgbClr val="1A1A2E"/>
                </a:solidFill>
              </a:rPr>
              <a:t>Bad output? Re-prompt instead of starting over: 'Make it shorter / more formal / with example.'</a:t>
            </a:r>
            <a:endParaRPr lang="en-US" sz="1150" dirty="0"/>
          </a:p>
        </p:txBody>
      </p:sp>
      <p:sp>
        <p:nvSpPr>
          <p:cNvPr id="30" name="Shape 28"/>
          <p:cNvSpPr/>
          <p:nvPr/>
        </p:nvSpPr>
        <p:spPr>
          <a:xfrm>
            <a:off x="274320" y="4562856"/>
            <a:ext cx="347472" cy="274320"/>
          </a:xfrm>
          <a:prstGeom prst="rect">
            <a:avLst/>
          </a:prstGeom>
          <a:solidFill>
            <a:srgbClr val="F59E0B"/>
          </a:solidFill>
          <a:ln w="12700">
            <a:solidFill>
              <a:srgbClr val="F59E0B"/>
            </a:solidFill>
            <a:prstDash val="solid"/>
          </a:ln>
        </p:spPr>
        <p:txBody>
          <a:bodyPr/>
          <a:lstStyle/>
          <a:p>
            <a:endParaRPr/>
          </a:p>
        </p:txBody>
      </p:sp>
      <p:sp>
        <p:nvSpPr>
          <p:cNvPr id="31" name="Text 29"/>
          <p:cNvSpPr/>
          <p:nvPr/>
        </p:nvSpPr>
        <p:spPr>
          <a:xfrm>
            <a:off x="274320" y="4562856"/>
            <a:ext cx="347472" cy="274320"/>
          </a:xfrm>
          <a:prstGeom prst="rect">
            <a:avLst/>
          </a:prstGeom>
          <a:noFill/>
          <a:ln/>
        </p:spPr>
        <p:txBody>
          <a:bodyPr wrap="square" rtlCol="0" anchor="ctr"/>
          <a:lstStyle/>
          <a:p>
            <a:pPr marL="0" indent="0" algn="ctr">
              <a:buNone/>
            </a:pPr>
            <a:r>
              <a:rPr lang="en-US" sz="1200" b="1" dirty="0">
                <a:solidFill>
                  <a:srgbClr val="FFFFFF"/>
                </a:solidFill>
              </a:rPr>
              <a:t>4</a:t>
            </a:r>
            <a:endParaRPr lang="en-US" sz="1200" dirty="0"/>
          </a:p>
        </p:txBody>
      </p:sp>
      <p:sp>
        <p:nvSpPr>
          <p:cNvPr id="32" name="Text 30"/>
          <p:cNvSpPr/>
          <p:nvPr/>
        </p:nvSpPr>
        <p:spPr>
          <a:xfrm>
            <a:off x="713232" y="4562856"/>
            <a:ext cx="8046720" cy="274320"/>
          </a:xfrm>
          <a:prstGeom prst="rect">
            <a:avLst/>
          </a:prstGeom>
          <a:noFill/>
          <a:ln/>
        </p:spPr>
        <p:txBody>
          <a:bodyPr wrap="square" rtlCol="0" anchor="ctr"/>
          <a:lstStyle/>
          <a:p>
            <a:pPr marL="0" indent="0">
              <a:buNone/>
            </a:pPr>
            <a:r>
              <a:rPr lang="en-US" sz="1150" dirty="0">
                <a:solidFill>
                  <a:srgbClr val="1A1A2E"/>
                </a:solidFill>
              </a:rPr>
              <a:t>Compare: Type the same prompt in ChatGPT AND Claude. The difference often surprises.</a:t>
            </a:r>
            <a:endParaRPr lang="en-US" sz="115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F-52  |  Noch </a:t>
            </a:r>
            <a:r>
              <a:rPr sz="850" b="1" dirty="0" err="1">
                <a:solidFill>
                  <a:schemeClr val="bg1"/>
                </a:solidFill>
                <a:latin typeface="Calibri"/>
              </a:rPr>
              <a:t>mehr</a:t>
            </a:r>
            <a:r>
              <a:rPr sz="850" b="1" dirty="0">
                <a:solidFill>
                  <a:schemeClr val="bg1"/>
                </a:solidFill>
                <a:latin typeface="Calibri"/>
              </a:rPr>
              <a:t> </a:t>
            </a:r>
            <a:r>
              <a:rPr sz="850" b="1" dirty="0" err="1">
                <a:solidFill>
                  <a:schemeClr val="bg1"/>
                </a:solidFill>
                <a:latin typeface="Calibri"/>
              </a:rPr>
              <a:t>Optionen</a:t>
            </a:r>
            <a:r>
              <a:rPr sz="850" b="1" dirty="0">
                <a:solidFill>
                  <a:schemeClr val="bg1"/>
                </a:solidFill>
                <a:latin typeface="Calibri"/>
              </a:rPr>
              <a:t> &amp; </a:t>
            </a:r>
            <a:r>
              <a:rPr sz="850" b="1" dirty="0" err="1">
                <a:solidFill>
                  <a:schemeClr val="bg1"/>
                </a:solidFill>
                <a:latin typeface="Calibri"/>
              </a:rPr>
              <a:t>Schnellstart</a:t>
            </a:r>
            <a:r>
              <a:rPr sz="850" b="1" dirty="0">
                <a:solidFill>
                  <a:schemeClr val="bg1"/>
                </a:solidFill>
                <a:latin typeface="Calibri"/>
              </a:rPr>
              <a:t>-Tipps</a:t>
            </a:r>
          </a:p>
        </p:txBody>
      </p:sp>
      <p:pic>
        <p:nvPicPr>
          <p:cNvPr id="3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5" name="foundic_text_35">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Glossar">
    <p:bg>
      <p:bgPr>
        <a:solidFill>
          <a:srgbClr val="F4F7FB"/>
        </a:solidFill>
        <a:effectLst/>
      </p:bgPr>
    </p:bg>
    <p:spTree>
      <p:nvGrpSpPr>
        <p:cNvPr id="1" name=""/>
        <p:cNvGrpSpPr/>
        <p:nvPr/>
      </p:nvGrpSpPr>
      <p:grpSpPr>
        <a:xfrm>
          <a:off x="0" y="0"/>
          <a:ext cx="0" cy="0"/>
          <a:chOff x="0" y="0"/>
          <a:chExt cx="0" cy="0"/>
        </a:xfrm>
      </p:grpSpPr>
      <p:sp>
        <p:nvSpPr>
          <p:cNvPr id="2" name="hdr_bg"/>
          <p:cNvSpPr/>
          <p:nvPr/>
        </p:nvSpPr>
        <p:spPr>
          <a:xfrm>
            <a:off x="0" y="0"/>
            <a:ext cx="9144000" cy="502920"/>
          </a:xfrm>
          <a:prstGeom prst="rect">
            <a:avLst/>
          </a:prstGeom>
          <a:solidFill>
            <a:srgbClr val="F59E0B"/>
          </a:solidFill>
          <a:ln w="12700">
            <a:solidFill>
              <a:srgbClr val="F59E0B"/>
            </a:solidFill>
          </a:ln>
        </p:spPr>
        <p:txBody>
          <a:bodyPr/>
          <a:lstStyle/>
          <a:p>
            <a:endParaRPr/>
          </a:p>
        </p:txBody>
      </p:sp>
      <p:sp>
        <p:nvSpPr>
          <p:cNvPr id="3" name="hdr_left"/>
          <p:cNvSpPr/>
          <p:nvPr/>
        </p:nvSpPr>
        <p:spPr>
          <a:xfrm>
            <a:off x="365760" y="0"/>
            <a:ext cx="5200000" cy="502920"/>
          </a:xfrm>
          <a:prstGeom prst="rect">
            <a:avLst/>
          </a:prstGeom>
          <a:noFill/>
          <a:ln>
            <a:noFill/>
          </a:ln>
        </p:spPr>
        <p:txBody>
          <a:bodyPr wrap="square" lIns="0" tIns="0" rIns="0" bIns="0" rtlCol="0" anchor="ctr"/>
          <a:lstStyle/>
          <a:p>
            <a:pPr marL="0" indent="0">
              <a:buNone/>
            </a:pPr>
            <a:r>
              <a:rPr lang="de-DE" sz="1100" b="1" dirty="0">
                <a:solidFill>
                  <a:srgbClr val="FFFFFF"/>
                </a:solidFill>
              </a:rPr>
              <a:t>BACKUP  ·  GLOSSARY</a:t>
            </a:r>
            <a:endParaRPr lang="de-DE" dirty="0"/>
          </a:p>
        </p:txBody>
      </p:sp>
      <p:sp>
        <p:nvSpPr>
          <p:cNvPr id="4" name="hdr_right"/>
          <p:cNvSpPr/>
          <p:nvPr/>
        </p:nvSpPr>
        <p:spPr>
          <a:xfrm>
            <a:off x="5500000" y="0"/>
            <a:ext cx="3400000" cy="502920"/>
          </a:xfrm>
          <a:prstGeom prst="rect">
            <a:avLst/>
          </a:prstGeom>
          <a:noFill/>
          <a:ln>
            <a:noFill/>
          </a:ln>
        </p:spPr>
        <p:txBody>
          <a:bodyPr wrap="square" lIns="0" tIns="0" rIns="0" bIns="0" rtlCol="0" anchor="ctr"/>
          <a:lstStyle/>
          <a:p>
            <a:pPr marL="0" indent="0">
              <a:buNone/>
            </a:pPr>
            <a:r>
              <a:rPr lang="de-DE" sz="950" dirty="0">
                <a:solidFill>
                  <a:srgbClr val="FFFFFF"/>
                </a:solidFill>
              </a:rPr>
              <a:t>F-53  |  Glossary — The Most Important Technical Terms</a:t>
            </a:r>
            <a:endParaRPr lang="de-DE" dirty="0"/>
          </a:p>
        </p:txBody>
      </p:sp>
      <p:sp>
        <p:nvSpPr>
          <p:cNvPr id="5" name="slide_title"/>
          <p:cNvSpPr/>
          <p:nvPr/>
        </p:nvSpPr>
        <p:spPr>
          <a:xfrm>
            <a:off x="182880" y="552920"/>
            <a:ext cx="8778240" cy="270000"/>
          </a:xfrm>
          <a:prstGeom prst="rect">
            <a:avLst/>
          </a:prstGeom>
          <a:noFill/>
          <a:ln>
            <a:noFill/>
          </a:ln>
        </p:spPr>
        <p:txBody>
          <a:bodyPr wrap="square" lIns="0" tIns="0" rIns="0" bIns="0" rtlCol="0" anchor="ctr"/>
          <a:lstStyle/>
          <a:p>
            <a:pPr marL="0" indent="0">
              <a:buNone/>
            </a:pPr>
            <a:r>
              <a:rPr lang="de-DE" sz="1800" b="1" dirty="0">
                <a:solidFill>
                  <a:srgbClr val="1E2761"/>
                </a:solidFill>
              </a:rPr>
              <a:t>📖  Glossary — The Most Important Technical Terms of the Training</a:t>
            </a:r>
            <a:endParaRPr lang="de-DE" dirty="0"/>
          </a:p>
        </p:txBody>
      </p:sp>
      <p:sp>
        <p:nvSpPr>
          <p:cNvPr id="6" name="c0_bg"/>
          <p:cNvSpPr/>
          <p:nvPr/>
        </p:nvSpPr>
        <p:spPr>
          <a:xfrm>
            <a:off x="182880" y="822920"/>
            <a:ext cx="4297680" cy="515822"/>
          </a:xfrm>
          <a:prstGeom prst="rect">
            <a:avLst/>
          </a:prstGeom>
          <a:solidFill>
            <a:srgbClr val="FFF8E7"/>
          </a:solidFill>
          <a:ln>
            <a:noFill/>
          </a:ln>
        </p:spPr>
        <p:txBody>
          <a:bodyPr/>
          <a:lstStyle/>
          <a:p>
            <a:endParaRPr/>
          </a:p>
        </p:txBody>
      </p:sp>
      <p:sp>
        <p:nvSpPr>
          <p:cNvPr id="7" name="c0_st"/>
          <p:cNvSpPr/>
          <p:nvPr/>
        </p:nvSpPr>
        <p:spPr>
          <a:xfrm>
            <a:off x="182880" y="822920"/>
            <a:ext cx="48000" cy="515822"/>
          </a:xfrm>
          <a:prstGeom prst="rect">
            <a:avLst/>
          </a:prstGeom>
          <a:solidFill>
            <a:srgbClr val="F59E0B"/>
          </a:solidFill>
          <a:ln>
            <a:noFill/>
          </a:ln>
        </p:spPr>
        <p:txBody>
          <a:bodyPr/>
          <a:lstStyle/>
          <a:p>
            <a:endParaRPr/>
          </a:p>
        </p:txBody>
      </p:sp>
      <p:sp>
        <p:nvSpPr>
          <p:cNvPr id="8" name="c0_tx"/>
          <p:cNvSpPr/>
          <p:nvPr/>
        </p:nvSpPr>
        <p:spPr>
          <a:xfrm>
            <a:off x="260880" y="82292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Generative AI</a:t>
            </a:r>
            <a:endParaRPr lang="de-DE" dirty="0"/>
          </a:p>
          <a:p>
            <a:pPr marL="0" indent="0">
              <a:lnSpc>
                <a:spcPts val="1100"/>
              </a:lnSpc>
              <a:buNone/>
            </a:pPr>
            <a:r>
              <a:rPr lang="de-DE" sz="700" dirty="0">
                <a:solidFill>
                  <a:srgbClr val="374151"/>
                </a:solidFill>
              </a:rPr>
              <a:t>AI that creates new content on request — texts, images, code. Contrast: invisible AI (spam filter, recommendations) running quietly in the background.</a:t>
            </a:r>
            <a:endParaRPr lang="de-DE" dirty="0"/>
          </a:p>
        </p:txBody>
      </p:sp>
      <p:sp>
        <p:nvSpPr>
          <p:cNvPr id="9" name="c1_bg"/>
          <p:cNvSpPr/>
          <p:nvPr/>
        </p:nvSpPr>
        <p:spPr>
          <a:xfrm>
            <a:off x="182880" y="1356742"/>
            <a:ext cx="4297680" cy="515822"/>
          </a:xfrm>
          <a:prstGeom prst="rect">
            <a:avLst/>
          </a:prstGeom>
          <a:solidFill>
            <a:srgbClr val="FFF8E7"/>
          </a:solidFill>
          <a:ln>
            <a:noFill/>
          </a:ln>
        </p:spPr>
        <p:txBody>
          <a:bodyPr/>
          <a:lstStyle/>
          <a:p>
            <a:endParaRPr/>
          </a:p>
        </p:txBody>
      </p:sp>
      <p:sp>
        <p:nvSpPr>
          <p:cNvPr id="10" name="c1_st"/>
          <p:cNvSpPr/>
          <p:nvPr/>
        </p:nvSpPr>
        <p:spPr>
          <a:xfrm>
            <a:off x="182880" y="1356742"/>
            <a:ext cx="48000" cy="515822"/>
          </a:xfrm>
          <a:prstGeom prst="rect">
            <a:avLst/>
          </a:prstGeom>
          <a:solidFill>
            <a:srgbClr val="F59E0B"/>
          </a:solidFill>
          <a:ln>
            <a:noFill/>
          </a:ln>
        </p:spPr>
        <p:txBody>
          <a:bodyPr/>
          <a:lstStyle/>
          <a:p>
            <a:endParaRPr/>
          </a:p>
        </p:txBody>
      </p:sp>
      <p:sp>
        <p:nvSpPr>
          <p:cNvPr id="11" name="c1_tx"/>
          <p:cNvSpPr/>
          <p:nvPr/>
        </p:nvSpPr>
        <p:spPr>
          <a:xfrm>
            <a:off x="260880" y="135674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LLM</a:t>
            </a:r>
            <a:endParaRPr lang="de-DE" dirty="0"/>
          </a:p>
          <a:p>
            <a:pPr marL="0" indent="0">
              <a:lnSpc>
                <a:spcPts val="1100"/>
              </a:lnSpc>
              <a:buNone/>
            </a:pPr>
            <a:r>
              <a:rPr lang="de-DE" sz="700" dirty="0">
                <a:solidFill>
                  <a:srgbClr val="374151"/>
                </a:solidFill>
              </a:rPr>
              <a:t>Large Language Model — an AI model trained on vast amounts of text that understands and generates language. The foundation of ChatGPT, Claude and others.</a:t>
            </a:r>
            <a:endParaRPr lang="de-DE" dirty="0"/>
          </a:p>
        </p:txBody>
      </p:sp>
      <p:sp>
        <p:nvSpPr>
          <p:cNvPr id="12" name="c2_bg"/>
          <p:cNvSpPr/>
          <p:nvPr/>
        </p:nvSpPr>
        <p:spPr>
          <a:xfrm>
            <a:off x="182880" y="1890564"/>
            <a:ext cx="4297680" cy="515822"/>
          </a:xfrm>
          <a:prstGeom prst="rect">
            <a:avLst/>
          </a:prstGeom>
          <a:solidFill>
            <a:srgbClr val="FFF8E7"/>
          </a:solidFill>
          <a:ln>
            <a:noFill/>
          </a:ln>
        </p:spPr>
        <p:txBody>
          <a:bodyPr/>
          <a:lstStyle/>
          <a:p>
            <a:endParaRPr/>
          </a:p>
        </p:txBody>
      </p:sp>
      <p:sp>
        <p:nvSpPr>
          <p:cNvPr id="13" name="c2_st"/>
          <p:cNvSpPr/>
          <p:nvPr/>
        </p:nvSpPr>
        <p:spPr>
          <a:xfrm>
            <a:off x="182880" y="1890564"/>
            <a:ext cx="48000" cy="515822"/>
          </a:xfrm>
          <a:prstGeom prst="rect">
            <a:avLst/>
          </a:prstGeom>
          <a:solidFill>
            <a:srgbClr val="F59E0B"/>
          </a:solidFill>
          <a:ln>
            <a:noFill/>
          </a:ln>
        </p:spPr>
        <p:txBody>
          <a:bodyPr/>
          <a:lstStyle/>
          <a:p>
            <a:endParaRPr/>
          </a:p>
        </p:txBody>
      </p:sp>
      <p:sp>
        <p:nvSpPr>
          <p:cNvPr id="14" name="c2_tx"/>
          <p:cNvSpPr/>
          <p:nvPr/>
        </p:nvSpPr>
        <p:spPr>
          <a:xfrm>
            <a:off x="260880" y="189056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Prompt</a:t>
            </a:r>
            <a:endParaRPr lang="de-DE" dirty="0"/>
          </a:p>
          <a:p>
            <a:pPr marL="0" indent="0">
              <a:lnSpc>
                <a:spcPts val="1100"/>
              </a:lnSpc>
              <a:buNone/>
            </a:pPr>
            <a:r>
              <a:rPr lang="de-DE" sz="700" dirty="0">
                <a:solidFill>
                  <a:srgbClr val="374151"/>
                </a:solidFill>
              </a:rPr>
              <a:t>The input or request sent to an AI. The quality of the prompt directly determines the quality of the output.</a:t>
            </a:r>
            <a:endParaRPr lang="de-DE" dirty="0"/>
          </a:p>
        </p:txBody>
      </p:sp>
      <p:sp>
        <p:nvSpPr>
          <p:cNvPr id="15" name="c3_bg"/>
          <p:cNvSpPr/>
          <p:nvPr/>
        </p:nvSpPr>
        <p:spPr>
          <a:xfrm>
            <a:off x="182880" y="2424386"/>
            <a:ext cx="4297680" cy="515822"/>
          </a:xfrm>
          <a:prstGeom prst="rect">
            <a:avLst/>
          </a:prstGeom>
          <a:solidFill>
            <a:srgbClr val="FFF8E7"/>
          </a:solidFill>
          <a:ln>
            <a:noFill/>
          </a:ln>
        </p:spPr>
        <p:txBody>
          <a:bodyPr/>
          <a:lstStyle/>
          <a:p>
            <a:endParaRPr/>
          </a:p>
        </p:txBody>
      </p:sp>
      <p:sp>
        <p:nvSpPr>
          <p:cNvPr id="16" name="c3_st"/>
          <p:cNvSpPr/>
          <p:nvPr/>
        </p:nvSpPr>
        <p:spPr>
          <a:xfrm>
            <a:off x="182880" y="2424386"/>
            <a:ext cx="48000" cy="515822"/>
          </a:xfrm>
          <a:prstGeom prst="rect">
            <a:avLst/>
          </a:prstGeom>
          <a:solidFill>
            <a:srgbClr val="F59E0B"/>
          </a:solidFill>
          <a:ln>
            <a:noFill/>
          </a:ln>
        </p:spPr>
        <p:txBody>
          <a:bodyPr/>
          <a:lstStyle/>
          <a:p>
            <a:endParaRPr/>
          </a:p>
        </p:txBody>
      </p:sp>
      <p:sp>
        <p:nvSpPr>
          <p:cNvPr id="17" name="c3_tx"/>
          <p:cNvSpPr/>
          <p:nvPr/>
        </p:nvSpPr>
        <p:spPr>
          <a:xfrm>
            <a:off x="260880" y="2424386"/>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Prompt Engineering</a:t>
            </a:r>
            <a:endParaRPr lang="de-DE" dirty="0"/>
          </a:p>
          <a:p>
            <a:pPr marL="0" indent="0">
              <a:lnSpc>
                <a:spcPts val="1100"/>
              </a:lnSpc>
              <a:buNone/>
            </a:pPr>
            <a:r>
              <a:rPr lang="de-DE" sz="700" dirty="0">
                <a:solidFill>
                  <a:srgbClr val="374151"/>
                </a:solidFill>
              </a:rPr>
              <a:t>The art of formulating prompts so that the AI delivers optimal results — through clear role, context, task and format (RCTF).</a:t>
            </a:r>
            <a:endParaRPr lang="de-DE" dirty="0"/>
          </a:p>
        </p:txBody>
      </p:sp>
      <p:sp>
        <p:nvSpPr>
          <p:cNvPr id="18" name="c4_bg"/>
          <p:cNvSpPr/>
          <p:nvPr/>
        </p:nvSpPr>
        <p:spPr>
          <a:xfrm>
            <a:off x="182880" y="2958208"/>
            <a:ext cx="4297680" cy="515822"/>
          </a:xfrm>
          <a:prstGeom prst="rect">
            <a:avLst/>
          </a:prstGeom>
          <a:solidFill>
            <a:srgbClr val="FFF8E7"/>
          </a:solidFill>
          <a:ln>
            <a:noFill/>
          </a:ln>
        </p:spPr>
        <p:txBody>
          <a:bodyPr/>
          <a:lstStyle/>
          <a:p>
            <a:endParaRPr/>
          </a:p>
        </p:txBody>
      </p:sp>
      <p:sp>
        <p:nvSpPr>
          <p:cNvPr id="19" name="c4_st"/>
          <p:cNvSpPr/>
          <p:nvPr/>
        </p:nvSpPr>
        <p:spPr>
          <a:xfrm>
            <a:off x="182880" y="2958208"/>
            <a:ext cx="48000" cy="515822"/>
          </a:xfrm>
          <a:prstGeom prst="rect">
            <a:avLst/>
          </a:prstGeom>
          <a:solidFill>
            <a:srgbClr val="F59E0B"/>
          </a:solidFill>
          <a:ln>
            <a:noFill/>
          </a:ln>
        </p:spPr>
        <p:txBody>
          <a:bodyPr/>
          <a:lstStyle/>
          <a:p>
            <a:endParaRPr/>
          </a:p>
        </p:txBody>
      </p:sp>
      <p:sp>
        <p:nvSpPr>
          <p:cNvPr id="20" name="c4_tx"/>
          <p:cNvSpPr/>
          <p:nvPr/>
        </p:nvSpPr>
        <p:spPr>
          <a:xfrm>
            <a:off x="260880" y="2958208"/>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RCTF Framework</a:t>
            </a:r>
            <a:endParaRPr lang="de-DE" dirty="0"/>
          </a:p>
          <a:p>
            <a:pPr marL="0" indent="0">
              <a:lnSpc>
                <a:spcPts val="1100"/>
              </a:lnSpc>
              <a:buNone/>
            </a:pPr>
            <a:r>
              <a:rPr lang="de-DE" sz="700" dirty="0">
                <a:solidFill>
                  <a:srgbClr val="374151"/>
                </a:solidFill>
              </a:rPr>
              <a:t>Structure for professional prompts: Role (who is the AI?), Context (background), Task (assignment), Format (desired output).</a:t>
            </a:r>
            <a:endParaRPr lang="de-DE" dirty="0"/>
          </a:p>
        </p:txBody>
      </p:sp>
      <p:sp>
        <p:nvSpPr>
          <p:cNvPr id="21" name="c5_bg"/>
          <p:cNvSpPr/>
          <p:nvPr/>
        </p:nvSpPr>
        <p:spPr>
          <a:xfrm>
            <a:off x="182880" y="3492030"/>
            <a:ext cx="4297680" cy="515822"/>
          </a:xfrm>
          <a:prstGeom prst="rect">
            <a:avLst/>
          </a:prstGeom>
          <a:solidFill>
            <a:srgbClr val="FFF8E7"/>
          </a:solidFill>
          <a:ln>
            <a:noFill/>
          </a:ln>
        </p:spPr>
        <p:txBody>
          <a:bodyPr/>
          <a:lstStyle/>
          <a:p>
            <a:endParaRPr/>
          </a:p>
        </p:txBody>
      </p:sp>
      <p:sp>
        <p:nvSpPr>
          <p:cNvPr id="22" name="c5_st"/>
          <p:cNvSpPr/>
          <p:nvPr/>
        </p:nvSpPr>
        <p:spPr>
          <a:xfrm>
            <a:off x="182880" y="3492030"/>
            <a:ext cx="48000" cy="515822"/>
          </a:xfrm>
          <a:prstGeom prst="rect">
            <a:avLst/>
          </a:prstGeom>
          <a:solidFill>
            <a:srgbClr val="F59E0B"/>
          </a:solidFill>
          <a:ln>
            <a:noFill/>
          </a:ln>
        </p:spPr>
        <p:txBody>
          <a:bodyPr/>
          <a:lstStyle/>
          <a:p>
            <a:endParaRPr/>
          </a:p>
        </p:txBody>
      </p:sp>
      <p:sp>
        <p:nvSpPr>
          <p:cNvPr id="23" name="c5_tx"/>
          <p:cNvSpPr/>
          <p:nvPr/>
        </p:nvSpPr>
        <p:spPr>
          <a:xfrm>
            <a:off x="260880" y="349203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Hallucination</a:t>
            </a:r>
            <a:endParaRPr lang="de-DE" dirty="0"/>
          </a:p>
          <a:p>
            <a:pPr marL="0" indent="0">
              <a:lnSpc>
                <a:spcPts val="1100"/>
              </a:lnSpc>
              <a:buNone/>
            </a:pPr>
            <a:r>
              <a:rPr lang="de-DE" sz="700" dirty="0">
                <a:solidFill>
                  <a:srgbClr val="374151"/>
                </a:solidFill>
              </a:rPr>
              <a:t>AI invents plausible-sounding but false information. Not intentional — AI calculates probabilities, does not fact-check.</a:t>
            </a:r>
            <a:endParaRPr lang="de-DE" dirty="0"/>
          </a:p>
        </p:txBody>
      </p:sp>
      <p:sp>
        <p:nvSpPr>
          <p:cNvPr id="24" name="c6_bg"/>
          <p:cNvSpPr/>
          <p:nvPr/>
        </p:nvSpPr>
        <p:spPr>
          <a:xfrm>
            <a:off x="182880" y="4025852"/>
            <a:ext cx="4297680" cy="515822"/>
          </a:xfrm>
          <a:prstGeom prst="rect">
            <a:avLst/>
          </a:prstGeom>
          <a:solidFill>
            <a:srgbClr val="FFF8E7"/>
          </a:solidFill>
          <a:ln>
            <a:noFill/>
          </a:ln>
        </p:spPr>
        <p:txBody>
          <a:bodyPr/>
          <a:lstStyle/>
          <a:p>
            <a:endParaRPr/>
          </a:p>
        </p:txBody>
      </p:sp>
      <p:sp>
        <p:nvSpPr>
          <p:cNvPr id="25" name="c6_st"/>
          <p:cNvSpPr/>
          <p:nvPr/>
        </p:nvSpPr>
        <p:spPr>
          <a:xfrm>
            <a:off x="182880" y="4025852"/>
            <a:ext cx="48000" cy="515822"/>
          </a:xfrm>
          <a:prstGeom prst="rect">
            <a:avLst/>
          </a:prstGeom>
          <a:solidFill>
            <a:srgbClr val="F59E0B"/>
          </a:solidFill>
          <a:ln>
            <a:noFill/>
          </a:ln>
        </p:spPr>
        <p:txBody>
          <a:bodyPr/>
          <a:lstStyle/>
          <a:p>
            <a:endParaRPr/>
          </a:p>
        </p:txBody>
      </p:sp>
      <p:sp>
        <p:nvSpPr>
          <p:cNvPr id="26" name="c6_tx"/>
          <p:cNvSpPr/>
          <p:nvPr/>
        </p:nvSpPr>
        <p:spPr>
          <a:xfrm>
            <a:off x="260880" y="402585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Training Cutoff</a:t>
            </a:r>
            <a:endParaRPr lang="de-DE" dirty="0"/>
          </a:p>
          <a:p>
            <a:pPr marL="0" indent="0">
              <a:lnSpc>
                <a:spcPts val="1100"/>
              </a:lnSpc>
              <a:buNone/>
            </a:pPr>
            <a:r>
              <a:rPr lang="de-DE" sz="700" dirty="0">
                <a:solidFill>
                  <a:srgbClr val="374151"/>
                </a:solidFill>
              </a:rPr>
              <a:t>The date after which the AI has no more recent information. Current events after that are unknown to it and must be added manually.</a:t>
            </a:r>
            <a:endParaRPr lang="de-DE" dirty="0"/>
          </a:p>
        </p:txBody>
      </p:sp>
      <p:sp>
        <p:nvSpPr>
          <p:cNvPr id="27" name="c7_bg"/>
          <p:cNvSpPr/>
          <p:nvPr/>
        </p:nvSpPr>
        <p:spPr>
          <a:xfrm>
            <a:off x="182880" y="4559674"/>
            <a:ext cx="4297680" cy="515822"/>
          </a:xfrm>
          <a:prstGeom prst="rect">
            <a:avLst/>
          </a:prstGeom>
          <a:solidFill>
            <a:srgbClr val="FFF8E7"/>
          </a:solidFill>
          <a:ln>
            <a:noFill/>
          </a:ln>
        </p:spPr>
        <p:txBody>
          <a:bodyPr/>
          <a:lstStyle/>
          <a:p>
            <a:endParaRPr/>
          </a:p>
        </p:txBody>
      </p:sp>
      <p:sp>
        <p:nvSpPr>
          <p:cNvPr id="28" name="c7_st"/>
          <p:cNvSpPr/>
          <p:nvPr/>
        </p:nvSpPr>
        <p:spPr>
          <a:xfrm>
            <a:off x="182880" y="4559674"/>
            <a:ext cx="48000" cy="515822"/>
          </a:xfrm>
          <a:prstGeom prst="rect">
            <a:avLst/>
          </a:prstGeom>
          <a:solidFill>
            <a:srgbClr val="F59E0B"/>
          </a:solidFill>
          <a:ln>
            <a:noFill/>
          </a:ln>
        </p:spPr>
        <p:txBody>
          <a:bodyPr/>
          <a:lstStyle/>
          <a:p>
            <a:endParaRPr/>
          </a:p>
        </p:txBody>
      </p:sp>
      <p:sp>
        <p:nvSpPr>
          <p:cNvPr id="29" name="c7_tx"/>
          <p:cNvSpPr/>
          <p:nvPr/>
        </p:nvSpPr>
        <p:spPr>
          <a:xfrm>
            <a:off x="260880" y="455967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Token</a:t>
            </a:r>
            <a:endParaRPr lang="de-DE" dirty="0"/>
          </a:p>
          <a:p>
            <a:pPr marL="0" indent="0">
              <a:lnSpc>
                <a:spcPts val="1100"/>
              </a:lnSpc>
              <a:buNone/>
            </a:pPr>
            <a:r>
              <a:rPr lang="de-DE" sz="700" dirty="0">
                <a:solidFill>
                  <a:srgbClr val="374151"/>
                </a:solidFill>
              </a:rPr>
              <a:t>The smallest processing unit of an LLM — approx. 0.75 words. The maximum number of tokens per request limits how much text the AI can process.</a:t>
            </a:r>
            <a:endParaRPr lang="de-DE" dirty="0"/>
          </a:p>
        </p:txBody>
      </p:sp>
      <p:sp>
        <p:nvSpPr>
          <p:cNvPr id="30" name="c8_bg"/>
          <p:cNvSpPr/>
          <p:nvPr/>
        </p:nvSpPr>
        <p:spPr>
          <a:xfrm>
            <a:off x="4663440" y="822920"/>
            <a:ext cx="4297680" cy="515822"/>
          </a:xfrm>
          <a:prstGeom prst="rect">
            <a:avLst/>
          </a:prstGeom>
          <a:solidFill>
            <a:srgbClr val="FFF8E7"/>
          </a:solidFill>
          <a:ln>
            <a:noFill/>
          </a:ln>
        </p:spPr>
        <p:txBody>
          <a:bodyPr/>
          <a:lstStyle/>
          <a:p>
            <a:endParaRPr/>
          </a:p>
        </p:txBody>
      </p:sp>
      <p:sp>
        <p:nvSpPr>
          <p:cNvPr id="31" name="c8_st"/>
          <p:cNvSpPr/>
          <p:nvPr/>
        </p:nvSpPr>
        <p:spPr>
          <a:xfrm>
            <a:off x="4663440" y="822920"/>
            <a:ext cx="48000" cy="515822"/>
          </a:xfrm>
          <a:prstGeom prst="rect">
            <a:avLst/>
          </a:prstGeom>
          <a:solidFill>
            <a:srgbClr val="F59E0B"/>
          </a:solidFill>
          <a:ln>
            <a:noFill/>
          </a:ln>
        </p:spPr>
        <p:txBody>
          <a:bodyPr/>
          <a:lstStyle/>
          <a:p>
            <a:endParaRPr/>
          </a:p>
        </p:txBody>
      </p:sp>
      <p:sp>
        <p:nvSpPr>
          <p:cNvPr id="32" name="c8_tx"/>
          <p:cNvSpPr/>
          <p:nvPr/>
        </p:nvSpPr>
        <p:spPr>
          <a:xfrm>
            <a:off x="4741440" y="82292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Chain-of-Thought</a:t>
            </a:r>
            <a:endParaRPr lang="de-DE" dirty="0"/>
          </a:p>
          <a:p>
            <a:pPr marL="0" indent="0">
              <a:lnSpc>
                <a:spcPts val="1100"/>
              </a:lnSpc>
              <a:buNone/>
            </a:pPr>
            <a:r>
              <a:rPr lang="de-DE" sz="700" dirty="0">
                <a:solidFill>
                  <a:srgbClr val="374151"/>
                </a:solidFill>
              </a:rPr>
              <a:t>Prompt technique: the AI is instructed to think step by step and make its reasoning visible. Significantly improves complex analyses.</a:t>
            </a:r>
            <a:endParaRPr lang="de-DE" dirty="0"/>
          </a:p>
        </p:txBody>
      </p:sp>
      <p:sp>
        <p:nvSpPr>
          <p:cNvPr id="33" name="c9_bg"/>
          <p:cNvSpPr/>
          <p:nvPr/>
        </p:nvSpPr>
        <p:spPr>
          <a:xfrm>
            <a:off x="4663440" y="1356742"/>
            <a:ext cx="4297680" cy="515822"/>
          </a:xfrm>
          <a:prstGeom prst="rect">
            <a:avLst/>
          </a:prstGeom>
          <a:solidFill>
            <a:srgbClr val="FFF8E7"/>
          </a:solidFill>
          <a:ln>
            <a:noFill/>
          </a:ln>
        </p:spPr>
        <p:txBody>
          <a:bodyPr/>
          <a:lstStyle/>
          <a:p>
            <a:endParaRPr/>
          </a:p>
        </p:txBody>
      </p:sp>
      <p:sp>
        <p:nvSpPr>
          <p:cNvPr id="34" name="c9_st"/>
          <p:cNvSpPr/>
          <p:nvPr/>
        </p:nvSpPr>
        <p:spPr>
          <a:xfrm>
            <a:off x="4663440" y="1356742"/>
            <a:ext cx="48000" cy="515822"/>
          </a:xfrm>
          <a:prstGeom prst="rect">
            <a:avLst/>
          </a:prstGeom>
          <a:solidFill>
            <a:srgbClr val="F59E0B"/>
          </a:solidFill>
          <a:ln>
            <a:noFill/>
          </a:ln>
        </p:spPr>
        <p:txBody>
          <a:bodyPr/>
          <a:lstStyle/>
          <a:p>
            <a:endParaRPr/>
          </a:p>
        </p:txBody>
      </p:sp>
      <p:sp>
        <p:nvSpPr>
          <p:cNvPr id="35" name="c9_tx"/>
          <p:cNvSpPr/>
          <p:nvPr/>
        </p:nvSpPr>
        <p:spPr>
          <a:xfrm>
            <a:off x="4741440" y="135674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Zero-Shot Prompting</a:t>
            </a:r>
            <a:endParaRPr lang="de-DE" dirty="0"/>
          </a:p>
          <a:p>
            <a:pPr marL="0" indent="0">
              <a:lnSpc>
                <a:spcPts val="1100"/>
              </a:lnSpc>
              <a:buNone/>
            </a:pPr>
            <a:r>
              <a:rPr lang="de-DE" sz="700" dirty="0">
                <a:solidFill>
                  <a:srgbClr val="374151"/>
                </a:solidFill>
              </a:rPr>
              <a:t>Direct request without examples. Works well for clearly formulated, simple tasks — ideal as an entry point with the RCTF framework.</a:t>
            </a:r>
            <a:endParaRPr lang="de-DE" dirty="0"/>
          </a:p>
        </p:txBody>
      </p:sp>
      <p:sp>
        <p:nvSpPr>
          <p:cNvPr id="36" name="c10_bg"/>
          <p:cNvSpPr/>
          <p:nvPr/>
        </p:nvSpPr>
        <p:spPr>
          <a:xfrm>
            <a:off x="4663440" y="1890564"/>
            <a:ext cx="4297680" cy="515822"/>
          </a:xfrm>
          <a:prstGeom prst="rect">
            <a:avLst/>
          </a:prstGeom>
          <a:solidFill>
            <a:srgbClr val="FFF8E7"/>
          </a:solidFill>
          <a:ln>
            <a:noFill/>
          </a:ln>
        </p:spPr>
        <p:txBody>
          <a:bodyPr/>
          <a:lstStyle/>
          <a:p>
            <a:endParaRPr/>
          </a:p>
        </p:txBody>
      </p:sp>
      <p:sp>
        <p:nvSpPr>
          <p:cNvPr id="37" name="c10_st"/>
          <p:cNvSpPr/>
          <p:nvPr/>
        </p:nvSpPr>
        <p:spPr>
          <a:xfrm>
            <a:off x="4663440" y="1890564"/>
            <a:ext cx="48000" cy="515822"/>
          </a:xfrm>
          <a:prstGeom prst="rect">
            <a:avLst/>
          </a:prstGeom>
          <a:solidFill>
            <a:srgbClr val="F59E0B"/>
          </a:solidFill>
          <a:ln>
            <a:noFill/>
          </a:ln>
        </p:spPr>
        <p:txBody>
          <a:bodyPr/>
          <a:lstStyle/>
          <a:p>
            <a:endParaRPr/>
          </a:p>
        </p:txBody>
      </p:sp>
      <p:sp>
        <p:nvSpPr>
          <p:cNvPr id="38" name="c10_tx"/>
          <p:cNvSpPr/>
          <p:nvPr/>
        </p:nvSpPr>
        <p:spPr>
          <a:xfrm>
            <a:off x="4741440" y="189056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Re-Prompting</a:t>
            </a:r>
            <a:endParaRPr lang="de-DE" dirty="0"/>
          </a:p>
          <a:p>
            <a:pPr marL="0" indent="0">
              <a:lnSpc>
                <a:spcPts val="1100"/>
              </a:lnSpc>
              <a:buNone/>
            </a:pPr>
            <a:r>
              <a:rPr lang="de-DE" sz="700" dirty="0">
                <a:solidFill>
                  <a:srgbClr val="374151"/>
                </a:solidFill>
              </a:rPr>
              <a:t>Iterative refinement of the AI result through targeted follow-up prompts: shorter, more formal, with example. Distinguishes professionals from one-time users.</a:t>
            </a:r>
            <a:endParaRPr lang="de-DE" dirty="0"/>
          </a:p>
        </p:txBody>
      </p:sp>
      <p:sp>
        <p:nvSpPr>
          <p:cNvPr id="39" name="c11_bg"/>
          <p:cNvSpPr/>
          <p:nvPr/>
        </p:nvSpPr>
        <p:spPr>
          <a:xfrm>
            <a:off x="4663440" y="2424386"/>
            <a:ext cx="4297680" cy="515822"/>
          </a:xfrm>
          <a:prstGeom prst="rect">
            <a:avLst/>
          </a:prstGeom>
          <a:solidFill>
            <a:srgbClr val="FFF8E7"/>
          </a:solidFill>
          <a:ln>
            <a:noFill/>
          </a:ln>
        </p:spPr>
        <p:txBody>
          <a:bodyPr/>
          <a:lstStyle/>
          <a:p>
            <a:endParaRPr/>
          </a:p>
        </p:txBody>
      </p:sp>
      <p:sp>
        <p:nvSpPr>
          <p:cNvPr id="40" name="c11_st"/>
          <p:cNvSpPr/>
          <p:nvPr/>
        </p:nvSpPr>
        <p:spPr>
          <a:xfrm>
            <a:off x="4663440" y="2424386"/>
            <a:ext cx="48000" cy="515822"/>
          </a:xfrm>
          <a:prstGeom prst="rect">
            <a:avLst/>
          </a:prstGeom>
          <a:solidFill>
            <a:srgbClr val="F59E0B"/>
          </a:solidFill>
          <a:ln>
            <a:noFill/>
          </a:ln>
        </p:spPr>
        <p:txBody>
          <a:bodyPr/>
          <a:lstStyle/>
          <a:p>
            <a:endParaRPr/>
          </a:p>
        </p:txBody>
      </p:sp>
      <p:sp>
        <p:nvSpPr>
          <p:cNvPr id="41" name="c11_tx"/>
          <p:cNvSpPr/>
          <p:nvPr/>
        </p:nvSpPr>
        <p:spPr>
          <a:xfrm>
            <a:off x="4741440" y="2424386"/>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QA-Check P-Q-R</a:t>
            </a:r>
            <a:endParaRPr lang="de-DE" dirty="0"/>
          </a:p>
          <a:p>
            <a:pPr marL="0" indent="0">
              <a:lnSpc>
                <a:spcPts val="1100"/>
              </a:lnSpc>
              <a:buNone/>
            </a:pPr>
            <a:r>
              <a:rPr lang="de-DE" sz="700" dirty="0">
                <a:solidFill>
                  <a:srgbClr val="374151"/>
                </a:solidFill>
              </a:rPr>
              <a:t>3-step check for AI outputs: Plausibility (does it make sense?), Sources (where does the information come from?), Risk (what happens if there's a mistake?).</a:t>
            </a:r>
            <a:endParaRPr lang="de-DE" dirty="0"/>
          </a:p>
        </p:txBody>
      </p:sp>
      <p:sp>
        <p:nvSpPr>
          <p:cNvPr id="42" name="c12_bg"/>
          <p:cNvSpPr/>
          <p:nvPr/>
        </p:nvSpPr>
        <p:spPr>
          <a:xfrm>
            <a:off x="4663440" y="2958208"/>
            <a:ext cx="4297680" cy="515822"/>
          </a:xfrm>
          <a:prstGeom prst="rect">
            <a:avLst/>
          </a:prstGeom>
          <a:solidFill>
            <a:srgbClr val="FFF8E7"/>
          </a:solidFill>
          <a:ln>
            <a:noFill/>
          </a:ln>
        </p:spPr>
        <p:txBody>
          <a:bodyPr/>
          <a:lstStyle/>
          <a:p>
            <a:endParaRPr/>
          </a:p>
        </p:txBody>
      </p:sp>
      <p:sp>
        <p:nvSpPr>
          <p:cNvPr id="43" name="c12_st"/>
          <p:cNvSpPr/>
          <p:nvPr/>
        </p:nvSpPr>
        <p:spPr>
          <a:xfrm>
            <a:off x="4663440" y="2958208"/>
            <a:ext cx="48000" cy="515822"/>
          </a:xfrm>
          <a:prstGeom prst="rect">
            <a:avLst/>
          </a:prstGeom>
          <a:solidFill>
            <a:srgbClr val="F59E0B"/>
          </a:solidFill>
          <a:ln>
            <a:noFill/>
          </a:ln>
        </p:spPr>
        <p:txBody>
          <a:bodyPr/>
          <a:lstStyle/>
          <a:p>
            <a:endParaRPr/>
          </a:p>
        </p:txBody>
      </p:sp>
      <p:sp>
        <p:nvSpPr>
          <p:cNvPr id="44" name="c12_tx"/>
          <p:cNvSpPr/>
          <p:nvPr/>
        </p:nvSpPr>
        <p:spPr>
          <a:xfrm>
            <a:off x="4741440" y="2958208"/>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EU AI Act</a:t>
            </a:r>
            <a:endParaRPr lang="de-DE" dirty="0"/>
          </a:p>
          <a:p>
            <a:pPr marL="0" indent="0">
              <a:lnSpc>
                <a:spcPts val="1100"/>
              </a:lnSpc>
              <a:buNone/>
            </a:pPr>
            <a:r>
              <a:rPr lang="de-DE" sz="700" dirty="0">
                <a:solidFill>
                  <a:srgbClr val="374151"/>
                </a:solidFill>
              </a:rPr>
              <a:t>EU law regulating AI by risk class (minimal to unacceptable). In force since 1 August 2024; most provisions fully applicable from 2 August 2026. Applies to manufacturers and users of AI systems.</a:t>
            </a:r>
            <a:endParaRPr lang="de-DE" dirty="0"/>
          </a:p>
        </p:txBody>
      </p:sp>
      <p:sp>
        <p:nvSpPr>
          <p:cNvPr id="45" name="c13_bg"/>
          <p:cNvSpPr/>
          <p:nvPr/>
        </p:nvSpPr>
        <p:spPr>
          <a:xfrm>
            <a:off x="4663440" y="3492030"/>
            <a:ext cx="4297680" cy="515822"/>
          </a:xfrm>
          <a:prstGeom prst="rect">
            <a:avLst/>
          </a:prstGeom>
          <a:solidFill>
            <a:srgbClr val="FFF8E7"/>
          </a:solidFill>
          <a:ln>
            <a:noFill/>
          </a:ln>
        </p:spPr>
        <p:txBody>
          <a:bodyPr/>
          <a:lstStyle/>
          <a:p>
            <a:endParaRPr/>
          </a:p>
        </p:txBody>
      </p:sp>
      <p:sp>
        <p:nvSpPr>
          <p:cNvPr id="46" name="c13_st"/>
          <p:cNvSpPr/>
          <p:nvPr/>
        </p:nvSpPr>
        <p:spPr>
          <a:xfrm>
            <a:off x="4663440" y="3492030"/>
            <a:ext cx="48000" cy="515822"/>
          </a:xfrm>
          <a:prstGeom prst="rect">
            <a:avLst/>
          </a:prstGeom>
          <a:solidFill>
            <a:srgbClr val="F59E0B"/>
          </a:solidFill>
          <a:ln>
            <a:noFill/>
          </a:ln>
        </p:spPr>
        <p:txBody>
          <a:bodyPr/>
          <a:lstStyle/>
          <a:p>
            <a:endParaRPr/>
          </a:p>
        </p:txBody>
      </p:sp>
      <p:sp>
        <p:nvSpPr>
          <p:cNvPr id="47" name="c13_tx"/>
          <p:cNvSpPr/>
          <p:nvPr/>
        </p:nvSpPr>
        <p:spPr>
          <a:xfrm>
            <a:off x="4741440" y="349203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GDPR</a:t>
            </a:r>
            <a:endParaRPr lang="de-DE" dirty="0"/>
          </a:p>
          <a:p>
            <a:pPr marL="0" indent="0">
              <a:lnSpc>
                <a:spcPts val="1100"/>
              </a:lnSpc>
              <a:buNone/>
            </a:pPr>
            <a:r>
              <a:rPr lang="de-DE" sz="700" dirty="0">
                <a:solidFill>
                  <a:srgbClr val="374151"/>
                </a:solidFill>
              </a:rPr>
              <a:t>General Data Protection Regulation — EU law protecting personal data. Prohibits entering customer data into public AI tools.</a:t>
            </a:r>
            <a:endParaRPr lang="de-DE" dirty="0"/>
          </a:p>
        </p:txBody>
      </p:sp>
      <p:sp>
        <p:nvSpPr>
          <p:cNvPr id="48" name="c14_bg"/>
          <p:cNvSpPr/>
          <p:nvPr/>
        </p:nvSpPr>
        <p:spPr>
          <a:xfrm>
            <a:off x="4663440" y="4025852"/>
            <a:ext cx="4297680" cy="515822"/>
          </a:xfrm>
          <a:prstGeom prst="rect">
            <a:avLst/>
          </a:prstGeom>
          <a:solidFill>
            <a:srgbClr val="FFF8E7"/>
          </a:solidFill>
          <a:ln>
            <a:noFill/>
          </a:ln>
        </p:spPr>
        <p:txBody>
          <a:bodyPr/>
          <a:lstStyle/>
          <a:p>
            <a:endParaRPr/>
          </a:p>
        </p:txBody>
      </p:sp>
      <p:sp>
        <p:nvSpPr>
          <p:cNvPr id="49" name="c14_st"/>
          <p:cNvSpPr/>
          <p:nvPr/>
        </p:nvSpPr>
        <p:spPr>
          <a:xfrm>
            <a:off x="4663440" y="4025852"/>
            <a:ext cx="48000" cy="515822"/>
          </a:xfrm>
          <a:prstGeom prst="rect">
            <a:avLst/>
          </a:prstGeom>
          <a:solidFill>
            <a:srgbClr val="F59E0B"/>
          </a:solidFill>
          <a:ln>
            <a:noFill/>
          </a:ln>
        </p:spPr>
        <p:txBody>
          <a:bodyPr/>
          <a:lstStyle/>
          <a:p>
            <a:endParaRPr/>
          </a:p>
        </p:txBody>
      </p:sp>
      <p:sp>
        <p:nvSpPr>
          <p:cNvPr id="50" name="c14_tx"/>
          <p:cNvSpPr/>
          <p:nvPr/>
        </p:nvSpPr>
        <p:spPr>
          <a:xfrm>
            <a:off x="4741440" y="402585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AI Bias</a:t>
            </a:r>
            <a:endParaRPr lang="de-DE" dirty="0"/>
          </a:p>
          <a:p>
            <a:pPr marL="0" indent="0">
              <a:lnSpc>
                <a:spcPts val="1100"/>
              </a:lnSpc>
              <a:buNone/>
            </a:pPr>
            <a:r>
              <a:rPr lang="de-DE" sz="700" dirty="0">
                <a:solidFill>
                  <a:srgbClr val="374151"/>
                </a:solidFill>
              </a:rPr>
              <a:t>Distortions in AI output due to one-sided training data, e.g. stereotypes or unbalanced representations. Review outputs critically.</a:t>
            </a:r>
            <a:endParaRPr lang="de-DE" dirty="0"/>
          </a:p>
        </p:txBody>
      </p:sp>
      <p:sp>
        <p:nvSpPr>
          <p:cNvPr id="51" name="c15_bg"/>
          <p:cNvSpPr/>
          <p:nvPr/>
        </p:nvSpPr>
        <p:spPr>
          <a:xfrm>
            <a:off x="4663440" y="4559674"/>
            <a:ext cx="4297680" cy="515822"/>
          </a:xfrm>
          <a:prstGeom prst="rect">
            <a:avLst/>
          </a:prstGeom>
          <a:solidFill>
            <a:srgbClr val="FFF8E7"/>
          </a:solidFill>
          <a:ln>
            <a:noFill/>
          </a:ln>
        </p:spPr>
        <p:txBody>
          <a:bodyPr/>
          <a:lstStyle/>
          <a:p>
            <a:endParaRPr/>
          </a:p>
        </p:txBody>
      </p:sp>
      <p:sp>
        <p:nvSpPr>
          <p:cNvPr id="52" name="c15_st"/>
          <p:cNvSpPr/>
          <p:nvPr/>
        </p:nvSpPr>
        <p:spPr>
          <a:xfrm>
            <a:off x="4663440" y="4559674"/>
            <a:ext cx="48000" cy="515822"/>
          </a:xfrm>
          <a:prstGeom prst="rect">
            <a:avLst/>
          </a:prstGeom>
          <a:solidFill>
            <a:srgbClr val="F59E0B"/>
          </a:solidFill>
          <a:ln>
            <a:noFill/>
          </a:ln>
        </p:spPr>
        <p:txBody>
          <a:bodyPr/>
          <a:lstStyle/>
          <a:p>
            <a:endParaRPr/>
          </a:p>
        </p:txBody>
      </p:sp>
      <p:sp>
        <p:nvSpPr>
          <p:cNvPr id="53" name="c15_tx"/>
          <p:cNvSpPr/>
          <p:nvPr/>
        </p:nvSpPr>
        <p:spPr>
          <a:xfrm>
            <a:off x="4741440" y="455967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Training Data</a:t>
            </a:r>
            <a:endParaRPr lang="de-DE" dirty="0"/>
          </a:p>
          <a:p>
            <a:pPr marL="0" indent="0">
              <a:lnSpc>
                <a:spcPts val="1100"/>
              </a:lnSpc>
              <a:buNone/>
            </a:pPr>
            <a:r>
              <a:rPr lang="de-DE" sz="700" dirty="0">
                <a:solidFill>
                  <a:srgbClr val="374151"/>
                </a:solidFill>
              </a:rPr>
              <a:t>Texts, images and data on which an AI model was trained. They determine </a:t>
            </a:r>
            <a:br>
              <a:rPr lang="de-DE" sz="700" dirty="0">
                <a:solidFill>
                  <a:srgbClr val="374151"/>
                </a:solidFill>
              </a:rPr>
            </a:br>
            <a:r>
              <a:rPr lang="de-DE" sz="700" dirty="0">
                <a:solidFill>
                  <a:srgbClr val="374151"/>
                </a:solidFill>
              </a:rPr>
              <a:t>what the AI knows and how it responds to prompts.</a:t>
            </a:r>
            <a:endParaRPr lang="de-DE" dirty="0"/>
          </a:p>
        </p:txBody>
      </p:sp>
      <p:pic>
        <p:nvPicPr>
          <p:cNvPr id="56" name="FOUNDIC_logo_small">
            <a:hlinkClick r:id="rId3"/>
            <a:extLst>
              <a:ext uri="{FF2B5EF4-FFF2-40B4-BE49-F238E27FC236}">
                <a16:creationId xmlns:a16="http://schemas.microsoft.com/office/drawing/2014/main" id="{61EB3655-76BC-EE52-C22D-857B48F9C2D0}"/>
              </a:ext>
            </a:extLst>
          </p:cNvPr>
          <p:cNvPicPr>
            <a:picLocks noChangeAspect="1"/>
          </p:cNvPicPr>
          <p:nvPr/>
        </p:nvPicPr>
        <p:blipFill>
          <a:blip r:embed="rId4"/>
          <a:stretch>
            <a:fillRect/>
          </a:stretch>
        </p:blipFill>
        <p:spPr>
          <a:xfrm>
            <a:off x="8490000" y="4650000"/>
            <a:ext cx="420000" cy="420000"/>
          </a:xfrm>
          <a:prstGeom prst="ellipse">
            <a:avLst/>
          </a:prstGeom>
        </p:spPr>
      </p:pic>
      <p:sp>
        <p:nvSpPr>
          <p:cNvPr id="57" name="foundic_text_35">
            <a:hlinkClick r:id="rId3"/>
            <a:extLst>
              <a:ext uri="{FF2B5EF4-FFF2-40B4-BE49-F238E27FC236}">
                <a16:creationId xmlns:a16="http://schemas.microsoft.com/office/drawing/2014/main" id="{33C5946D-5568-0FA7-F981-AA2733E2EEBA}"/>
              </a:ext>
            </a:extLst>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3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BACKUP  ·  Bonus: AI in Personal Life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AI Can Do More — Beyond the Office Too</a:t>
            </a:r>
            <a:endParaRPr lang="en-US" sz="2600" dirty="0"/>
          </a:p>
        </p:txBody>
      </p:sp>
      <p:sp>
        <p:nvSpPr>
          <p:cNvPr id="5" name="Shape 3"/>
          <p:cNvSpPr/>
          <p:nvPr/>
        </p:nvSpPr>
        <p:spPr>
          <a:xfrm>
            <a:off x="320040" y="129844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298448"/>
            <a:ext cx="64008" cy="1719072"/>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84632" y="1371600"/>
            <a:ext cx="3840480" cy="384048"/>
          </a:xfrm>
          <a:prstGeom prst="rect">
            <a:avLst/>
          </a:prstGeom>
          <a:noFill/>
          <a:ln/>
        </p:spPr>
        <p:txBody>
          <a:bodyPr wrap="square" rtlCol="0" anchor="ctr"/>
          <a:lstStyle/>
          <a:p>
            <a:pPr marL="0" indent="0">
              <a:buNone/>
            </a:pPr>
            <a:r>
              <a:rPr lang="en-US" sz="1400" b="1" dirty="0">
                <a:solidFill>
                  <a:srgbClr val="3B82F6"/>
                </a:solidFill>
              </a:rPr>
              <a:t>✈️  Travel Planning</a:t>
            </a:r>
            <a:endParaRPr lang="en-US" sz="1400" dirty="0"/>
          </a:p>
        </p:txBody>
      </p:sp>
      <p:sp>
        <p:nvSpPr>
          <p:cNvPr id="8" name="Shape 6"/>
          <p:cNvSpPr/>
          <p:nvPr/>
        </p:nvSpPr>
        <p:spPr>
          <a:xfrm>
            <a:off x="457200" y="1819656"/>
            <a:ext cx="3913632" cy="530352"/>
          </a:xfrm>
          <a:prstGeom prst="rect">
            <a:avLst/>
          </a:prstGeom>
          <a:solidFill>
            <a:srgbClr val="F4F7FB"/>
          </a:solidFill>
          <a:ln w="12700">
            <a:solidFill>
              <a:srgbClr val="E5E7EB"/>
            </a:solidFill>
            <a:prstDash val="solid"/>
          </a:ln>
        </p:spPr>
        <p:txBody>
          <a:bodyPr/>
          <a:lstStyle/>
          <a:p>
            <a:endParaRPr/>
          </a:p>
        </p:txBody>
      </p:sp>
      <p:sp>
        <p:nvSpPr>
          <p:cNvPr id="9" name="Text 7"/>
          <p:cNvSpPr/>
          <p:nvPr/>
        </p:nvSpPr>
        <p:spPr>
          <a:xfrm>
            <a:off x="521208" y="1837944"/>
            <a:ext cx="3749040" cy="484632"/>
          </a:xfrm>
          <a:prstGeom prst="rect">
            <a:avLst/>
          </a:prstGeom>
          <a:noFill/>
          <a:ln/>
        </p:spPr>
        <p:txBody>
          <a:bodyPr wrap="square" rtlCol="0" anchor="ctr"/>
          <a:lstStyle/>
          <a:p>
            <a:pPr marL="0" indent="0">
              <a:buNone/>
            </a:pPr>
            <a:r>
              <a:rPr lang="en-US" sz="1000" dirty="0">
                <a:solidFill>
                  <a:srgbClr val="1A1A2E"/>
                </a:solidFill>
              </a:rPr>
              <a:t>"Plan a 5-day trip to Lisbon for 2 people, budget €1,500, with tips on restaurants and sights.”</a:t>
            </a:r>
            <a:endParaRPr lang="en-US" sz="1000" dirty="0"/>
          </a:p>
        </p:txBody>
      </p:sp>
      <p:sp>
        <p:nvSpPr>
          <p:cNvPr id="10" name="Shape 8"/>
          <p:cNvSpPr/>
          <p:nvPr/>
        </p:nvSpPr>
        <p:spPr>
          <a:xfrm>
            <a:off x="457200" y="2414016"/>
            <a:ext cx="3913632" cy="530352"/>
          </a:xfrm>
          <a:prstGeom prst="rect">
            <a:avLst/>
          </a:prstGeom>
          <a:solidFill>
            <a:srgbClr val="F4F7FB"/>
          </a:solidFill>
          <a:ln w="12700">
            <a:solidFill>
              <a:srgbClr val="E5E7EB"/>
            </a:solidFill>
            <a:prstDash val="solid"/>
          </a:ln>
        </p:spPr>
        <p:txBody>
          <a:bodyPr/>
          <a:lstStyle/>
          <a:p>
            <a:endParaRPr/>
          </a:p>
        </p:txBody>
      </p:sp>
      <p:sp>
        <p:nvSpPr>
          <p:cNvPr id="11" name="Text 9"/>
          <p:cNvSpPr/>
          <p:nvPr/>
        </p:nvSpPr>
        <p:spPr>
          <a:xfrm>
            <a:off x="521208" y="2432304"/>
            <a:ext cx="3749040" cy="484632"/>
          </a:xfrm>
          <a:prstGeom prst="rect">
            <a:avLst/>
          </a:prstGeom>
          <a:noFill/>
          <a:ln/>
        </p:spPr>
        <p:txBody>
          <a:bodyPr wrap="square" rtlCol="0" anchor="ctr"/>
          <a:lstStyle/>
          <a:p>
            <a:pPr marL="0" indent="0">
              <a:buNone/>
            </a:pPr>
            <a:r>
              <a:rPr lang="en-US" sz="1000" dirty="0">
                <a:solidFill>
                  <a:srgbClr val="1A1A2E"/>
                </a:solidFill>
              </a:rPr>
              <a:t>"Create a daily packing list for a hiking week in the Alps in October.”</a:t>
            </a:r>
            <a:endParaRPr lang="en-US" sz="1000" dirty="0"/>
          </a:p>
        </p:txBody>
      </p:sp>
      <p:sp>
        <p:nvSpPr>
          <p:cNvPr id="12" name="Shape 10"/>
          <p:cNvSpPr/>
          <p:nvPr/>
        </p:nvSpPr>
        <p:spPr>
          <a:xfrm>
            <a:off x="4709160" y="129844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709160" y="1298448"/>
            <a:ext cx="64008" cy="1719072"/>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873752" y="1371600"/>
            <a:ext cx="3840480" cy="384048"/>
          </a:xfrm>
          <a:prstGeom prst="rect">
            <a:avLst/>
          </a:prstGeom>
          <a:noFill/>
          <a:ln/>
        </p:spPr>
        <p:txBody>
          <a:bodyPr wrap="square" rtlCol="0" anchor="ctr"/>
          <a:lstStyle/>
          <a:p>
            <a:pPr marL="0" indent="0">
              <a:buNone/>
            </a:pPr>
            <a:r>
              <a:rPr lang="en-US" sz="1400" b="1" dirty="0">
                <a:solidFill>
                  <a:srgbClr val="10B981"/>
                </a:solidFill>
              </a:rPr>
              <a:t>🥗  Nutrition &amp; Health</a:t>
            </a:r>
            <a:endParaRPr lang="en-US" sz="1400" dirty="0"/>
          </a:p>
        </p:txBody>
      </p:sp>
      <p:sp>
        <p:nvSpPr>
          <p:cNvPr id="15" name="Shape 13"/>
          <p:cNvSpPr/>
          <p:nvPr/>
        </p:nvSpPr>
        <p:spPr>
          <a:xfrm>
            <a:off x="4846320" y="1819656"/>
            <a:ext cx="3913632" cy="530352"/>
          </a:xfrm>
          <a:prstGeom prst="rect">
            <a:avLst/>
          </a:prstGeom>
          <a:solidFill>
            <a:srgbClr val="F4F7FB"/>
          </a:solidFill>
          <a:ln w="12700">
            <a:solidFill>
              <a:srgbClr val="E5E7EB"/>
            </a:solidFill>
            <a:prstDash val="solid"/>
          </a:ln>
        </p:spPr>
        <p:txBody>
          <a:bodyPr/>
          <a:lstStyle/>
          <a:p>
            <a:endParaRPr/>
          </a:p>
        </p:txBody>
      </p:sp>
      <p:sp>
        <p:nvSpPr>
          <p:cNvPr id="16" name="Text 14"/>
          <p:cNvSpPr/>
          <p:nvPr/>
        </p:nvSpPr>
        <p:spPr>
          <a:xfrm>
            <a:off x="4910328" y="1837944"/>
            <a:ext cx="3749040" cy="484632"/>
          </a:xfrm>
          <a:prstGeom prst="rect">
            <a:avLst/>
          </a:prstGeom>
          <a:noFill/>
          <a:ln/>
        </p:spPr>
        <p:txBody>
          <a:bodyPr wrap="square" rtlCol="0" anchor="ctr"/>
          <a:lstStyle/>
          <a:p>
            <a:pPr marL="0" indent="0">
              <a:buNone/>
            </a:pPr>
            <a:r>
              <a:rPr lang="en-US" sz="1000" dirty="0">
                <a:solidFill>
                  <a:srgbClr val="1A1A2E"/>
                </a:solidFill>
              </a:rPr>
              <a:t>"Create a weekly meal plan (1,800 kcal, little meat) with shopping list and preparation time under 30 min/day."</a:t>
            </a:r>
            <a:endParaRPr lang="en-US" sz="1000" dirty="0"/>
          </a:p>
        </p:txBody>
      </p:sp>
      <p:sp>
        <p:nvSpPr>
          <p:cNvPr id="17" name="Shape 15"/>
          <p:cNvSpPr/>
          <p:nvPr/>
        </p:nvSpPr>
        <p:spPr>
          <a:xfrm>
            <a:off x="4846320" y="2414016"/>
            <a:ext cx="3913632" cy="530352"/>
          </a:xfrm>
          <a:prstGeom prst="rect">
            <a:avLst/>
          </a:prstGeom>
          <a:solidFill>
            <a:srgbClr val="F4F7FB"/>
          </a:solidFill>
          <a:ln w="12700">
            <a:solidFill>
              <a:srgbClr val="E5E7EB"/>
            </a:solidFill>
            <a:prstDash val="solid"/>
          </a:ln>
        </p:spPr>
        <p:txBody>
          <a:bodyPr/>
          <a:lstStyle/>
          <a:p>
            <a:endParaRPr/>
          </a:p>
        </p:txBody>
      </p:sp>
      <p:sp>
        <p:nvSpPr>
          <p:cNvPr id="18" name="Text 16"/>
          <p:cNvSpPr/>
          <p:nvPr/>
        </p:nvSpPr>
        <p:spPr>
          <a:xfrm>
            <a:off x="4910328" y="2432304"/>
            <a:ext cx="3749040" cy="484632"/>
          </a:xfrm>
          <a:prstGeom prst="rect">
            <a:avLst/>
          </a:prstGeom>
          <a:noFill/>
          <a:ln/>
        </p:spPr>
        <p:txBody>
          <a:bodyPr wrap="square" rtlCol="0" anchor="ctr"/>
          <a:lstStyle/>
          <a:p>
            <a:pPr marL="0" indent="0">
              <a:buNone/>
            </a:pPr>
            <a:r>
              <a:rPr lang="en-US" sz="1000" dirty="0">
                <a:solidFill>
                  <a:srgbClr val="1A1A2E"/>
                </a:solidFill>
              </a:rPr>
              <a:t>"Name 10 high-protein breakfast ideas that can be prepared in under 5 minutes."</a:t>
            </a:r>
            <a:endParaRPr lang="en-US" sz="1000" dirty="0"/>
          </a:p>
        </p:txBody>
      </p:sp>
      <p:sp>
        <p:nvSpPr>
          <p:cNvPr id="19" name="Shape 17"/>
          <p:cNvSpPr/>
          <p:nvPr/>
        </p:nvSpPr>
        <p:spPr>
          <a:xfrm>
            <a:off x="320040" y="317296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20040" y="3172968"/>
            <a:ext cx="64008" cy="1719072"/>
          </a:xfrm>
          <a:prstGeom prst="rect">
            <a:avLst/>
          </a:prstGeom>
          <a:solidFill>
            <a:srgbClr val="8B5CF6"/>
          </a:solidFill>
          <a:ln w="12700">
            <a:solidFill>
              <a:srgbClr val="8B5CF6"/>
            </a:solidFill>
            <a:prstDash val="solid"/>
          </a:ln>
        </p:spPr>
        <p:txBody>
          <a:bodyPr/>
          <a:lstStyle/>
          <a:p>
            <a:endParaRPr/>
          </a:p>
        </p:txBody>
      </p:sp>
      <p:sp>
        <p:nvSpPr>
          <p:cNvPr id="21" name="Text 19"/>
          <p:cNvSpPr/>
          <p:nvPr/>
        </p:nvSpPr>
        <p:spPr>
          <a:xfrm>
            <a:off x="484632" y="3246120"/>
            <a:ext cx="3840480" cy="384048"/>
          </a:xfrm>
          <a:prstGeom prst="rect">
            <a:avLst/>
          </a:prstGeom>
          <a:noFill/>
          <a:ln/>
        </p:spPr>
        <p:txBody>
          <a:bodyPr wrap="square" rtlCol="0" anchor="ctr"/>
          <a:lstStyle/>
          <a:p>
            <a:pPr marL="0" indent="0">
              <a:buNone/>
            </a:pPr>
            <a:r>
              <a:rPr lang="en-US" sz="1400" b="1" dirty="0">
                <a:solidFill>
                  <a:srgbClr val="8B5CF6"/>
                </a:solidFill>
              </a:rPr>
              <a:t>📚  Learning &amp; Development</a:t>
            </a:r>
            <a:endParaRPr lang="en-US" sz="1400" dirty="0"/>
          </a:p>
        </p:txBody>
      </p:sp>
      <p:sp>
        <p:nvSpPr>
          <p:cNvPr id="22" name="Shape 20"/>
          <p:cNvSpPr/>
          <p:nvPr/>
        </p:nvSpPr>
        <p:spPr>
          <a:xfrm>
            <a:off x="457200" y="3694176"/>
            <a:ext cx="3913632" cy="530352"/>
          </a:xfrm>
          <a:prstGeom prst="rect">
            <a:avLst/>
          </a:prstGeom>
          <a:solidFill>
            <a:srgbClr val="F4F7FB"/>
          </a:solidFill>
          <a:ln w="12700">
            <a:solidFill>
              <a:srgbClr val="E5E7EB"/>
            </a:solidFill>
            <a:prstDash val="solid"/>
          </a:ln>
        </p:spPr>
        <p:txBody>
          <a:bodyPr/>
          <a:lstStyle/>
          <a:p>
            <a:endParaRPr/>
          </a:p>
        </p:txBody>
      </p:sp>
      <p:sp>
        <p:nvSpPr>
          <p:cNvPr id="23" name="Text 21"/>
          <p:cNvSpPr/>
          <p:nvPr/>
        </p:nvSpPr>
        <p:spPr>
          <a:xfrm>
            <a:off x="521208" y="3712464"/>
            <a:ext cx="3749040" cy="484632"/>
          </a:xfrm>
          <a:prstGeom prst="rect">
            <a:avLst/>
          </a:prstGeom>
          <a:noFill/>
          <a:ln/>
        </p:spPr>
        <p:txBody>
          <a:bodyPr wrap="square" rtlCol="0" anchor="ctr"/>
          <a:lstStyle/>
          <a:p>
            <a:pPr marL="0" indent="0">
              <a:buNone/>
            </a:pPr>
            <a:r>
              <a:rPr lang="en-US" sz="1000" dirty="0">
                <a:solidFill>
                  <a:srgbClr val="1A1A2E"/>
                </a:solidFill>
              </a:rPr>
              <a:t>"Explain the basic principles of spaced repetition as if I were 15 years old — with everyday examples.”</a:t>
            </a:r>
            <a:endParaRPr lang="en-US" sz="1000" dirty="0"/>
          </a:p>
        </p:txBody>
      </p:sp>
      <p:sp>
        <p:nvSpPr>
          <p:cNvPr id="24" name="Shape 22"/>
          <p:cNvSpPr/>
          <p:nvPr/>
        </p:nvSpPr>
        <p:spPr>
          <a:xfrm>
            <a:off x="457200" y="4288536"/>
            <a:ext cx="3913632" cy="530352"/>
          </a:xfrm>
          <a:prstGeom prst="rect">
            <a:avLst/>
          </a:prstGeom>
          <a:solidFill>
            <a:srgbClr val="F4F7FB"/>
          </a:solidFill>
          <a:ln w="12700">
            <a:solidFill>
              <a:srgbClr val="E5E7EB"/>
            </a:solidFill>
            <a:prstDash val="solid"/>
          </a:ln>
        </p:spPr>
        <p:txBody>
          <a:bodyPr/>
          <a:lstStyle/>
          <a:p>
            <a:endParaRPr/>
          </a:p>
        </p:txBody>
      </p:sp>
      <p:sp>
        <p:nvSpPr>
          <p:cNvPr id="25" name="Text 23"/>
          <p:cNvSpPr/>
          <p:nvPr/>
        </p:nvSpPr>
        <p:spPr>
          <a:xfrm>
            <a:off x="521208" y="4306824"/>
            <a:ext cx="3749040" cy="484632"/>
          </a:xfrm>
          <a:prstGeom prst="rect">
            <a:avLst/>
          </a:prstGeom>
          <a:noFill/>
          <a:ln/>
        </p:spPr>
        <p:txBody>
          <a:bodyPr wrap="square" rtlCol="0" anchor="ctr"/>
          <a:lstStyle/>
          <a:p>
            <a:pPr marL="0" indent="0">
              <a:buNone/>
            </a:pPr>
            <a:r>
              <a:rPr lang="en-US" sz="1000" dirty="0">
                <a:solidFill>
                  <a:srgbClr val="1A1A2E"/>
                </a:solidFill>
              </a:rPr>
              <a:t>"Create 10 learning cards (question + answer) on the EU AI Act for a business professional.”</a:t>
            </a:r>
            <a:endParaRPr lang="en-US" sz="1000" dirty="0"/>
          </a:p>
        </p:txBody>
      </p:sp>
      <p:sp>
        <p:nvSpPr>
          <p:cNvPr id="26" name="Shape 24"/>
          <p:cNvSpPr/>
          <p:nvPr/>
        </p:nvSpPr>
        <p:spPr>
          <a:xfrm>
            <a:off x="4709160" y="317296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5"/>
          <p:cNvSpPr/>
          <p:nvPr/>
        </p:nvSpPr>
        <p:spPr>
          <a:xfrm>
            <a:off x="4709160" y="3172968"/>
            <a:ext cx="64008" cy="1719072"/>
          </a:xfrm>
          <a:prstGeom prst="rect">
            <a:avLst/>
          </a:prstGeom>
          <a:solidFill>
            <a:srgbClr val="F59E0B"/>
          </a:solidFill>
          <a:ln w="12700">
            <a:solidFill>
              <a:srgbClr val="F59E0B"/>
            </a:solidFill>
            <a:prstDash val="solid"/>
          </a:ln>
        </p:spPr>
        <p:txBody>
          <a:bodyPr/>
          <a:lstStyle/>
          <a:p>
            <a:endParaRPr/>
          </a:p>
        </p:txBody>
      </p:sp>
      <p:sp>
        <p:nvSpPr>
          <p:cNvPr id="28" name="Text 26"/>
          <p:cNvSpPr/>
          <p:nvPr/>
        </p:nvSpPr>
        <p:spPr>
          <a:xfrm>
            <a:off x="4873752" y="3246120"/>
            <a:ext cx="3840480" cy="384048"/>
          </a:xfrm>
          <a:prstGeom prst="rect">
            <a:avLst/>
          </a:prstGeom>
          <a:noFill/>
          <a:ln/>
        </p:spPr>
        <p:txBody>
          <a:bodyPr wrap="square" rtlCol="0" anchor="ctr"/>
          <a:lstStyle/>
          <a:p>
            <a:pPr marL="0" indent="0">
              <a:buNone/>
            </a:pPr>
            <a:r>
              <a:rPr lang="en-US" sz="1400" b="1" dirty="0">
                <a:solidFill>
                  <a:srgbClr val="F59E0B"/>
                </a:solidFill>
              </a:rPr>
              <a:t>🏠  Everyday Life &amp; Household</a:t>
            </a:r>
            <a:endParaRPr lang="en-US" sz="1400" dirty="0"/>
          </a:p>
        </p:txBody>
      </p:sp>
      <p:sp>
        <p:nvSpPr>
          <p:cNvPr id="29" name="Shape 27"/>
          <p:cNvSpPr/>
          <p:nvPr/>
        </p:nvSpPr>
        <p:spPr>
          <a:xfrm>
            <a:off x="4846320" y="3694176"/>
            <a:ext cx="3913632" cy="530352"/>
          </a:xfrm>
          <a:prstGeom prst="rect">
            <a:avLst/>
          </a:prstGeom>
          <a:solidFill>
            <a:srgbClr val="F4F7FB"/>
          </a:solidFill>
          <a:ln w="12700">
            <a:solidFill>
              <a:srgbClr val="E5E7EB"/>
            </a:solidFill>
            <a:prstDash val="solid"/>
          </a:ln>
        </p:spPr>
        <p:txBody>
          <a:bodyPr/>
          <a:lstStyle/>
          <a:p>
            <a:endParaRPr/>
          </a:p>
        </p:txBody>
      </p:sp>
      <p:sp>
        <p:nvSpPr>
          <p:cNvPr id="30" name="Text 28"/>
          <p:cNvSpPr/>
          <p:nvPr/>
        </p:nvSpPr>
        <p:spPr>
          <a:xfrm>
            <a:off x="4910328" y="3712464"/>
            <a:ext cx="3749040" cy="484632"/>
          </a:xfrm>
          <a:prstGeom prst="rect">
            <a:avLst/>
          </a:prstGeom>
          <a:noFill/>
          <a:ln/>
        </p:spPr>
        <p:txBody>
          <a:bodyPr wrap="square" rtlCol="0" anchor="ctr"/>
          <a:lstStyle/>
          <a:p>
            <a:pPr marL="0" indent="0">
              <a:buNone/>
            </a:pPr>
            <a:r>
              <a:rPr lang="en-US" sz="1000" dirty="0">
                <a:solidFill>
                  <a:srgbClr val="1A1A2E"/>
                </a:solidFill>
              </a:rPr>
              <a:t>"Write a professional defect notice to my landlord regarding moisture damage. Tone: factual, legally correct.”</a:t>
            </a:r>
            <a:endParaRPr lang="en-US" sz="1000" dirty="0"/>
          </a:p>
        </p:txBody>
      </p:sp>
      <p:sp>
        <p:nvSpPr>
          <p:cNvPr id="31" name="Shape 29"/>
          <p:cNvSpPr/>
          <p:nvPr/>
        </p:nvSpPr>
        <p:spPr>
          <a:xfrm>
            <a:off x="4846320" y="4288536"/>
            <a:ext cx="3913632" cy="530352"/>
          </a:xfrm>
          <a:prstGeom prst="rect">
            <a:avLst/>
          </a:prstGeom>
          <a:solidFill>
            <a:srgbClr val="F4F7FB"/>
          </a:solidFill>
          <a:ln w="12700">
            <a:solidFill>
              <a:srgbClr val="E5E7EB"/>
            </a:solidFill>
            <a:prstDash val="solid"/>
          </a:ln>
        </p:spPr>
        <p:txBody>
          <a:bodyPr/>
          <a:lstStyle/>
          <a:p>
            <a:endParaRPr/>
          </a:p>
        </p:txBody>
      </p:sp>
      <p:sp>
        <p:nvSpPr>
          <p:cNvPr id="32" name="Text 30"/>
          <p:cNvSpPr/>
          <p:nvPr/>
        </p:nvSpPr>
        <p:spPr>
          <a:xfrm>
            <a:off x="4910328" y="4306824"/>
            <a:ext cx="3749040" cy="484632"/>
          </a:xfrm>
          <a:prstGeom prst="rect">
            <a:avLst/>
          </a:prstGeom>
          <a:noFill/>
          <a:ln/>
        </p:spPr>
        <p:txBody>
          <a:bodyPr wrap="square" rtlCol="0" anchor="ctr"/>
          <a:lstStyle/>
          <a:p>
            <a:pPr marL="0" indent="0">
              <a:buNone/>
            </a:pPr>
            <a:r>
              <a:rPr lang="en-US" sz="1000" dirty="0">
                <a:solidFill>
                  <a:srgbClr val="1A1A2E"/>
                </a:solidFill>
              </a:rPr>
              <a:t>"Create a household plan for 2 people: tasks, frequency, responsibilities in table form.”</a:t>
            </a:r>
            <a:endParaRPr lang="en-US" sz="10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F-54  |  AI Can Do More — Beyond the Office Too</a:t>
            </a:r>
          </a:p>
        </p:txBody>
      </p:sp>
      <p:pic>
        <p:nvPicPr>
          <p:cNvPr id="3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5" name="foundic_text_35">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Live Demo</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What Happens When You Prompt AI Badly?</a:t>
            </a:r>
            <a:endParaRPr lang="en-US" sz="2600" dirty="0"/>
          </a:p>
        </p:txBody>
      </p:sp>
      <p:sp>
        <p:nvSpPr>
          <p:cNvPr id="5" name="Shape 3"/>
          <p:cNvSpPr/>
          <p:nvPr/>
        </p:nvSpPr>
        <p:spPr>
          <a:xfrm>
            <a:off x="365760" y="1325880"/>
            <a:ext cx="3931920" cy="347472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3474720"/>
          </a:xfrm>
          <a:prstGeom prst="rect">
            <a:avLst/>
          </a:prstGeom>
          <a:solidFill>
            <a:srgbClr val="EF4444"/>
          </a:solidFill>
          <a:ln w="12700">
            <a:solidFill>
              <a:srgbClr val="EF4444"/>
            </a:solidFill>
            <a:prstDash val="solid"/>
          </a:ln>
        </p:spPr>
        <p:txBody>
          <a:bodyPr/>
          <a:lstStyle/>
          <a:p>
            <a:endParaRPr/>
          </a:p>
        </p:txBody>
      </p:sp>
      <p:sp>
        <p:nvSpPr>
          <p:cNvPr id="7" name="Text 5"/>
          <p:cNvSpPr/>
          <p:nvPr/>
        </p:nvSpPr>
        <p:spPr>
          <a:xfrm>
            <a:off x="594360" y="1417320"/>
            <a:ext cx="3520440" cy="411480"/>
          </a:xfrm>
          <a:prstGeom prst="rect">
            <a:avLst/>
          </a:prstGeom>
          <a:noFill/>
          <a:ln/>
        </p:spPr>
        <p:txBody>
          <a:bodyPr wrap="square" rtlCol="0" anchor="ctr"/>
          <a:lstStyle/>
          <a:p>
            <a:pPr marL="0" indent="0">
              <a:buNone/>
            </a:pPr>
            <a:r>
              <a:rPr lang="en-US" sz="1300" b="1" dirty="0">
                <a:solidFill>
                  <a:srgbClr val="EF4444"/>
                </a:solidFill>
              </a:rPr>
              <a:t>❌  BAD PROMPT</a:t>
            </a:r>
            <a:endParaRPr lang="en-US" sz="1300" dirty="0"/>
          </a:p>
        </p:txBody>
      </p:sp>
      <p:sp>
        <p:nvSpPr>
          <p:cNvPr id="8" name="Shape 6"/>
          <p:cNvSpPr/>
          <p:nvPr/>
        </p:nvSpPr>
        <p:spPr>
          <a:xfrm>
            <a:off x="502920" y="1920240"/>
            <a:ext cx="3657600" cy="822960"/>
          </a:xfrm>
          <a:prstGeom prst="rect">
            <a:avLst/>
          </a:prstGeom>
          <a:solidFill>
            <a:srgbClr val="FEF2F2"/>
          </a:solidFill>
          <a:ln w="12700">
            <a:solidFill>
              <a:srgbClr val="FCA5A5"/>
            </a:solidFill>
            <a:prstDash val="solid"/>
          </a:ln>
        </p:spPr>
        <p:txBody>
          <a:bodyPr/>
          <a:lstStyle/>
          <a:p>
            <a:endParaRPr/>
          </a:p>
        </p:txBody>
      </p:sp>
      <p:sp>
        <p:nvSpPr>
          <p:cNvPr id="9" name="Text 7"/>
          <p:cNvSpPr/>
          <p:nvPr/>
        </p:nvSpPr>
        <p:spPr>
          <a:xfrm>
            <a:off x="594360" y="1965960"/>
            <a:ext cx="3474720" cy="731520"/>
          </a:xfrm>
          <a:prstGeom prst="rect">
            <a:avLst/>
          </a:prstGeom>
          <a:noFill/>
          <a:ln/>
        </p:spPr>
        <p:txBody>
          <a:bodyPr wrap="square" rtlCol="0" anchor="ctr"/>
          <a:lstStyle/>
          <a:p>
            <a:pPr marL="0" indent="0">
              <a:buNone/>
            </a:pPr>
            <a:r>
              <a:rPr lang="en-US" sz="1300" i="1" dirty="0">
                <a:solidFill>
                  <a:srgbClr val="1A1A2E"/>
                </a:solidFill>
              </a:rPr>
              <a:t>"Write me something about marketing."</a:t>
            </a:r>
            <a:endParaRPr lang="en-US" sz="1300" dirty="0"/>
          </a:p>
        </p:txBody>
      </p:sp>
      <p:sp>
        <p:nvSpPr>
          <p:cNvPr id="10" name="Text 8"/>
          <p:cNvSpPr/>
          <p:nvPr/>
        </p:nvSpPr>
        <p:spPr>
          <a:xfrm>
            <a:off x="594360" y="2834640"/>
            <a:ext cx="3474720" cy="274320"/>
          </a:xfrm>
          <a:prstGeom prst="rect">
            <a:avLst/>
          </a:prstGeom>
          <a:noFill/>
          <a:ln/>
        </p:spPr>
        <p:txBody>
          <a:bodyPr wrap="square" rtlCol="0" anchor="ctr"/>
          <a:lstStyle/>
          <a:p>
            <a:pPr marL="0" indent="0">
              <a:buNone/>
            </a:pPr>
            <a:r>
              <a:rPr lang="en-US" sz="1100" b="1" dirty="0">
                <a:solidFill>
                  <a:srgbClr val="EF4444"/>
                </a:solidFill>
              </a:rPr>
              <a:t>Result:</a:t>
            </a:r>
            <a:endParaRPr lang="en-US" sz="1100" dirty="0"/>
          </a:p>
        </p:txBody>
      </p:sp>
      <p:sp>
        <p:nvSpPr>
          <p:cNvPr id="11" name="Text 9"/>
          <p:cNvSpPr/>
          <p:nvPr/>
        </p:nvSpPr>
        <p:spPr>
          <a:xfrm>
            <a:off x="594360" y="3108960"/>
            <a:ext cx="3474720" cy="347472"/>
          </a:xfrm>
          <a:prstGeom prst="rect">
            <a:avLst/>
          </a:prstGeom>
          <a:noFill/>
          <a:ln/>
        </p:spPr>
        <p:txBody>
          <a:bodyPr wrap="square" rtlCol="0" anchor="ctr"/>
          <a:lstStyle/>
          <a:p>
            <a:pPr marL="0" indent="0">
              <a:buNone/>
            </a:pPr>
            <a:r>
              <a:rPr lang="en-US" sz="1200" dirty="0">
                <a:solidFill>
                  <a:srgbClr val="EF4444"/>
                </a:solidFill>
              </a:rPr>
              <a:t>✗  Generic, unusable</a:t>
            </a:r>
            <a:endParaRPr lang="en-US" sz="1200" dirty="0"/>
          </a:p>
        </p:txBody>
      </p:sp>
      <p:sp>
        <p:nvSpPr>
          <p:cNvPr id="12" name="Text 10"/>
          <p:cNvSpPr/>
          <p:nvPr/>
        </p:nvSpPr>
        <p:spPr>
          <a:xfrm>
            <a:off x="594360" y="3493008"/>
            <a:ext cx="3474720" cy="347472"/>
          </a:xfrm>
          <a:prstGeom prst="rect">
            <a:avLst/>
          </a:prstGeom>
          <a:noFill/>
          <a:ln/>
        </p:spPr>
        <p:txBody>
          <a:bodyPr wrap="square" rtlCol="0" anchor="ctr"/>
          <a:lstStyle/>
          <a:p>
            <a:pPr marL="0" indent="0">
              <a:buNone/>
            </a:pPr>
            <a:r>
              <a:rPr lang="en-US" sz="1200" dirty="0">
                <a:solidFill>
                  <a:srgbClr val="EF4444"/>
                </a:solidFill>
              </a:rPr>
              <a:t>✗  No target audience</a:t>
            </a:r>
            <a:endParaRPr lang="en-US" sz="1200" dirty="0"/>
          </a:p>
        </p:txBody>
      </p:sp>
      <p:sp>
        <p:nvSpPr>
          <p:cNvPr id="13" name="Text 11"/>
          <p:cNvSpPr/>
          <p:nvPr/>
        </p:nvSpPr>
        <p:spPr>
          <a:xfrm>
            <a:off x="594360" y="3877056"/>
            <a:ext cx="3474720" cy="347472"/>
          </a:xfrm>
          <a:prstGeom prst="rect">
            <a:avLst/>
          </a:prstGeom>
          <a:noFill/>
          <a:ln/>
        </p:spPr>
        <p:txBody>
          <a:bodyPr wrap="square" rtlCol="0" anchor="ctr"/>
          <a:lstStyle/>
          <a:p>
            <a:pPr marL="0" indent="0">
              <a:buNone/>
            </a:pPr>
            <a:r>
              <a:rPr lang="en-US" sz="1200" dirty="0">
                <a:solidFill>
                  <a:srgbClr val="EF4444"/>
                </a:solidFill>
              </a:rPr>
              <a:t>✗  Wrong tone</a:t>
            </a:r>
            <a:endParaRPr lang="en-US" sz="1200" dirty="0"/>
          </a:p>
        </p:txBody>
      </p:sp>
      <p:sp>
        <p:nvSpPr>
          <p:cNvPr id="14" name="Text 12"/>
          <p:cNvSpPr/>
          <p:nvPr/>
        </p:nvSpPr>
        <p:spPr>
          <a:xfrm>
            <a:off x="594360" y="4261104"/>
            <a:ext cx="3474720" cy="347472"/>
          </a:xfrm>
          <a:prstGeom prst="rect">
            <a:avLst/>
          </a:prstGeom>
          <a:noFill/>
          <a:ln/>
        </p:spPr>
        <p:txBody>
          <a:bodyPr wrap="square" rtlCol="0" anchor="ctr"/>
          <a:lstStyle/>
          <a:p>
            <a:pPr marL="0" indent="0">
              <a:buNone/>
            </a:pPr>
            <a:r>
              <a:rPr lang="en-US" sz="1200" dirty="0">
                <a:solidFill>
                  <a:srgbClr val="EF4444"/>
                </a:solidFill>
              </a:rPr>
              <a:t>✗  Needs complete rework</a:t>
            </a:r>
            <a:endParaRPr lang="en-US" sz="1200" dirty="0"/>
          </a:p>
        </p:txBody>
      </p:sp>
      <p:sp>
        <p:nvSpPr>
          <p:cNvPr id="15" name="Shape 13"/>
          <p:cNvSpPr/>
          <p:nvPr/>
        </p:nvSpPr>
        <p:spPr>
          <a:xfrm>
            <a:off x="4663440" y="1325880"/>
            <a:ext cx="4069080" cy="347472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4"/>
          <p:cNvSpPr/>
          <p:nvPr/>
        </p:nvSpPr>
        <p:spPr>
          <a:xfrm>
            <a:off x="4663440" y="1325880"/>
            <a:ext cx="64008" cy="3474720"/>
          </a:xfrm>
          <a:prstGeom prst="rect">
            <a:avLst/>
          </a:prstGeom>
          <a:solidFill>
            <a:srgbClr val="10B981"/>
          </a:solidFill>
          <a:ln w="12700">
            <a:solidFill>
              <a:srgbClr val="10B981"/>
            </a:solidFill>
            <a:prstDash val="solid"/>
          </a:ln>
        </p:spPr>
        <p:txBody>
          <a:bodyPr/>
          <a:lstStyle/>
          <a:p>
            <a:endParaRPr/>
          </a:p>
        </p:txBody>
      </p:sp>
      <p:sp>
        <p:nvSpPr>
          <p:cNvPr id="17" name="Text 15"/>
          <p:cNvSpPr/>
          <p:nvPr/>
        </p:nvSpPr>
        <p:spPr>
          <a:xfrm>
            <a:off x="4892040" y="1417320"/>
            <a:ext cx="3657600" cy="411480"/>
          </a:xfrm>
          <a:prstGeom prst="rect">
            <a:avLst/>
          </a:prstGeom>
          <a:noFill/>
          <a:ln/>
        </p:spPr>
        <p:txBody>
          <a:bodyPr wrap="square" rtlCol="0" anchor="ctr"/>
          <a:lstStyle/>
          <a:p>
            <a:pPr marL="0" indent="0">
              <a:buNone/>
            </a:pPr>
            <a:r>
              <a:rPr lang="en-US" sz="1300" b="1" dirty="0">
                <a:solidFill>
                  <a:srgbClr val="10B981"/>
                </a:solidFill>
              </a:rPr>
              <a:t>✅  GOOD PROMPT</a:t>
            </a:r>
            <a:endParaRPr lang="en-US" sz="1300" dirty="0"/>
          </a:p>
        </p:txBody>
      </p:sp>
      <p:sp>
        <p:nvSpPr>
          <p:cNvPr id="18" name="Shape 16"/>
          <p:cNvSpPr/>
          <p:nvPr/>
        </p:nvSpPr>
        <p:spPr>
          <a:xfrm>
            <a:off x="4800600" y="1920240"/>
            <a:ext cx="3794760" cy="1097280"/>
          </a:xfrm>
          <a:prstGeom prst="rect">
            <a:avLst/>
          </a:prstGeom>
          <a:solidFill>
            <a:srgbClr val="F0FDF4"/>
          </a:solidFill>
          <a:ln w="12700">
            <a:solidFill>
              <a:srgbClr val="86EFAC"/>
            </a:solidFill>
            <a:prstDash val="solid"/>
          </a:ln>
        </p:spPr>
        <p:txBody>
          <a:bodyPr/>
          <a:lstStyle/>
          <a:p>
            <a:endParaRPr/>
          </a:p>
        </p:txBody>
      </p:sp>
      <p:sp>
        <p:nvSpPr>
          <p:cNvPr id="19" name="Text 17"/>
          <p:cNvSpPr/>
          <p:nvPr/>
        </p:nvSpPr>
        <p:spPr>
          <a:xfrm>
            <a:off x="4892040" y="1965960"/>
            <a:ext cx="3611880" cy="1005840"/>
          </a:xfrm>
          <a:prstGeom prst="rect">
            <a:avLst/>
          </a:prstGeom>
          <a:noFill/>
          <a:ln/>
        </p:spPr>
        <p:txBody>
          <a:bodyPr wrap="square" rtlCol="0" anchor="ctr"/>
          <a:lstStyle/>
          <a:p>
            <a:pPr marL="0" indent="0">
              <a:buNone/>
            </a:pPr>
            <a:r>
              <a:rPr lang="en-US" sz="1100" i="1" dirty="0">
                <a:solidFill>
                  <a:srgbClr val="1A1A2E"/>
                </a:solidFill>
              </a:rPr>
              <a:t>"You are a marketing expert. Write 3 LinkedIn post ideas for a B2B SaaS startup offering IT security. Target audience: CIOs. Tone: professional but approachable. Format: max. 150 words each.”</a:t>
            </a:r>
            <a:endParaRPr lang="en-US" sz="1100" dirty="0"/>
          </a:p>
        </p:txBody>
      </p:sp>
      <p:sp>
        <p:nvSpPr>
          <p:cNvPr id="20" name="Text 18"/>
          <p:cNvSpPr/>
          <p:nvPr/>
        </p:nvSpPr>
        <p:spPr>
          <a:xfrm>
            <a:off x="4892040" y="3108960"/>
            <a:ext cx="3657600" cy="274320"/>
          </a:xfrm>
          <a:prstGeom prst="rect">
            <a:avLst/>
          </a:prstGeom>
          <a:noFill/>
          <a:ln/>
        </p:spPr>
        <p:txBody>
          <a:bodyPr wrap="square" rtlCol="0" anchor="ctr"/>
          <a:lstStyle/>
          <a:p>
            <a:pPr marL="0" indent="0">
              <a:buNone/>
            </a:pPr>
            <a:r>
              <a:rPr lang="en-US" sz="1100" b="1" dirty="0">
                <a:solidFill>
                  <a:srgbClr val="10B981"/>
                </a:solidFill>
              </a:rPr>
              <a:t>Result:</a:t>
            </a:r>
            <a:endParaRPr lang="en-US" sz="1100" dirty="0"/>
          </a:p>
        </p:txBody>
      </p:sp>
      <p:sp>
        <p:nvSpPr>
          <p:cNvPr id="21" name="Text 19"/>
          <p:cNvSpPr/>
          <p:nvPr/>
        </p:nvSpPr>
        <p:spPr>
          <a:xfrm>
            <a:off x="4892040" y="3383280"/>
            <a:ext cx="3657600" cy="320040"/>
          </a:xfrm>
          <a:prstGeom prst="rect">
            <a:avLst/>
          </a:prstGeom>
          <a:noFill/>
          <a:ln/>
        </p:spPr>
        <p:txBody>
          <a:bodyPr wrap="square" rtlCol="0" anchor="ctr"/>
          <a:lstStyle/>
          <a:p>
            <a:pPr marL="0" indent="0">
              <a:buNone/>
            </a:pPr>
            <a:r>
              <a:rPr lang="en-US" sz="1200" dirty="0">
                <a:solidFill>
                  <a:srgbClr val="10B981"/>
                </a:solidFill>
              </a:rPr>
              <a:t>✓  Immediately usable</a:t>
            </a:r>
            <a:endParaRPr lang="en-US" sz="1200" dirty="0"/>
          </a:p>
        </p:txBody>
      </p:sp>
      <p:sp>
        <p:nvSpPr>
          <p:cNvPr id="22" name="Text 20"/>
          <p:cNvSpPr/>
          <p:nvPr/>
        </p:nvSpPr>
        <p:spPr>
          <a:xfrm>
            <a:off x="4892040" y="3730752"/>
            <a:ext cx="3657600" cy="320040"/>
          </a:xfrm>
          <a:prstGeom prst="rect">
            <a:avLst/>
          </a:prstGeom>
          <a:noFill/>
          <a:ln/>
        </p:spPr>
        <p:txBody>
          <a:bodyPr wrap="square" rtlCol="0" anchor="ctr"/>
          <a:lstStyle/>
          <a:p>
            <a:pPr marL="0" indent="0">
              <a:buNone/>
            </a:pPr>
            <a:r>
              <a:rPr lang="en-US" sz="1200" dirty="0">
                <a:solidFill>
                  <a:srgbClr val="10B981"/>
                </a:solidFill>
              </a:rPr>
              <a:t>✓  Perfect target audience</a:t>
            </a:r>
            <a:endParaRPr lang="en-US" sz="1200" dirty="0"/>
          </a:p>
        </p:txBody>
      </p:sp>
      <p:sp>
        <p:nvSpPr>
          <p:cNvPr id="23" name="Text 21"/>
          <p:cNvSpPr/>
          <p:nvPr/>
        </p:nvSpPr>
        <p:spPr>
          <a:xfrm>
            <a:off x="4892040" y="4078224"/>
            <a:ext cx="3657600" cy="320040"/>
          </a:xfrm>
          <a:prstGeom prst="rect">
            <a:avLst/>
          </a:prstGeom>
          <a:noFill/>
          <a:ln/>
        </p:spPr>
        <p:txBody>
          <a:bodyPr wrap="square" rtlCol="0" anchor="ctr"/>
          <a:lstStyle/>
          <a:p>
            <a:pPr marL="0" indent="0">
              <a:buNone/>
            </a:pPr>
            <a:r>
              <a:rPr lang="en-US" sz="1200" dirty="0">
                <a:solidFill>
                  <a:srgbClr val="10B981"/>
                </a:solidFill>
              </a:rPr>
              <a:t>✓  Right tone &amp; format</a:t>
            </a:r>
            <a:endParaRPr lang="en-US" sz="1200" dirty="0"/>
          </a:p>
        </p:txBody>
      </p:sp>
      <p:sp>
        <p:nvSpPr>
          <p:cNvPr id="24" name="Text 22"/>
          <p:cNvSpPr/>
          <p:nvPr/>
        </p:nvSpPr>
        <p:spPr>
          <a:xfrm>
            <a:off x="4892040" y="4425696"/>
            <a:ext cx="3657600" cy="320040"/>
          </a:xfrm>
          <a:prstGeom prst="rect">
            <a:avLst/>
          </a:prstGeom>
          <a:noFill/>
          <a:ln/>
        </p:spPr>
        <p:txBody>
          <a:bodyPr wrap="square" rtlCol="0" anchor="ctr"/>
          <a:lstStyle/>
          <a:p>
            <a:pPr marL="0" indent="0">
              <a:buNone/>
            </a:pPr>
            <a:r>
              <a:rPr lang="en-US" sz="1200" dirty="0">
                <a:solidFill>
                  <a:srgbClr val="10B981"/>
                </a:solidFill>
              </a:rPr>
              <a:t>✓  0 rework needed</a:t>
            </a:r>
            <a:endParaRPr lang="en-US" sz="1200" dirty="0"/>
          </a:p>
        </p:txBody>
      </p:sp>
      <p:sp>
        <p:nvSpPr>
          <p:cNvPr id="25" name="Shape 23"/>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a:p>
        </p:txBody>
      </p:sp>
      <p:sp>
        <p:nvSpPr>
          <p:cNvPr id="26" name="Text 24"/>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The difference lies not in the tool — it lies in the prompt.</a:t>
            </a:r>
            <a:endParaRPr lang="en-US" sz="140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F-06  |  What Happens When You Prompt AI Badly?</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Critical Use of AI</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Why AI Sometimes Lies — And How to Spot It</a:t>
            </a:r>
            <a:endParaRPr lang="en-US" sz="2600" dirty="0"/>
          </a:p>
        </p:txBody>
      </p:sp>
      <p:sp>
        <p:nvSpPr>
          <p:cNvPr id="5" name="Shape 3"/>
          <p:cNvSpPr/>
          <p:nvPr/>
        </p:nvSpPr>
        <p:spPr>
          <a:xfrm>
            <a:off x="365760" y="1325880"/>
            <a:ext cx="8412480" cy="9144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914400"/>
          </a:xfrm>
          <a:prstGeom prst="rect">
            <a:avLst/>
          </a:prstGeom>
          <a:solidFill>
            <a:srgbClr val="F59E0B"/>
          </a:solidFill>
          <a:ln w="12700">
            <a:solidFill>
              <a:srgbClr val="F59E0B"/>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48640" y="1463040"/>
            <a:ext cx="457200" cy="457200"/>
          </a:xfrm>
          <a:prstGeom prst="rect">
            <a:avLst/>
          </a:prstGeom>
        </p:spPr>
      </p:pic>
      <p:sp>
        <p:nvSpPr>
          <p:cNvPr id="8" name="Text 5"/>
          <p:cNvSpPr/>
          <p:nvPr/>
        </p:nvSpPr>
        <p:spPr>
          <a:xfrm>
            <a:off x="1188720" y="1371600"/>
            <a:ext cx="3657600" cy="365760"/>
          </a:xfrm>
          <a:prstGeom prst="rect">
            <a:avLst/>
          </a:prstGeom>
          <a:noFill/>
          <a:ln/>
        </p:spPr>
        <p:txBody>
          <a:bodyPr wrap="square" rtlCol="0" anchor="ctr"/>
          <a:lstStyle/>
          <a:p>
            <a:pPr marL="0" indent="0">
              <a:buNone/>
            </a:pPr>
            <a:r>
              <a:rPr lang="en-US" sz="1400" b="1" dirty="0">
                <a:solidFill>
                  <a:srgbClr val="F59E0B"/>
                </a:solidFill>
              </a:rPr>
              <a:t>What are hallucinations?</a:t>
            </a:r>
            <a:endParaRPr lang="en-US" sz="1400" dirty="0"/>
          </a:p>
        </p:txBody>
      </p:sp>
      <p:sp>
        <p:nvSpPr>
          <p:cNvPr id="9" name="Text 6"/>
          <p:cNvSpPr/>
          <p:nvPr/>
        </p:nvSpPr>
        <p:spPr>
          <a:xfrm>
            <a:off x="1188720" y="1719072"/>
            <a:ext cx="7315200" cy="365760"/>
          </a:xfrm>
          <a:prstGeom prst="rect">
            <a:avLst/>
          </a:prstGeom>
          <a:noFill/>
          <a:ln/>
        </p:spPr>
        <p:txBody>
          <a:bodyPr wrap="square" rtlCol="0" anchor="ctr"/>
          <a:lstStyle/>
          <a:p>
            <a:pPr marL="0" indent="0">
              <a:buNone/>
            </a:pPr>
            <a:r>
              <a:rPr lang="en-US" sz="1300" dirty="0">
                <a:solidFill>
                  <a:srgbClr val="1A1A2E"/>
                </a:solidFill>
              </a:rPr>
              <a:t>AI invents plausible-sounding but false facts — without realising it.</a:t>
            </a:r>
            <a:endParaRPr lang="en-US" sz="1300" dirty="0"/>
          </a:p>
        </p:txBody>
      </p:sp>
      <p:sp>
        <p:nvSpPr>
          <p:cNvPr id="10" name="Shape 7"/>
          <p:cNvSpPr/>
          <p:nvPr/>
        </p:nvSpPr>
        <p:spPr>
          <a:xfrm>
            <a:off x="365760" y="2423160"/>
            <a:ext cx="2651760" cy="24231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1" name="Shape 8"/>
          <p:cNvSpPr/>
          <p:nvPr/>
        </p:nvSpPr>
        <p:spPr>
          <a:xfrm>
            <a:off x="365760" y="2423160"/>
            <a:ext cx="64008" cy="2423160"/>
          </a:xfrm>
          <a:prstGeom prst="rect">
            <a:avLst/>
          </a:prstGeom>
          <a:solidFill>
            <a:srgbClr val="EF4444"/>
          </a:solidFill>
          <a:ln w="12700">
            <a:solidFill>
              <a:srgbClr val="EF4444"/>
            </a:solidFill>
            <a:prstDash val="solid"/>
          </a:ln>
        </p:spPr>
        <p:txBody>
          <a:bodyPr/>
          <a:lstStyle/>
          <a:p>
            <a:endParaRPr/>
          </a:p>
        </p:txBody>
      </p:sp>
      <p:pic>
        <p:nvPicPr>
          <p:cNvPr id="12" name="Image 1" descr="preencoded.png"/>
          <p:cNvPicPr>
            <a:picLocks noChangeAspect="1"/>
          </p:cNvPicPr>
          <p:nvPr/>
        </p:nvPicPr>
        <p:blipFill>
          <a:blip r:embed="rId4"/>
          <a:stretch>
            <a:fillRect/>
          </a:stretch>
        </p:blipFill>
        <p:spPr>
          <a:xfrm>
            <a:off x="548640" y="2542032"/>
            <a:ext cx="365760" cy="365760"/>
          </a:xfrm>
          <a:prstGeom prst="rect">
            <a:avLst/>
          </a:prstGeom>
        </p:spPr>
      </p:pic>
      <p:sp>
        <p:nvSpPr>
          <p:cNvPr id="13" name="Text 9"/>
          <p:cNvSpPr/>
          <p:nvPr/>
        </p:nvSpPr>
        <p:spPr>
          <a:xfrm>
            <a:off x="1051560" y="2542032"/>
            <a:ext cx="1828800" cy="384048"/>
          </a:xfrm>
          <a:prstGeom prst="rect">
            <a:avLst/>
          </a:prstGeom>
          <a:noFill/>
          <a:ln/>
        </p:spPr>
        <p:txBody>
          <a:bodyPr wrap="square" rtlCol="0" anchor="ctr"/>
          <a:lstStyle/>
          <a:p>
            <a:pPr marL="0" indent="0">
              <a:buNone/>
            </a:pPr>
            <a:r>
              <a:rPr lang="en-US" sz="1300" b="1" dirty="0">
                <a:solidFill>
                  <a:srgbClr val="EF4444"/>
                </a:solidFill>
              </a:rPr>
              <a:t>Typical cases</a:t>
            </a:r>
            <a:endParaRPr lang="en-US" sz="1300" dirty="0"/>
          </a:p>
        </p:txBody>
      </p:sp>
      <p:sp>
        <p:nvSpPr>
          <p:cNvPr id="14" name="Text 10"/>
          <p:cNvSpPr/>
          <p:nvPr/>
        </p:nvSpPr>
        <p:spPr>
          <a:xfrm>
            <a:off x="548640" y="3017520"/>
            <a:ext cx="2331720" cy="384048"/>
          </a:xfrm>
          <a:prstGeom prst="rect">
            <a:avLst/>
          </a:prstGeom>
          <a:noFill/>
          <a:ln/>
        </p:spPr>
        <p:txBody>
          <a:bodyPr wrap="square" rtlCol="0" anchor="ctr"/>
          <a:lstStyle/>
          <a:p>
            <a:pPr marL="0" indent="0">
              <a:buNone/>
            </a:pPr>
            <a:r>
              <a:rPr lang="en-US" sz="1200" dirty="0">
                <a:solidFill>
                  <a:srgbClr val="1A1A2E"/>
                </a:solidFill>
              </a:rPr>
              <a:t>→ Invented sources &amp; studies</a:t>
            </a:r>
            <a:endParaRPr lang="en-US" sz="1200" dirty="0"/>
          </a:p>
        </p:txBody>
      </p:sp>
      <p:sp>
        <p:nvSpPr>
          <p:cNvPr id="15" name="Text 11"/>
          <p:cNvSpPr/>
          <p:nvPr/>
        </p:nvSpPr>
        <p:spPr>
          <a:xfrm>
            <a:off x="548640" y="3456432"/>
            <a:ext cx="2331720" cy="384048"/>
          </a:xfrm>
          <a:prstGeom prst="rect">
            <a:avLst/>
          </a:prstGeom>
          <a:noFill/>
          <a:ln/>
        </p:spPr>
        <p:txBody>
          <a:bodyPr wrap="square" rtlCol="0" anchor="ctr"/>
          <a:lstStyle/>
          <a:p>
            <a:pPr marL="0" indent="0">
              <a:buNone/>
            </a:pPr>
            <a:r>
              <a:rPr lang="en-US" sz="1200" dirty="0">
                <a:solidFill>
                  <a:srgbClr val="1A1A2E"/>
                </a:solidFill>
              </a:rPr>
              <a:t>→ Wrong figures &amp; statistics</a:t>
            </a:r>
            <a:endParaRPr lang="en-US" sz="1200" dirty="0"/>
          </a:p>
        </p:txBody>
      </p:sp>
      <p:sp>
        <p:nvSpPr>
          <p:cNvPr id="16" name="Text 12"/>
          <p:cNvSpPr/>
          <p:nvPr/>
        </p:nvSpPr>
        <p:spPr>
          <a:xfrm>
            <a:off x="548640" y="3895344"/>
            <a:ext cx="2331720" cy="384048"/>
          </a:xfrm>
          <a:prstGeom prst="rect">
            <a:avLst/>
          </a:prstGeom>
          <a:noFill/>
          <a:ln/>
        </p:spPr>
        <p:txBody>
          <a:bodyPr wrap="square" rtlCol="0" anchor="ctr"/>
          <a:lstStyle/>
          <a:p>
            <a:pPr marL="0" indent="0">
              <a:buNone/>
            </a:pPr>
            <a:r>
              <a:rPr lang="en-US" sz="1200" dirty="0">
                <a:solidFill>
                  <a:srgbClr val="1A1A2E"/>
                </a:solidFill>
              </a:rPr>
              <a:t>→ Non-existent laws cited</a:t>
            </a:r>
            <a:endParaRPr lang="en-US" sz="1200" dirty="0"/>
          </a:p>
        </p:txBody>
      </p:sp>
      <p:sp>
        <p:nvSpPr>
          <p:cNvPr id="17" name="Shape 13"/>
          <p:cNvSpPr/>
          <p:nvPr/>
        </p:nvSpPr>
        <p:spPr>
          <a:xfrm>
            <a:off x="3200400" y="2423160"/>
            <a:ext cx="2651760" cy="24231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4"/>
          <p:cNvSpPr/>
          <p:nvPr/>
        </p:nvSpPr>
        <p:spPr>
          <a:xfrm>
            <a:off x="3200400" y="2423160"/>
            <a:ext cx="64008" cy="2423160"/>
          </a:xfrm>
          <a:prstGeom prst="rect">
            <a:avLst/>
          </a:prstGeom>
          <a:solidFill>
            <a:srgbClr val="F59E0B"/>
          </a:solidFill>
          <a:ln w="12700">
            <a:solidFill>
              <a:srgbClr val="F59E0B"/>
            </a:solidFill>
            <a:prstDash val="solid"/>
          </a:ln>
        </p:spPr>
        <p:txBody>
          <a:bodyPr/>
          <a:lstStyle/>
          <a:p>
            <a:endParaRPr/>
          </a:p>
        </p:txBody>
      </p:sp>
      <p:pic>
        <p:nvPicPr>
          <p:cNvPr id="19" name="Image 2" descr="preencoded.png"/>
          <p:cNvPicPr>
            <a:picLocks noChangeAspect="1"/>
          </p:cNvPicPr>
          <p:nvPr/>
        </p:nvPicPr>
        <p:blipFill>
          <a:blip r:embed="rId5"/>
          <a:stretch>
            <a:fillRect/>
          </a:stretch>
        </p:blipFill>
        <p:spPr>
          <a:xfrm>
            <a:off x="3383280" y="2542032"/>
            <a:ext cx="365760" cy="365760"/>
          </a:xfrm>
          <a:prstGeom prst="rect">
            <a:avLst/>
          </a:prstGeom>
        </p:spPr>
      </p:pic>
      <p:sp>
        <p:nvSpPr>
          <p:cNvPr id="20" name="Text 15"/>
          <p:cNvSpPr/>
          <p:nvPr/>
        </p:nvSpPr>
        <p:spPr>
          <a:xfrm>
            <a:off x="3886200" y="2542032"/>
            <a:ext cx="1828800" cy="384048"/>
          </a:xfrm>
          <a:prstGeom prst="rect">
            <a:avLst/>
          </a:prstGeom>
          <a:noFill/>
          <a:ln/>
        </p:spPr>
        <p:txBody>
          <a:bodyPr wrap="square" rtlCol="0" anchor="ctr"/>
          <a:lstStyle/>
          <a:p>
            <a:pPr marL="0" indent="0">
              <a:buNone/>
            </a:pPr>
            <a:r>
              <a:rPr lang="en-US" sz="1300" b="1" dirty="0">
                <a:solidFill>
                  <a:srgbClr val="F59E0B"/>
                </a:solidFill>
              </a:rPr>
              <a:t>Causes</a:t>
            </a:r>
            <a:endParaRPr lang="en-US" sz="1300" dirty="0"/>
          </a:p>
        </p:txBody>
      </p:sp>
      <p:sp>
        <p:nvSpPr>
          <p:cNvPr id="21" name="Text 16"/>
          <p:cNvSpPr/>
          <p:nvPr/>
        </p:nvSpPr>
        <p:spPr>
          <a:xfrm>
            <a:off x="3383280" y="3017520"/>
            <a:ext cx="2331720" cy="384048"/>
          </a:xfrm>
          <a:prstGeom prst="rect">
            <a:avLst/>
          </a:prstGeom>
          <a:noFill/>
          <a:ln/>
        </p:spPr>
        <p:txBody>
          <a:bodyPr wrap="square" rtlCol="0" anchor="ctr"/>
          <a:lstStyle/>
          <a:p>
            <a:pPr marL="0" indent="0">
              <a:buNone/>
            </a:pPr>
            <a:r>
              <a:rPr lang="en-US" sz="1200" dirty="0">
                <a:solidFill>
                  <a:srgbClr val="1A1A2E"/>
                </a:solidFill>
              </a:rPr>
              <a:t>→ Training on probability</a:t>
            </a:r>
            <a:endParaRPr lang="en-US" sz="1200" dirty="0"/>
          </a:p>
        </p:txBody>
      </p:sp>
      <p:sp>
        <p:nvSpPr>
          <p:cNvPr id="22" name="Text 17"/>
          <p:cNvSpPr/>
          <p:nvPr/>
        </p:nvSpPr>
        <p:spPr>
          <a:xfrm>
            <a:off x="3383280" y="3456432"/>
            <a:ext cx="2331720" cy="384048"/>
          </a:xfrm>
          <a:prstGeom prst="rect">
            <a:avLst/>
          </a:prstGeom>
          <a:noFill/>
          <a:ln/>
        </p:spPr>
        <p:txBody>
          <a:bodyPr wrap="square" rtlCol="0" anchor="ctr"/>
          <a:lstStyle/>
          <a:p>
            <a:pPr marL="0" indent="0">
              <a:buNone/>
            </a:pPr>
            <a:r>
              <a:rPr lang="en-US" sz="1200" dirty="0">
                <a:solidFill>
                  <a:srgbClr val="1A1A2E"/>
                </a:solidFill>
              </a:rPr>
              <a:t>→ No genuine world understanding</a:t>
            </a:r>
            <a:endParaRPr lang="en-US" sz="1200" dirty="0"/>
          </a:p>
        </p:txBody>
      </p:sp>
      <p:sp>
        <p:nvSpPr>
          <p:cNvPr id="23" name="Text 18"/>
          <p:cNvSpPr/>
          <p:nvPr/>
        </p:nvSpPr>
        <p:spPr>
          <a:xfrm>
            <a:off x="3383280" y="3895344"/>
            <a:ext cx="2331720" cy="384048"/>
          </a:xfrm>
          <a:prstGeom prst="rect">
            <a:avLst/>
          </a:prstGeom>
          <a:noFill/>
          <a:ln/>
        </p:spPr>
        <p:txBody>
          <a:bodyPr wrap="square" rtlCol="0" anchor="ctr"/>
          <a:lstStyle/>
          <a:p>
            <a:pPr marL="0" indent="0">
              <a:buNone/>
            </a:pPr>
            <a:r>
              <a:rPr lang="en-US" sz="1200" dirty="0">
                <a:solidFill>
                  <a:srgbClr val="1A1A2E"/>
                </a:solidFill>
              </a:rPr>
              <a:t>→ No access to real-time data</a:t>
            </a:r>
            <a:endParaRPr lang="en-US" sz="1200" dirty="0"/>
          </a:p>
        </p:txBody>
      </p:sp>
      <p:sp>
        <p:nvSpPr>
          <p:cNvPr id="24" name="Shape 19"/>
          <p:cNvSpPr/>
          <p:nvPr/>
        </p:nvSpPr>
        <p:spPr>
          <a:xfrm>
            <a:off x="6035040" y="2423160"/>
            <a:ext cx="2651760" cy="24231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5" name="Shape 20"/>
          <p:cNvSpPr/>
          <p:nvPr/>
        </p:nvSpPr>
        <p:spPr>
          <a:xfrm>
            <a:off x="6035040" y="2423160"/>
            <a:ext cx="64008" cy="2423160"/>
          </a:xfrm>
          <a:prstGeom prst="rect">
            <a:avLst/>
          </a:prstGeom>
          <a:solidFill>
            <a:srgbClr val="10B981"/>
          </a:solidFill>
          <a:ln w="12700">
            <a:solidFill>
              <a:srgbClr val="10B981"/>
            </a:solidFill>
            <a:prstDash val="solid"/>
          </a:ln>
        </p:spPr>
        <p:txBody>
          <a:bodyPr/>
          <a:lstStyle/>
          <a:p>
            <a:endParaRPr/>
          </a:p>
        </p:txBody>
      </p:sp>
      <p:pic>
        <p:nvPicPr>
          <p:cNvPr id="26" name="Image 3" descr="preencoded.png"/>
          <p:cNvPicPr>
            <a:picLocks noChangeAspect="1"/>
          </p:cNvPicPr>
          <p:nvPr/>
        </p:nvPicPr>
        <p:blipFill>
          <a:blip r:embed="rId6"/>
          <a:stretch>
            <a:fillRect/>
          </a:stretch>
        </p:blipFill>
        <p:spPr>
          <a:xfrm>
            <a:off x="6217920" y="2542032"/>
            <a:ext cx="365760" cy="365760"/>
          </a:xfrm>
          <a:prstGeom prst="rect">
            <a:avLst/>
          </a:prstGeom>
        </p:spPr>
      </p:pic>
      <p:sp>
        <p:nvSpPr>
          <p:cNvPr id="27" name="Text 21"/>
          <p:cNvSpPr/>
          <p:nvPr/>
        </p:nvSpPr>
        <p:spPr>
          <a:xfrm>
            <a:off x="6720840" y="2542032"/>
            <a:ext cx="1828800" cy="384048"/>
          </a:xfrm>
          <a:prstGeom prst="rect">
            <a:avLst/>
          </a:prstGeom>
          <a:noFill/>
          <a:ln/>
        </p:spPr>
        <p:txBody>
          <a:bodyPr wrap="square" rtlCol="0" anchor="ctr"/>
          <a:lstStyle/>
          <a:p>
            <a:pPr marL="0" indent="0">
              <a:buNone/>
            </a:pPr>
            <a:r>
              <a:rPr lang="en-US" sz="1300" b="1" dirty="0">
                <a:solidFill>
                  <a:srgbClr val="10B981"/>
                </a:solidFill>
              </a:rPr>
              <a:t>Your protection</a:t>
            </a:r>
            <a:endParaRPr lang="en-US" sz="1300" dirty="0"/>
          </a:p>
        </p:txBody>
      </p:sp>
      <p:sp>
        <p:nvSpPr>
          <p:cNvPr id="28" name="Text 22"/>
          <p:cNvSpPr/>
          <p:nvPr/>
        </p:nvSpPr>
        <p:spPr>
          <a:xfrm>
            <a:off x="6217920" y="3017520"/>
            <a:ext cx="2331720" cy="384048"/>
          </a:xfrm>
          <a:prstGeom prst="rect">
            <a:avLst/>
          </a:prstGeom>
          <a:noFill/>
          <a:ln/>
        </p:spPr>
        <p:txBody>
          <a:bodyPr wrap="square" rtlCol="0" anchor="ctr"/>
          <a:lstStyle/>
          <a:p>
            <a:pPr marL="0" indent="0">
              <a:buNone/>
            </a:pPr>
            <a:r>
              <a:rPr lang="en-US" sz="1200" dirty="0">
                <a:solidFill>
                  <a:srgbClr val="1A1A2E"/>
                </a:solidFill>
              </a:rPr>
              <a:t>→ Apply QA check P-Q-R</a:t>
            </a:r>
            <a:endParaRPr lang="en-US" sz="1200" dirty="0"/>
          </a:p>
        </p:txBody>
      </p:sp>
      <p:sp>
        <p:nvSpPr>
          <p:cNvPr id="29" name="Text 23"/>
          <p:cNvSpPr/>
          <p:nvPr/>
        </p:nvSpPr>
        <p:spPr>
          <a:xfrm>
            <a:off x="6217920" y="3456432"/>
            <a:ext cx="2331720" cy="384048"/>
          </a:xfrm>
          <a:prstGeom prst="rect">
            <a:avLst/>
          </a:prstGeom>
          <a:noFill/>
          <a:ln/>
        </p:spPr>
        <p:txBody>
          <a:bodyPr wrap="square" rtlCol="0" anchor="ctr"/>
          <a:lstStyle/>
          <a:p>
            <a:pPr marL="0" indent="0">
              <a:buNone/>
            </a:pPr>
            <a:r>
              <a:rPr lang="en-US" sz="1200" dirty="0">
                <a:solidFill>
                  <a:srgbClr val="1A1A2E"/>
                </a:solidFill>
              </a:rPr>
              <a:t>→ Always verify critical information</a:t>
            </a:r>
            <a:endParaRPr lang="en-US" sz="1200" dirty="0"/>
          </a:p>
        </p:txBody>
      </p:sp>
      <p:sp>
        <p:nvSpPr>
          <p:cNvPr id="30" name="Text 24"/>
          <p:cNvSpPr/>
          <p:nvPr/>
        </p:nvSpPr>
        <p:spPr>
          <a:xfrm>
            <a:off x="6217920" y="3895344"/>
            <a:ext cx="2331720" cy="384048"/>
          </a:xfrm>
          <a:prstGeom prst="rect">
            <a:avLst/>
          </a:prstGeom>
          <a:noFill/>
          <a:ln/>
        </p:spPr>
        <p:txBody>
          <a:bodyPr wrap="square" rtlCol="0" anchor="ctr"/>
          <a:lstStyle/>
          <a:p>
            <a:pPr marL="0" indent="0">
              <a:buNone/>
            </a:pPr>
            <a:r>
              <a:rPr lang="en-US" sz="1200" dirty="0">
                <a:solidFill>
                  <a:srgbClr val="1A1A2E"/>
                </a:solidFill>
              </a:rPr>
              <a:t>→ Verify sources directly</a:t>
            </a:r>
            <a:endParaRPr lang="en-US" sz="1200" dirty="0"/>
          </a:p>
        </p:txBody>
      </p:sp>
      <p:sp>
        <p:nvSpPr>
          <p:cNvPr id="31" name="Shape 25"/>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a:p>
        </p:txBody>
      </p:sp>
      <p:sp>
        <p:nvSpPr>
          <p:cNvPr id="32" name="Text 26"/>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Ground rule: Anything business-critical — verify yourself once.</a:t>
            </a:r>
            <a:endParaRPr lang="en-US" sz="14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F-07  |  Why AI Sometimes Lies — And How to Spot It</a:t>
            </a:r>
          </a:p>
        </p:txBody>
      </p:sp>
      <p:pic>
        <p:nvPicPr>
          <p:cNvPr id="34"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35" name="foundic_text_35">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Debunking Myths</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The 3 Biggest AI Myths — And the Truth</a:t>
            </a:r>
            <a:endParaRPr lang="en-US" sz="2600" dirty="0"/>
          </a:p>
        </p:txBody>
      </p:sp>
      <p:sp>
        <p:nvSpPr>
          <p:cNvPr id="5" name="Shape 3"/>
          <p:cNvSpPr/>
          <p:nvPr/>
        </p:nvSpPr>
        <p:spPr>
          <a:xfrm>
            <a:off x="457200" y="1417320"/>
            <a:ext cx="8229600" cy="1005840"/>
          </a:xfrm>
          <a:prstGeom prst="rect">
            <a:avLst/>
          </a:prstGeom>
          <a:solidFill>
            <a:srgbClr val="DBEAFE"/>
          </a:solidFill>
          <a:ln w="12700">
            <a:solidFill>
              <a:srgbClr val="BFDBFE"/>
            </a:solidFill>
            <a:prstDash val="solid"/>
          </a:ln>
        </p:spPr>
        <p:txBody>
          <a:bodyPr/>
          <a:lstStyle/>
          <a:p>
            <a:endParaRPr/>
          </a:p>
        </p:txBody>
      </p:sp>
      <p:pic>
        <p:nvPicPr>
          <p:cNvPr id="6" name="Image 0" descr="preencoded.png"/>
          <p:cNvPicPr>
            <a:picLocks noChangeAspect="1"/>
          </p:cNvPicPr>
          <p:nvPr/>
        </p:nvPicPr>
        <p:blipFill>
          <a:blip r:embed="rId3"/>
          <a:stretch>
            <a:fillRect/>
          </a:stretch>
        </p:blipFill>
        <p:spPr>
          <a:xfrm>
            <a:off x="640080" y="1645920"/>
            <a:ext cx="457200" cy="457200"/>
          </a:xfrm>
          <a:prstGeom prst="rect">
            <a:avLst/>
          </a:prstGeom>
        </p:spPr>
      </p:pic>
      <p:sp>
        <p:nvSpPr>
          <p:cNvPr id="7" name="Text 4"/>
          <p:cNvSpPr/>
          <p:nvPr/>
        </p:nvSpPr>
        <p:spPr>
          <a:xfrm>
            <a:off x="1280160" y="1508760"/>
            <a:ext cx="7132320" cy="384048"/>
          </a:xfrm>
          <a:prstGeom prst="rect">
            <a:avLst/>
          </a:prstGeom>
          <a:noFill/>
          <a:ln/>
        </p:spPr>
        <p:txBody>
          <a:bodyPr wrap="square" rtlCol="0" anchor="ctr"/>
          <a:lstStyle/>
          <a:p>
            <a:pPr marL="0" indent="0">
              <a:buNone/>
            </a:pPr>
            <a:r>
              <a:rPr lang="en-US" sz="1500" b="1" dirty="0">
                <a:solidFill>
                  <a:srgbClr val="F59E0B"/>
                </a:solidFill>
              </a:rPr>
              <a:t>MYTH: "AI thinks.”</a:t>
            </a:r>
            <a:endParaRPr lang="en-US" sz="1500" dirty="0"/>
          </a:p>
        </p:txBody>
      </p:sp>
      <p:sp>
        <p:nvSpPr>
          <p:cNvPr id="8" name="Text 5"/>
          <p:cNvSpPr/>
          <p:nvPr/>
        </p:nvSpPr>
        <p:spPr>
          <a:xfrm>
            <a:off x="1280160" y="1929384"/>
            <a:ext cx="7132320" cy="411480"/>
          </a:xfrm>
          <a:prstGeom prst="rect">
            <a:avLst/>
          </a:prstGeom>
          <a:noFill/>
          <a:ln/>
        </p:spPr>
        <p:txBody>
          <a:bodyPr wrap="square" rtlCol="0" anchor="ctr"/>
          <a:lstStyle/>
          <a:p>
            <a:pPr marL="0" indent="0">
              <a:buNone/>
            </a:pPr>
            <a:r>
              <a:rPr lang="en-US" sz="1300" dirty="0">
                <a:solidFill>
                  <a:srgbClr val="1E2761"/>
                </a:solidFill>
              </a:rPr>
              <a:t>AI doesn’t think — it calculates probabilities. No consciousness, no intention. But: we interpret patterns as meaning — that’s why it feels intelligent.</a:t>
            </a:r>
            <a:endParaRPr lang="en-US" sz="1300" dirty="0"/>
          </a:p>
        </p:txBody>
      </p:sp>
      <p:sp>
        <p:nvSpPr>
          <p:cNvPr id="9" name="Shape 6"/>
          <p:cNvSpPr/>
          <p:nvPr/>
        </p:nvSpPr>
        <p:spPr>
          <a:xfrm>
            <a:off x="457200" y="2560320"/>
            <a:ext cx="8229600" cy="1005840"/>
          </a:xfrm>
          <a:prstGeom prst="rect">
            <a:avLst/>
          </a:prstGeom>
          <a:solidFill>
            <a:srgbClr val="DBEAFE"/>
          </a:solidFill>
          <a:ln w="12700">
            <a:solidFill>
              <a:srgbClr val="BFDBFE"/>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640080" y="2788920"/>
            <a:ext cx="457200" cy="457200"/>
          </a:xfrm>
          <a:prstGeom prst="rect">
            <a:avLst/>
          </a:prstGeom>
        </p:spPr>
      </p:pic>
      <p:sp>
        <p:nvSpPr>
          <p:cNvPr id="11" name="Text 7"/>
          <p:cNvSpPr/>
          <p:nvPr/>
        </p:nvSpPr>
        <p:spPr>
          <a:xfrm>
            <a:off x="1280160" y="2651760"/>
            <a:ext cx="7132320" cy="384048"/>
          </a:xfrm>
          <a:prstGeom prst="rect">
            <a:avLst/>
          </a:prstGeom>
          <a:noFill/>
          <a:ln/>
        </p:spPr>
        <p:txBody>
          <a:bodyPr wrap="square" rtlCol="0" anchor="ctr"/>
          <a:lstStyle/>
          <a:p>
            <a:pPr marL="0" indent="0">
              <a:buNone/>
            </a:pPr>
            <a:r>
              <a:rPr lang="en-US" sz="1500" b="1" dirty="0">
                <a:solidFill>
                  <a:srgbClr val="F59E0B"/>
                </a:solidFill>
              </a:rPr>
              <a:t>MYTH: "AI knows everything.”</a:t>
            </a:r>
            <a:endParaRPr lang="en-US" sz="1500" dirty="0"/>
          </a:p>
        </p:txBody>
      </p:sp>
      <p:sp>
        <p:nvSpPr>
          <p:cNvPr id="12" name="Text 8"/>
          <p:cNvSpPr/>
          <p:nvPr/>
        </p:nvSpPr>
        <p:spPr>
          <a:xfrm>
            <a:off x="1280160" y="3072384"/>
            <a:ext cx="7132320" cy="411480"/>
          </a:xfrm>
          <a:prstGeom prst="rect">
            <a:avLst/>
          </a:prstGeom>
          <a:noFill/>
          <a:ln/>
        </p:spPr>
        <p:txBody>
          <a:bodyPr wrap="square" rtlCol="0" anchor="ctr"/>
          <a:lstStyle/>
          <a:p>
            <a:pPr marL="0" indent="0">
              <a:buNone/>
            </a:pPr>
            <a:r>
              <a:rPr lang="en-US" sz="1300" dirty="0">
                <a:solidFill>
                  <a:srgbClr val="1E2761"/>
                </a:solidFill>
              </a:rPr>
              <a:t>✓  AI only knows what it was trained on. Current knowledge is often missing — Perplexity helps here.</a:t>
            </a:r>
            <a:endParaRPr lang="en-US" sz="1300" dirty="0"/>
          </a:p>
        </p:txBody>
      </p:sp>
      <p:sp>
        <p:nvSpPr>
          <p:cNvPr id="13" name="Shape 9"/>
          <p:cNvSpPr/>
          <p:nvPr/>
        </p:nvSpPr>
        <p:spPr>
          <a:xfrm>
            <a:off x="457200" y="3703320"/>
            <a:ext cx="8229600" cy="1005840"/>
          </a:xfrm>
          <a:prstGeom prst="rect">
            <a:avLst/>
          </a:prstGeom>
          <a:solidFill>
            <a:srgbClr val="DBEAFE"/>
          </a:solidFill>
          <a:ln w="12700">
            <a:solidFill>
              <a:srgbClr val="BFDBFE"/>
            </a:solidFill>
            <a:prstDash val="solid"/>
          </a:ln>
        </p:spPr>
        <p:txBody>
          <a:bodyPr/>
          <a:lstStyle/>
          <a:p>
            <a:endParaRPr/>
          </a:p>
        </p:txBody>
      </p:sp>
      <p:pic>
        <p:nvPicPr>
          <p:cNvPr id="14" name="Image 2" descr="preencoded.png"/>
          <p:cNvPicPr>
            <a:picLocks noChangeAspect="1"/>
          </p:cNvPicPr>
          <p:nvPr/>
        </p:nvPicPr>
        <p:blipFill>
          <a:blip r:embed="rId5"/>
          <a:stretch>
            <a:fillRect/>
          </a:stretch>
        </p:blipFill>
        <p:spPr>
          <a:xfrm>
            <a:off x="640080" y="3931920"/>
            <a:ext cx="457200" cy="457200"/>
          </a:xfrm>
          <a:prstGeom prst="rect">
            <a:avLst/>
          </a:prstGeom>
        </p:spPr>
      </p:pic>
      <p:sp>
        <p:nvSpPr>
          <p:cNvPr id="15" name="Text 10"/>
          <p:cNvSpPr/>
          <p:nvPr/>
        </p:nvSpPr>
        <p:spPr>
          <a:xfrm>
            <a:off x="1280160" y="3794760"/>
            <a:ext cx="7132320" cy="384048"/>
          </a:xfrm>
          <a:prstGeom prst="rect">
            <a:avLst/>
          </a:prstGeom>
          <a:noFill/>
          <a:ln/>
        </p:spPr>
        <p:txBody>
          <a:bodyPr wrap="square" rtlCol="0" anchor="ctr"/>
          <a:lstStyle/>
          <a:p>
            <a:pPr marL="0" indent="0">
              <a:buNone/>
            </a:pPr>
            <a:r>
              <a:rPr lang="en-US" sz="1500" b="1" dirty="0">
                <a:solidFill>
                  <a:srgbClr val="F59E0B"/>
                </a:solidFill>
              </a:rPr>
              <a:t>MYTH: "AI will replace me.”</a:t>
            </a:r>
            <a:endParaRPr lang="en-US" sz="1500" dirty="0"/>
          </a:p>
        </p:txBody>
      </p:sp>
      <p:sp>
        <p:nvSpPr>
          <p:cNvPr id="16" name="Text 11"/>
          <p:cNvSpPr/>
          <p:nvPr/>
        </p:nvSpPr>
        <p:spPr>
          <a:xfrm>
            <a:off x="1280160" y="4215384"/>
            <a:ext cx="7132320" cy="411480"/>
          </a:xfrm>
          <a:prstGeom prst="rect">
            <a:avLst/>
          </a:prstGeom>
          <a:noFill/>
          <a:ln/>
        </p:spPr>
        <p:txBody>
          <a:bodyPr wrap="square" rtlCol="0" anchor="ctr"/>
          <a:lstStyle/>
          <a:p>
            <a:pPr marL="0" indent="0">
              <a:buNone/>
            </a:pPr>
            <a:r>
              <a:rPr lang="en-US" sz="1300" dirty="0">
                <a:solidFill>
                  <a:srgbClr val="1E2761"/>
                </a:solidFill>
              </a:rPr>
              <a:t>✓  AI replaces people who don’t use AI. Those who master it are more valuable — not replaceable.</a:t>
            </a:r>
            <a:endParaRPr lang="en-US" sz="1300" dirty="0"/>
          </a:p>
        </p:txBody>
      </p:sp>
      <p:sp>
        <p:nvSpPr>
          <p:cNvPr id="17" name="TextBox 1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F-08  |  The 3 Biggest AI Myths — And the Truth</a:t>
            </a:r>
          </a:p>
        </p:txBody>
      </p:sp>
      <p:pic>
        <p:nvPicPr>
          <p:cNvPr id="18" name="FOUNDIC_logo_small">
            <a:hlinkClick r:id="rId6"/>
          </p:cNvPr>
          <p:cNvPicPr>
            <a:picLocks noChangeAspect="1"/>
          </p:cNvPicPr>
          <p:nvPr/>
        </p:nvPicPr>
        <p:blipFill>
          <a:blip r:embed="rId7"/>
          <a:stretch>
            <a:fillRect/>
          </a:stretch>
        </p:blipFill>
        <p:spPr>
          <a:xfrm>
            <a:off x="8490000" y="4650000"/>
            <a:ext cx="420000" cy="420000"/>
          </a:xfrm>
          <a:prstGeom prst="ellipse">
            <a:avLst/>
          </a:prstGeom>
        </p:spPr>
      </p:pic>
      <p:sp>
        <p:nvSpPr>
          <p:cNvPr id="19" name="foundic_text_19">
            <a:hlinkClick r:id="rId6"/>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MODULE 1  ·  INTERACTION: Tool Quiz</a:t>
            </a:r>
            <a:endParaRPr lang="en-US" sz="1100" dirty="0"/>
          </a:p>
        </p:txBody>
      </p:sp>
      <p:sp>
        <p:nvSpPr>
          <p:cNvPr id="4" name="Text 2"/>
          <p:cNvSpPr/>
          <p:nvPr/>
        </p:nvSpPr>
        <p:spPr>
          <a:xfrm>
            <a:off x="457200" y="640080"/>
            <a:ext cx="8229600" cy="640080"/>
          </a:xfrm>
          <a:prstGeom prst="rect">
            <a:avLst/>
          </a:prstGeom>
          <a:noFill/>
          <a:ln/>
        </p:spPr>
        <p:txBody>
          <a:bodyPr wrap="square" rtlCol="0" anchor="ctr"/>
          <a:lstStyle/>
          <a:p>
            <a:pPr marL="0" indent="0" algn="ctr">
              <a:buNone/>
            </a:pPr>
            <a:r>
              <a:rPr lang="en-US" sz="3000" b="1" dirty="0">
                <a:solidFill>
                  <a:srgbClr val="1E2761"/>
                </a:solidFill>
              </a:rPr>
              <a:t>Which Tool Fits Which Task?</a:t>
            </a:r>
            <a:endParaRPr lang="en-US" sz="3000" dirty="0"/>
          </a:p>
        </p:txBody>
      </p:sp>
      <p:sp>
        <p:nvSpPr>
          <p:cNvPr id="5" name="Shape 3"/>
          <p:cNvSpPr/>
          <p:nvPr/>
        </p:nvSpPr>
        <p:spPr>
          <a:xfrm>
            <a:off x="457200" y="1417320"/>
            <a:ext cx="8229600" cy="914400"/>
          </a:xfrm>
          <a:prstGeom prst="rect">
            <a:avLst/>
          </a:prstGeom>
          <a:solidFill>
            <a:srgbClr val="E8EEF8"/>
          </a:solidFill>
          <a:ln w="12700">
            <a:solidFill>
              <a:srgbClr val="3B82F6"/>
            </a:solidFill>
            <a:prstDash val="solid"/>
          </a:ln>
        </p:spPr>
        <p:txBody>
          <a:bodyPr/>
          <a:lstStyle/>
          <a:p>
            <a:endParaRPr/>
          </a:p>
        </p:txBody>
      </p:sp>
      <p:sp>
        <p:nvSpPr>
          <p:cNvPr id="6" name="Shape 4"/>
          <p:cNvSpPr/>
          <p:nvPr/>
        </p:nvSpPr>
        <p:spPr>
          <a:xfrm>
            <a:off x="457200" y="1417320"/>
            <a:ext cx="457200" cy="914400"/>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417320"/>
            <a:ext cx="457200" cy="914400"/>
          </a:xfrm>
          <a:prstGeom prst="rect">
            <a:avLst/>
          </a:prstGeom>
          <a:noFill/>
          <a:ln/>
        </p:spPr>
        <p:txBody>
          <a:bodyPr wrap="square" rtlCol="0" anchor="ctr"/>
          <a:lstStyle/>
          <a:p>
            <a:pPr marL="0" indent="0" algn="ctr">
              <a:buNone/>
            </a:pPr>
            <a:r>
              <a:rPr lang="en-US" sz="1800" b="1" dirty="0">
                <a:solidFill>
                  <a:srgbClr val="1E2761"/>
                </a:solidFill>
              </a:rPr>
              <a:t>1</a:t>
            </a:r>
            <a:endParaRPr lang="en-US" sz="1800" dirty="0"/>
          </a:p>
        </p:txBody>
      </p:sp>
      <p:sp>
        <p:nvSpPr>
          <p:cNvPr id="8" name="Text 6"/>
          <p:cNvSpPr/>
          <p:nvPr/>
        </p:nvSpPr>
        <p:spPr>
          <a:xfrm>
            <a:off x="1051560" y="1490472"/>
            <a:ext cx="5303520" cy="640080"/>
          </a:xfrm>
          <a:prstGeom prst="rect">
            <a:avLst/>
          </a:prstGeom>
          <a:noFill/>
          <a:ln/>
        </p:spPr>
        <p:txBody>
          <a:bodyPr wrap="square" rtlCol="0" anchor="ctr"/>
          <a:lstStyle/>
          <a:p>
            <a:pPr marL="0" indent="0">
              <a:buNone/>
            </a:pPr>
            <a:r>
              <a:rPr lang="en-US" sz="1300" dirty="0">
                <a:solidFill>
                  <a:srgbClr val="1E2761"/>
                </a:solidFill>
              </a:rPr>
              <a:t>Bernd (Finance) wants to quickly create a chart &amp; table from his quarterly data and embed them directly in Google Slides.</a:t>
            </a:r>
            <a:endParaRPr lang="en-US" sz="1300" dirty="0"/>
          </a:p>
        </p:txBody>
      </p:sp>
      <p:sp>
        <p:nvSpPr>
          <p:cNvPr id="9" name="Shape 7"/>
          <p:cNvSpPr/>
          <p:nvPr/>
        </p:nvSpPr>
        <p:spPr>
          <a:xfrm>
            <a:off x="6583680" y="1600200"/>
            <a:ext cx="1920240" cy="502920"/>
          </a:xfrm>
          <a:prstGeom prst="rect">
            <a:avLst/>
          </a:prstGeom>
          <a:solidFill>
            <a:srgbClr val="3B82F6">
              <a:alpha val="30000"/>
            </a:srgbClr>
          </a:solidFill>
          <a:ln w="12700">
            <a:solidFill>
              <a:srgbClr val="3B82F6"/>
            </a:solidFill>
            <a:prstDash val="solid"/>
          </a:ln>
        </p:spPr>
        <p:txBody>
          <a:bodyPr/>
          <a:lstStyle/>
          <a:p>
            <a:endParaRPr/>
          </a:p>
        </p:txBody>
      </p:sp>
      <p:sp>
        <p:nvSpPr>
          <p:cNvPr id="10" name="Text 8"/>
          <p:cNvSpPr/>
          <p:nvPr/>
        </p:nvSpPr>
        <p:spPr>
          <a:xfrm>
            <a:off x="6583680" y="1600200"/>
            <a:ext cx="1920240" cy="502920"/>
          </a:xfrm>
          <a:prstGeom prst="rect">
            <a:avLst/>
          </a:prstGeom>
          <a:noFill/>
          <a:ln/>
        </p:spPr>
        <p:txBody>
          <a:bodyPr wrap="square" rtlCol="0" anchor="ctr"/>
          <a:lstStyle/>
          <a:p>
            <a:pPr marL="0" indent="0" algn="ctr">
              <a:buNone/>
            </a:pPr>
            <a:r>
              <a:rPr lang="en-US" sz="1300" b="1" dirty="0">
                <a:solidFill>
                  <a:srgbClr val="1D4ED8"/>
                </a:solidFill>
              </a:rPr>
              <a:t>→ Gemini</a:t>
            </a:r>
            <a:endParaRPr lang="en-US" sz="1300" dirty="0"/>
          </a:p>
        </p:txBody>
      </p:sp>
      <p:sp>
        <p:nvSpPr>
          <p:cNvPr id="11" name="Shape 9"/>
          <p:cNvSpPr/>
          <p:nvPr/>
        </p:nvSpPr>
        <p:spPr>
          <a:xfrm>
            <a:off x="457200" y="2496312"/>
            <a:ext cx="8229600" cy="914400"/>
          </a:xfrm>
          <a:prstGeom prst="rect">
            <a:avLst/>
          </a:prstGeom>
          <a:solidFill>
            <a:srgbClr val="E8EEF8"/>
          </a:solidFill>
          <a:ln w="12700">
            <a:solidFill>
              <a:srgbClr val="3B82F6"/>
            </a:solidFill>
            <a:prstDash val="solid"/>
          </a:ln>
        </p:spPr>
        <p:txBody>
          <a:bodyPr/>
          <a:lstStyle/>
          <a:p>
            <a:endParaRPr/>
          </a:p>
        </p:txBody>
      </p:sp>
      <p:sp>
        <p:nvSpPr>
          <p:cNvPr id="12" name="Shape 10"/>
          <p:cNvSpPr/>
          <p:nvPr/>
        </p:nvSpPr>
        <p:spPr>
          <a:xfrm>
            <a:off x="457200" y="2496312"/>
            <a:ext cx="457200" cy="914400"/>
          </a:xfrm>
          <a:prstGeom prst="rect">
            <a:avLst/>
          </a:prstGeom>
          <a:solidFill>
            <a:srgbClr val="3B82F6"/>
          </a:solidFill>
          <a:ln w="12700">
            <a:solidFill>
              <a:srgbClr val="3B82F6"/>
            </a:solidFill>
            <a:prstDash val="solid"/>
          </a:ln>
        </p:spPr>
        <p:txBody>
          <a:bodyPr/>
          <a:lstStyle/>
          <a:p>
            <a:endParaRPr/>
          </a:p>
        </p:txBody>
      </p:sp>
      <p:sp>
        <p:nvSpPr>
          <p:cNvPr id="13" name="Text 11"/>
          <p:cNvSpPr/>
          <p:nvPr/>
        </p:nvSpPr>
        <p:spPr>
          <a:xfrm>
            <a:off x="457200" y="2496312"/>
            <a:ext cx="457200" cy="914400"/>
          </a:xfrm>
          <a:prstGeom prst="rect">
            <a:avLst/>
          </a:prstGeom>
          <a:noFill/>
          <a:ln/>
        </p:spPr>
        <p:txBody>
          <a:bodyPr wrap="square" rtlCol="0" anchor="ctr"/>
          <a:lstStyle/>
          <a:p>
            <a:pPr marL="0" indent="0" algn="ctr">
              <a:buNone/>
            </a:pPr>
            <a:r>
              <a:rPr lang="en-US" sz="1800" b="1" dirty="0">
                <a:solidFill>
                  <a:srgbClr val="1E2761"/>
                </a:solidFill>
              </a:rPr>
              <a:t>2</a:t>
            </a:r>
            <a:endParaRPr lang="en-US" sz="1800" dirty="0"/>
          </a:p>
        </p:txBody>
      </p:sp>
      <p:sp>
        <p:nvSpPr>
          <p:cNvPr id="14" name="Text 12"/>
          <p:cNvSpPr/>
          <p:nvPr/>
        </p:nvSpPr>
        <p:spPr>
          <a:xfrm>
            <a:off x="1051560" y="2569464"/>
            <a:ext cx="5303520" cy="640080"/>
          </a:xfrm>
          <a:prstGeom prst="rect">
            <a:avLst/>
          </a:prstGeom>
          <a:noFill/>
          <a:ln/>
        </p:spPr>
        <p:txBody>
          <a:bodyPr wrap="square" rtlCol="0" anchor="ctr"/>
          <a:lstStyle/>
          <a:p>
            <a:pPr marL="0" indent="0">
              <a:buNone/>
            </a:pPr>
            <a:r>
              <a:rPr lang="en-US" sz="1300" dirty="0">
                <a:solidFill>
                  <a:srgbClr val="1E2761"/>
                </a:solidFill>
              </a:rPr>
              <a:t>You are writing a complex 10-page strategy paper and need structure + deep analysis.</a:t>
            </a:r>
            <a:endParaRPr lang="en-US" sz="1300" dirty="0"/>
          </a:p>
        </p:txBody>
      </p:sp>
      <p:sp>
        <p:nvSpPr>
          <p:cNvPr id="15" name="Shape 13"/>
          <p:cNvSpPr/>
          <p:nvPr/>
        </p:nvSpPr>
        <p:spPr>
          <a:xfrm>
            <a:off x="6583680" y="2679192"/>
            <a:ext cx="1920240" cy="502920"/>
          </a:xfrm>
          <a:prstGeom prst="rect">
            <a:avLst/>
          </a:prstGeom>
          <a:solidFill>
            <a:srgbClr val="3B82F6">
              <a:alpha val="30000"/>
            </a:srgbClr>
          </a:solidFill>
          <a:ln w="12700">
            <a:solidFill>
              <a:srgbClr val="3B82F6"/>
            </a:solidFill>
            <a:prstDash val="solid"/>
          </a:ln>
        </p:spPr>
        <p:txBody>
          <a:bodyPr/>
          <a:lstStyle/>
          <a:p>
            <a:endParaRPr/>
          </a:p>
        </p:txBody>
      </p:sp>
      <p:sp>
        <p:nvSpPr>
          <p:cNvPr id="16" name="Text 14"/>
          <p:cNvSpPr/>
          <p:nvPr/>
        </p:nvSpPr>
        <p:spPr>
          <a:xfrm>
            <a:off x="6583680" y="2679192"/>
            <a:ext cx="1920240" cy="502920"/>
          </a:xfrm>
          <a:prstGeom prst="rect">
            <a:avLst/>
          </a:prstGeom>
          <a:noFill/>
          <a:ln/>
        </p:spPr>
        <p:txBody>
          <a:bodyPr wrap="square" rtlCol="0" anchor="ctr"/>
          <a:lstStyle/>
          <a:p>
            <a:pPr marL="0" indent="0" algn="ctr">
              <a:buNone/>
            </a:pPr>
            <a:r>
              <a:rPr lang="en-US" sz="1300" b="1" dirty="0">
                <a:solidFill>
                  <a:srgbClr val="1D4ED8"/>
                </a:solidFill>
              </a:rPr>
              <a:t>→ Claude</a:t>
            </a:r>
            <a:endParaRPr lang="en-US" sz="1300" dirty="0"/>
          </a:p>
        </p:txBody>
      </p:sp>
      <p:sp>
        <p:nvSpPr>
          <p:cNvPr id="17" name="Shape 15"/>
          <p:cNvSpPr/>
          <p:nvPr/>
        </p:nvSpPr>
        <p:spPr>
          <a:xfrm>
            <a:off x="457200" y="3575304"/>
            <a:ext cx="8229600" cy="914400"/>
          </a:xfrm>
          <a:prstGeom prst="rect">
            <a:avLst/>
          </a:prstGeom>
          <a:solidFill>
            <a:srgbClr val="E8EEF8"/>
          </a:solidFill>
          <a:ln w="12700">
            <a:solidFill>
              <a:srgbClr val="3B82F6"/>
            </a:solidFill>
            <a:prstDash val="solid"/>
          </a:ln>
        </p:spPr>
        <p:txBody>
          <a:bodyPr/>
          <a:lstStyle/>
          <a:p>
            <a:endParaRPr/>
          </a:p>
        </p:txBody>
      </p:sp>
      <p:sp>
        <p:nvSpPr>
          <p:cNvPr id="18" name="Shape 16"/>
          <p:cNvSpPr/>
          <p:nvPr/>
        </p:nvSpPr>
        <p:spPr>
          <a:xfrm>
            <a:off x="457200" y="3575304"/>
            <a:ext cx="457200" cy="914400"/>
          </a:xfrm>
          <a:prstGeom prst="rect">
            <a:avLst/>
          </a:prstGeom>
          <a:solidFill>
            <a:srgbClr val="3B82F6"/>
          </a:solidFill>
          <a:ln w="12700">
            <a:solidFill>
              <a:srgbClr val="3B82F6"/>
            </a:solidFill>
            <a:prstDash val="solid"/>
          </a:ln>
        </p:spPr>
        <p:txBody>
          <a:bodyPr/>
          <a:lstStyle/>
          <a:p>
            <a:endParaRPr/>
          </a:p>
        </p:txBody>
      </p:sp>
      <p:sp>
        <p:nvSpPr>
          <p:cNvPr id="19" name="Text 17"/>
          <p:cNvSpPr/>
          <p:nvPr/>
        </p:nvSpPr>
        <p:spPr>
          <a:xfrm>
            <a:off x="457200" y="3575304"/>
            <a:ext cx="457200" cy="914400"/>
          </a:xfrm>
          <a:prstGeom prst="rect">
            <a:avLst/>
          </a:prstGeom>
          <a:noFill/>
          <a:ln/>
        </p:spPr>
        <p:txBody>
          <a:bodyPr wrap="square" rtlCol="0" anchor="ctr"/>
          <a:lstStyle/>
          <a:p>
            <a:pPr marL="0" indent="0" algn="ctr">
              <a:buNone/>
            </a:pPr>
            <a:r>
              <a:rPr lang="en-US" sz="1800" b="1" dirty="0">
                <a:solidFill>
                  <a:srgbClr val="1E2761"/>
                </a:solidFill>
              </a:rPr>
              <a:t>3</a:t>
            </a:r>
            <a:endParaRPr lang="en-US" sz="1800" dirty="0"/>
          </a:p>
        </p:txBody>
      </p:sp>
      <p:sp>
        <p:nvSpPr>
          <p:cNvPr id="20" name="Text 18"/>
          <p:cNvSpPr/>
          <p:nvPr/>
        </p:nvSpPr>
        <p:spPr>
          <a:xfrm>
            <a:off x="1051560" y="3648456"/>
            <a:ext cx="5303520" cy="640080"/>
          </a:xfrm>
          <a:prstGeom prst="rect">
            <a:avLst/>
          </a:prstGeom>
          <a:noFill/>
          <a:ln/>
        </p:spPr>
        <p:txBody>
          <a:bodyPr wrap="square" rtlCol="0" anchor="ctr"/>
          <a:lstStyle/>
          <a:p>
            <a:pPr marL="0" indent="0">
              <a:buNone/>
            </a:pPr>
            <a:r>
              <a:rPr lang="en-US" sz="1300" dirty="0">
                <a:solidFill>
                  <a:srgbClr val="1E2761"/>
                </a:solidFill>
              </a:rPr>
              <a:t>Tanja (Comms) wants to test 5 variants of a customer email spontaneously — no specific tool, directly in the browser.</a:t>
            </a:r>
            <a:endParaRPr lang="en-US" sz="1300" dirty="0"/>
          </a:p>
        </p:txBody>
      </p:sp>
      <p:sp>
        <p:nvSpPr>
          <p:cNvPr id="21" name="Shape 19"/>
          <p:cNvSpPr/>
          <p:nvPr/>
        </p:nvSpPr>
        <p:spPr>
          <a:xfrm>
            <a:off x="6583680" y="3758184"/>
            <a:ext cx="1920240" cy="502920"/>
          </a:xfrm>
          <a:prstGeom prst="rect">
            <a:avLst/>
          </a:prstGeom>
          <a:solidFill>
            <a:srgbClr val="3B82F6">
              <a:alpha val="30000"/>
            </a:srgbClr>
          </a:solidFill>
          <a:ln w="12700">
            <a:solidFill>
              <a:srgbClr val="3B82F6"/>
            </a:solidFill>
            <a:prstDash val="solid"/>
          </a:ln>
        </p:spPr>
        <p:txBody>
          <a:bodyPr/>
          <a:lstStyle/>
          <a:p>
            <a:endParaRPr/>
          </a:p>
        </p:txBody>
      </p:sp>
      <p:sp>
        <p:nvSpPr>
          <p:cNvPr id="22" name="Text 20"/>
          <p:cNvSpPr/>
          <p:nvPr/>
        </p:nvSpPr>
        <p:spPr>
          <a:xfrm>
            <a:off x="6583680" y="3758184"/>
            <a:ext cx="1920240" cy="502920"/>
          </a:xfrm>
          <a:prstGeom prst="rect">
            <a:avLst/>
          </a:prstGeom>
          <a:noFill/>
          <a:ln/>
        </p:spPr>
        <p:txBody>
          <a:bodyPr wrap="square" rtlCol="0" anchor="ctr"/>
          <a:lstStyle/>
          <a:p>
            <a:pPr marL="0" indent="0" algn="ctr">
              <a:buNone/>
            </a:pPr>
            <a:r>
              <a:rPr lang="en-US" sz="1300" b="1" dirty="0">
                <a:solidFill>
                  <a:srgbClr val="1D4ED8"/>
                </a:solidFill>
              </a:rPr>
              <a:t>→ ChatGPT</a:t>
            </a:r>
            <a:endParaRPr lang="en-US" sz="1300" dirty="0"/>
          </a:p>
        </p:txBody>
      </p:sp>
      <p:sp>
        <p:nvSpPr>
          <p:cNvPr id="24" name="TextBox 23"/>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F-09  |  Welches Tool </a:t>
            </a:r>
            <a:r>
              <a:rPr sz="850" b="1" dirty="0" err="1">
                <a:solidFill>
                  <a:srgbClr val="FFFFFF"/>
                </a:solidFill>
                <a:latin typeface="Calibri"/>
              </a:rPr>
              <a:t>passt</a:t>
            </a:r>
            <a:r>
              <a:rPr sz="850" b="1" dirty="0">
                <a:solidFill>
                  <a:srgbClr val="FFFFFF"/>
                </a:solidFill>
                <a:latin typeface="Calibri"/>
              </a:rPr>
              <a:t> </a:t>
            </a:r>
            <a:r>
              <a:rPr sz="850" b="1" dirty="0" err="1">
                <a:solidFill>
                  <a:srgbClr val="FFFFFF"/>
                </a:solidFill>
                <a:latin typeface="Calibri"/>
              </a:rPr>
              <a:t>wozu</a:t>
            </a:r>
            <a:r>
              <a:rPr sz="850" b="1" dirty="0">
                <a:solidFill>
                  <a:srgbClr val="FFFFFF"/>
                </a:solidFill>
                <a:latin typeface="Calibri"/>
              </a:rPr>
              <a:t>?</a:t>
            </a:r>
          </a:p>
        </p:txBody>
      </p:sp>
      <p:pic>
        <p:nvPicPr>
          <p:cNvPr id="2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8" name="foundic_text_28">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33704</Words>
  <Application>Microsoft Macintosh PowerPoint</Application>
  <PresentationFormat>Bildschirmpräsentation (16:9)</PresentationFormat>
  <Paragraphs>981</Paragraphs>
  <Slides>54</Slides>
  <Notes>54</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54</vt:i4>
      </vt:variant>
    </vt:vector>
  </HeadingPairs>
  <TitlesOfParts>
    <vt:vector size="57" baseType="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Generative KI &amp; Prompt-Engineering</dc:title>
  <dc:subject>PptxGenJS Presentation</dc:subject>
  <dc:creator>KI-Training</dc:creator>
  <cp:lastModifiedBy>Thilo Rau</cp:lastModifiedBy>
  <cp:revision>46</cp:revision>
  <dcterms:created xsi:type="dcterms:W3CDTF">2026-02-23T13:48:00Z</dcterms:created>
  <dcterms:modified xsi:type="dcterms:W3CDTF">2026-03-29T10:10:46Z</dcterms:modified>
</cp:coreProperties>
</file>