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00"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301" r:id="rId30"/>
    <p:sldId id="283" r:id="rId31"/>
    <p:sldId id="284" r:id="rId32"/>
    <p:sldId id="285" r:id="rId33"/>
    <p:sldId id="305" r:id="rId34"/>
    <p:sldId id="286" r:id="rId35"/>
    <p:sldId id="306" r:id="rId36"/>
    <p:sldId id="287" r:id="rId37"/>
    <p:sldId id="307" r:id="rId38"/>
    <p:sldId id="308" r:id="rId39"/>
    <p:sldId id="309" r:id="rId40"/>
    <p:sldId id="310" r:id="rId41"/>
    <p:sldId id="289" r:id="rId42"/>
    <p:sldId id="290" r:id="rId43"/>
    <p:sldId id="291" r:id="rId44"/>
    <p:sldId id="292" r:id="rId45"/>
    <p:sldId id="302" r:id="rId46"/>
    <p:sldId id="293" r:id="rId47"/>
    <p:sldId id="294" r:id="rId48"/>
    <p:sldId id="295" r:id="rId49"/>
    <p:sldId id="296" r:id="rId50"/>
    <p:sldId id="297" r:id="rId51"/>
    <p:sldId id="298" r:id="rId52"/>
    <p:sldId id="299" r:id="rId53"/>
    <p:sldId id="303" r:id="rId54"/>
    <p:sldId id="288" r:id="rId5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B981"/>
    <a:srgbClr val="8B5CF6"/>
    <a:srgbClr val="7F1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7671" autoAdjust="0"/>
  </p:normalViewPr>
  <p:slideViewPr>
    <p:cSldViewPr snapToGrid="0" snapToObjects="1">
      <p:cViewPr varScale="1">
        <p:scale>
          <a:sx n="124" d="100"/>
          <a:sy n="124" d="100"/>
        </p:scale>
        <p:origin x="17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1984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F-01  |  Einstieg &amp; Nordlicht AG Story                      ║
╚══════════════════════════════════════════════════════════════╝
📍 FOLIENZIEL
Teilnehmer abholen, Story-Rahmen einführen, Datenschutzhinweis geben.
🗣️ SPRECHKERN
"Tanja, Kommunikationsmanagerin bei Nordlicht AG — 47 E-Mails, Meeting-Protokoll, Pressemitteilung, alles bis 12 Uhr. Bernd aus Finance: Umsatzprognose ohne vollständige ERP-Daten. Beide haben ChatGPT ausprobiert. Beide haben aufgehört. Heute erfahren wir warum — und wie es richtig geht."
→ Dann PAUSE. Dann: "Fangen wir an."
💡 BEISPIEL/FRAGE
Datenschutz-Hinweis direkt zu Beginn (vor F-01 ausführen):
"Diese Schulung läuft über ein KI-System. Bitte keine sensiblen Firmendaten hier eingeben — genau das besprechen wir in Modul 2."
✅ MERKSATZ
"Tanja und Bernd begleiten uns heute. Jede neue Technik: Wie würde Tanja das nutzen?"
🚫 NICHT ABWEICHEN
Nicht auf technische KI-Hintergründe eingehen — kommt F-04.
Nicht auf Tool-Empfehlungen eingehen — kommt F-05.
Keine Statistiken nennen — lenken ab vom Story-Einstieg.</a:t>
            </a:r>
          </a:p>
        </p:txBody>
      </p:sp>
      <p:sp>
        <p:nvSpPr>
          <p:cNvPr id="4" name="Slide Number Placeholder 3"/>
          <p:cNvSpPr>
            <a:spLocks noGrp="1"/>
          </p:cNvSpPr>
          <p:nvPr>
            <p:ph type="sldNum" sz="quarter" idx="10"/>
          </p:nvPr>
        </p:nvSpPr>
        <p:spPr/>
        <p:txBody>
          <a:bodyPr/>
          <a:lstStyle/>
          <a:p>
            <a:fld id="{F7021451-1387-4CA6-816F-41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KI-ANWENDUNGSFELDER — BREITE ZEIGEN                        ║
╚══════════════════════════════════════════════════════════════╝
NORDLICHT AG STORY:
"Diese vier Kategorien — das </a:t>
            </a:r>
            <a:r>
              <a:rPr lang="en-US" dirty="0" err="1"/>
              <a:t>ist</a:t>
            </a:r>
            <a:r>
              <a:rPr lang="en-US" dirty="0"/>
              <a:t> Tanjas und Bernd' Arbeitswoche.
Schauen wir gemeinsam: Wo steckt bei Ihnen die größte Zeitersparnis?"
TRAINER-ANWEISUNG:
→ Folie NICHT vorlesen. Kurz zeigen (10 Sek.) und dann fragen:
  "Welche dieser Kategorien passt zu Ihrer ersten Antwort
  von vorhin? Texte? Recherche? Produktivität?"
KONKRETE PROMPT-BEISPIELE (für jede Kategorie):
TEXTE &amp; KOMMUNIKATION:
"Schreib eine freundliche Nachfass-E-Mail für einen Kunden,
der seit 2 Wochen nicht geantwortet hat. Ton: professionell
aber menschlich. Max. 5 Sätze."
RECHERCHE &amp; ANALYSE:
"Fasse die 5 wichtigsten Trends im deutschen Energiemarkt 2025
zusammen. Quellen bitte angeben." (→ Perplexity: perplexity.ai)
KREATIVARBEIT:
"Nenne 15 kreative Ideen für den Titel unseres Kundenmagazins
zum Thema Nachhaltigkeit. Kurz und prägnant."
PRODUKTIVITÄT:
"Ich habe folgende Meeting-Notizen: [Notizen einfügen].
Erstelle daraus ein strukturiertes Protokoll mit Beschlüssen
und Aufgaben mit Verantwortlichen und Deadlines."
WICHTIG:
"Das ist kein Wunschzettel — das </a:t>
            </a:r>
            <a:r>
              <a:rPr lang="en-US" dirty="0" err="1"/>
              <a:t>ist</a:t>
            </a:r>
            <a:r>
              <a:rPr lang="en-US" dirty="0"/>
              <a:t> Tanjas Montagmorgen.
All das ist heute in diesem Training möglich."
LINKS:
→ ChatGPT: chat.openai.com
→ Claude: claude.ai
→ Gemini: gemini.google.com
→ Perplexity (Recherche): perplexity.ai
</a:t>
            </a:r>
          </a:p>
        </p:txBody>
      </p:sp>
      <p:sp>
        <p:nvSpPr>
          <p:cNvPr id="4" name="Slide Number Placeholder 3"/>
          <p:cNvSpPr>
            <a:spLocks noGrp="1"/>
          </p:cNvSpPr>
          <p:nvPr>
            <p:ph type="sldNum" sz="quarter" idx="10"/>
          </p:nvPr>
        </p:nvSpPr>
        <p:spPr/>
        <p:txBody>
          <a:bodyPr/>
          <a:lstStyle/>
          <a:p>
            <a:fld id="{F7021451-1387-4CA6-816F-41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PROMPT-DIAGNOSE — ANALYTISCH DENKEN TRAINIEREN             ║
╚══════════════════════════════════════════════════════════════╝
NORDLICHT AG STORY:
"Das hier sind Prompts die Tanja in ihrer ersten Woche
mit ChatGPT verwendet hat. Sie haben aufgehört weil die
Ergebnisse nicht brauchbar waren. Schauen wir gemeinsam warum."
TRAINER-MODERATION:
→ Jeden Prompt EINZELN einblenden (nicht alle auf einmal)
→ Frage: "Was fehlt hier? Was würden Sie ergänzen?"
→ Teilnehmer antworten lassen — DANN Diagnose zeigen
DIAGNOSE-HILFE (was Sie suchen):
Prompt 1 — "Erkläre mir KI.":
→ Zu vage: Welches Niveau? Wofür? Wie lang? Welcher Kontext?
→ Analoges Beispiel: "Schreibe eine E-Mail." ist genauso vage — wem? worum? welcher Ton?
→ Fehlt: Role, Context, Format
→ Verbesserung: "Du bist KI-Trainer. Erkläre mir in 3 Sätzen, was generative KI ist — für jemanden ohne Vorkenntnisse."
Prompt 2 — Voller RCTF-Prompt (ETF-Finanzberater):
→ Sehr gut: Alle vier Elemente vorhanden — Rolle, Kontext, Aufgabe, Format
→ "Das ist der Unterschied, den Sie nach Modul 2 zu jedem Prompt sehen."
Prompt 3 — "Schreib einen guten Text für mein Unternehmen.":
→ Zu vage: Was ist "gut"? Welches Unternehmen? Welches Thema? Welcher Ton?
→ Fehlt: Kontext, Format, Zielgruppe, Zweck
MUSTER HERAUSARBEITEN:
"Was haben alle schlechten Prompts gemeinsam?"
→ Fehlende Rolle: Die KI weiß nicht, wer spricht
→ Fehlender Kontext: Die KI weiß nicht, wofür es ist
→ Fehlendes Format: Die KI entscheidet selbst wie lang/kurz
ÜBERLEITUNG:
"Für genau dieses Problem gibt es ein Framework.
Das schauen wir uns nach der kurzen Pause an — und das
wird ab heute jeden Ihrer Prompts besser machen."
</a:t>
            </a:r>
          </a:p>
        </p:txBody>
      </p:sp>
      <p:sp>
        <p:nvSpPr>
          <p:cNvPr id="4" name="Slide Number Placeholder 3"/>
          <p:cNvSpPr>
            <a:spLocks noGrp="1"/>
          </p:cNvSpPr>
          <p:nvPr>
            <p:ph type="sldNum" sz="quarter" idx="10"/>
          </p:nvPr>
        </p:nvSpPr>
        <p:spPr/>
        <p:txBody>
          <a:bodyPr/>
          <a:lstStyle/>
          <a:p>
            <a:fld id="{F7021451-1387-4CA6-816F-41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MODUL 1 ABSCHLUSS &amp; CLIFFHANGER                            ║
╚══════════════════════════════════════════════════════════════╝
NORDLICHT AG STORY:
"Tanja und Bernd wissen jetzt was generative KI ist.
Aber sie wissen noch nicht, wie man sie WIRKLICH nutzt.
Das ist der Unterschied zwischen 'probiert und frustriert'
und 'täglich 1,5 Stunden eingespart'."
ZUSAMMENFASSUNG (in eigenen Worten):
"Drei Dinge mitnehmen:
Eins: KI generiert, sie denkt nicht.
Zwei: Der Prompt entscheidet über Qualität — nicht das Tool.
Drei: Halluzinationen sind real — aber kontrollierbar."
CLIFFHANGER AUFBAUEN:
"Bernd hat nächste Woche ein Board-Meeting.
Er braucht eine Umsatzprognose. Er kennt jetzt ChatGPT.
Aber sein erster Prompt läuft schief — und wir werden
genau diesen Moment analysieren.
Ihre Aufgabe für die Pause: Denken Sie an eine echte Aufgabe
aus Ihrer Arbeit, die Sie in der nächsten Woche mit KI
ausprobieren möchten. Eine konkrete, realistische Aufgabe."
→ Antwort notieren — in Modul 2 und 3 direkt aufgreifen.
TRAINER-CHECK:
✓ Haben Sie die 3 Aufgaben aus der Bedarfsanalyse notiert?
✓ Welche Aufgabe eignet sich am besten für Modul 3?
✓ Browser-Tab offen lassen für Modul 2
</a:t>
            </a:r>
          </a:p>
        </p:txBody>
      </p:sp>
      <p:sp>
        <p:nvSpPr>
          <p:cNvPr id="4" name="Slide Number Placeholder 3"/>
          <p:cNvSpPr>
            <a:spLocks noGrp="1"/>
          </p:cNvSpPr>
          <p:nvPr>
            <p:ph type="sldNum" sz="quarter" idx="10"/>
          </p:nvPr>
        </p:nvSpPr>
        <p:spPr/>
        <p:txBody>
          <a:bodyPr/>
          <a:lstStyle/>
          <a:p>
            <a:fld id="{F7021451-1387-4CA6-816F-41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WISSENS-CHECK MODUL 1 — TRAINER-ANWEISUNG                  ║
╚══════════════════════════════════════════════════════════════╝
FOLIENINHALT (F-13):
6 Multiple-Choice-Fragen zu Modul 1 — KI-Grundlagen.
Jede Frage hat 4 Antwortmöglichkeiten (A–D), eine Antwort ist richtig.
Richtige Antworten (intern, nicht vorlesen):
F1: B | F2: D | F3: C | F4: B | F5: B | F6: C
══════════════════════════════════════════════════
TRAINER-ABLAUF (LLM-Anweisung)
══════════════════════════════════════════════════
ANKÜNDIGUNG:
"Bevor wir in die Pause gehen — ein kurzer Wissens-Check.
Ich stelle Ihnen 6 Fragen aus Modul 1. Tippen Sie einfach A, B, C oder D.
Keine Angst vor Fehlern — die zeigen uns nur, wo wir kurz nochmal hinschauen."
ABLAUF PRO FRAGE:
1. Stelle die Frage mit allen 4 Antwortmöglichkeiten
2. Warte auf die Antwort des Teilnehmers
3. Wenn RICHTIG: Kurz begründen warum diese Antwort korrekt ist (1-2 Sätze)
4. Wenn FALSCH: Erklären warum diese Antwort falsch ist UND warum die richtige Antwort stimmt (1-2 Sätze)
5. Dann: nächste Frage
──────────────────────────────────────────────────
FRAGE 1:
"Was unterscheidet generative KI von unsichtbarer KI?
A) Sie arbeitet automatisch im Hintergrund
B) Sie erzeugt auf Anfrage neue Inhalte
C) Sie ersetzt alle menschlichen Aufgaben
D) Sie funktioniert nur mit Internetverbindung"
✓ Richtig: B
Richtig-Feedback: "Genau! Generative KI erzeugt aktiv neue Inhalte — Texte, Bilder, Code — direkt auf Ihre Anfrage hin. Das ist der Kern: Sie antworten, sie erschaffen. Unsichtbare KI dagegen arbeitet im Hintergrund, ohne dass Sie etwas tun."
Falsch-Feedback (bei A): "Das ist unsichtbare KI — sie filtert, empfiehlt und sortiert im Hintergrund. Generative KI dagegen wartet auf Ihre Anfrage und erzeugt dann etwas Neues."
Falsch-Feedback (bei C/D): "Das ist ein häufiges Missverständnis. Generative KI ergänzt — sie ersetzt nicht. Und sie funktioniert auch offline mit lokalem Modell. Das Unterscheidende ist: Sie erzeugt Neues auf Ihre Anfrage hin."
──────────────────────────────────────────────────
FRAGE 2:
"Was passiert, wenn eine KI ein Trainings-Cutoff-Datum hat?
A) Sie wird langsamer
B) Sie kostet mehr
C) Sie kann keine Bilder erstellen
D) Sie kennt keine Ereignisse nach diesem Datum"
✓ Richtig: D
Richtig-Feedback: "Genau! Das Training eines Sprachmodells endet zu einem bestimmten Datum — alles was danach passiert ist, kennt die KI nicht. Für aktuelle Informationen brauchen Sie Perplexity oder geben Sie die Infos selbst in den Prompt ein."
Falsch-Feedback (bei A/B/C): "Geschwindigkeit, Kosten und Bildgenerierung haben nichts mit dem Cutoff zu tun. Der Cutoff bedeutet: Die KI kennt keine Ereignisse, Zahlen oder Fakten, die nach ihrem Trainingsende veröffentlicht wurden. Deshalb muss man aktuelle Informationen immer selbst ergänzen."
──────────────────────────────────────────────────
FRAGE 3:
"Was beschreibt den Begriff KI-Halluzination?
A) Ein technischer Fehler durch Serverüberlastung
B) Absichtliche Falschaussagen der KI
C) Plausibel klingende, aber erfundene Fakten
D) Bilder aus der KI-Fantasie"
✓ Richtig: C
Richtig-Feedback: "Exakt! KI halluziniert, wenn sie statistische Wahrscheinlichkeiten zu Text kombiniert — das klingt dann überzeugend, ist aber erfunden. Deshalb gilt: kritische Fakten immer prüfen."
Falsch-Feedback: "KI lügt nicht absichtlich — sie hat kein Bewusstsein. Sie kombiniert Wahrscheinlichkeiten und produziert manchmal falsche, aber plausibel klingende Fakten."
──────────────────────────────────────────────────
FRAGE 4:
"Welche dieser Aussagen über KI ist ein Mythos?
A) KI-Outputs können Fehler enthalten
B) KI denkt und hat echtes Bewusstsein
C) Der Prompt bestimmt die Output-Qualität
D) KI hat ein Trainings-Cutoff-Datum"
✓ Richtig: B
Richtig-Feedback: "Richtig! KI berechnet Wahrscheinlichkeiten — kein Denken, kein Bewusstsein, keine Intention. Diesen Mythos aufzulösen ist wichtig, damit Sie die KI realistisch einsetzen."
Falsch-Feedback: "Die anderen drei Aussagen sind alle korrekt. Nur B ist ein Mythos: KI hat kein Bewusstsein — sie kombiniert statistische Muster, das wirkt nur intelligent."
──────────────────────────────────────────────────
FRAGE 5:
"Was ist der wichtigste Faktor für die Qualität eines KI-Outputs?
A) Die Geschwindigkeit der Internetverbindung
B) Die Qualität und Präzision des Prompts
C) Die Anzahl der Wörter in der Anfrage
D) Das verwendete Endgerät"
✓ Richtig: B
Richtig-Feedback: "100% richtig! Gleiches Tool, gleiche Aufgabe — aber ein präziser Prompt liefert dreimal bessere Ergebnisse. Das ist die Kernbotschaft von Modul 2."
Falsch-Feedback: "Internet, Wortanzahl und Gerät spielen kaum eine Rolle. Entscheidend ist, WAS Sie tippen — der Prompt ist der Hebel."
──────────────────────────────────────────────────
FRAGE 6:
"Für welche Aufgaben ist KI im Berufsalltag besonders stark?
A) Physische Reparaturen und Montage
B) Persönliche Bankgeschäfte abwickeln
C) Textarbeit, Analyse und Ideenfindung
D) Hardware-Probleme diagnostizieren"
✓ Richtig: C
Richtig-Feedback: "Genau! Texte schreiben, Informationen analysieren, Ideen entwickeln — das sind die Stärken. Alles was mit Sprache und Denken zu tun hat."
Falsch-Feedback: "KI lebt in der digitalen Welt. Physische Aufgaben, Bankgeschäfte und Hardware-Diagnosen gehören nicht dazu. Ihre Domäne ist Sprache, Analyse und Kreativarbeit."
══════════════════════════════════════════════════
AUSWERTUNG NACH FRAGE 6
══════════════════════════════════════════════════
BEI ALLEN 6 RICHTIG:
"Hervorragend — alle 6 richtig! Sie haben Modul 1 vollständig verinnerlicht.
Genau dieses Grundverständnis ist die Basis für alles was jetzt kommt.
→ Jetzt: Pause. In 10 Minuten starten wir mit Modul 2!"
BEI 1–2 FALSCH:
"Gut gemacht — [X] von 6 richtig! Wir haben fast alles sicher.
Möchten Sie die [Anzahl] Themen kurz nochmal auffrischen, bevor wir in die Pause gehen?
Oder möchten Sie direkt mit Modul 2 weitermachen?"
→ Bei 'wiederholen': Gehe kurz auf die falsch beantworteten Fragen zurück und erkläre sie nochmal anhand der Folien F-03 bis F-12.
→ Bei 'weitermachen': "Super — dann gönnen Sie sich jetzt eine kleine Pause. Gleich geht's mit Modul 2 los!"
BEI 3+ FALSCH:
"[X] von 6 — gut, dass wir das gecheckt haben! Es gibt ein paar Themen, die ich gerne noch einmal klarmachen möchte.
Darf ich kurz auf [falsche Themen] eingehen, bevor wir Modul 2 starten?"
→ Gehe gezielt auf die betroffenen Folien zurück.</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PAUSE — KURZE ERHOLUNG                                      ║
╚══════════════════════════════════════════════════════════════╝
VOR DER PAUSE SAGEN:
"Wir machen jetzt eine kleine Pause. Browser-Tab bitte offen lassen.
Denkaufgabe: Welche echte Aufgabe aus Ihrer Arbeit möchten Sie
in der nächsten Woche mit KI ausprobieren?"
TRAINER-AUFGABEN IN DER PAUSE:
✓ Notizen zur Bedarfsanalyse durchsehen
✓ Bernd-</a:t>
            </a:r>
            <a:r>
              <a:rPr lang="en-US" dirty="0" err="1"/>
              <a:t>Szenario</a:t>
            </a:r>
            <a:r>
              <a:rPr lang="en-US" dirty="0"/>
              <a:t> (F-14) vorbereiten — ggf. Prompt bereits tippen
✓ Welche Aufgabe des Teilnehmers passt am besten für die
  Live-Demo in Modul 3?
✓ Ggf. nachfragen ob Account für KI-Tool schon vorhanden
  → Falls nicht: BACKUP-FOLIE zeigen und jetzt einrichten lassen
NACH DER PAUSE STARTEN:
"Willkommen zurück. Wir steigen direkt ein —
Bernd </a:t>
            </a:r>
            <a:r>
              <a:rPr lang="en-US" dirty="0" err="1"/>
              <a:t>aus</a:t>
            </a:r>
            <a:r>
              <a:rPr lang="en-US" dirty="0"/>
              <a:t> Finance hat ein Problem. Schauen wir es uns an."
</a:t>
            </a:r>
          </a:p>
        </p:txBody>
      </p:sp>
      <p:sp>
        <p:nvSpPr>
          <p:cNvPr id="4" name="Slide Number Placeholder 3"/>
          <p:cNvSpPr>
            <a:spLocks noGrp="1"/>
          </p:cNvSpPr>
          <p:nvPr>
            <p:ph type="sldNum" sz="quarter" idx="10"/>
          </p:nvPr>
        </p:nvSpPr>
        <p:spPr/>
        <p:txBody>
          <a:bodyPr/>
          <a:lstStyle/>
          <a:p>
            <a:fld id="{F7021451-1387-4CA6-816F-41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Bernd-SZENARIO — EINSTIEG MODUL 2                         ║
╚══════════════════════════════════════════════════════════════╝
NORDLICHT AG STORY — DEN KONFLIKT AUFBAUEN:
"Bernd hat Freitagabend Überstunden gemacht.
Er braucht bis Montag eine Umsatzprognose für das Board.
Er öffnet ChatGPT und tippt — ich lese Ihnen seinen Prompt vor:"
Bernd' SCHLECHTER PROMPT (vorlesen):
'Erstell mir eine Umsatzprognose für Nordlicht AG Q4 2025
basierend auf unseren bisherigen Daten.'
"Was denken Sie — was kommt raus?"
→ DEMO: Prompt live tippen und Output zeigen
  (ChatGPT / Claude / Gemini / Grok — beliebiges Tool)
"ChatGPT antwortet professionell. Tabellen. Zahlen. Prozente.
Alles überzeugend formatiert. Bernd ist zufrieden.
Bis er sich das Ergebnis genauer ansieht.
Die Zahl 2,4 Mio. EUR. Nordlicht AG hatte 1,8 Mio.
Der Rest: Halluziniert."
PAUSE — WIRKUNG ERZEUGEN LASSEN.
"Warum passiert das? Und was </a:t>
            </a:r>
            <a:r>
              <a:rPr lang="en-US" dirty="0" err="1"/>
              <a:t>hätte</a:t>
            </a:r>
            <a:r>
              <a:rPr lang="en-US" dirty="0"/>
              <a:t> Bernd anders machen müssen?
Das klären wir jetzt mit einem Framework, das alles ändert."
→ Überleitung direkt zu F-15 (RCTF)
TOOLS MIT LINKS:
→ ChatGPT: chat.openai.com
→ Claude: claude.ai
→ Gemini: gemini.google.com
→ Grok: x.ai/grok
</a:t>
            </a:r>
          </a:p>
        </p:txBody>
      </p:sp>
      <p:sp>
        <p:nvSpPr>
          <p:cNvPr id="4" name="Slide Number Placeholder 3"/>
          <p:cNvSpPr>
            <a:spLocks noGrp="1"/>
          </p:cNvSpPr>
          <p:nvPr>
            <p:ph type="sldNum" sz="quarter" idx="10"/>
          </p:nvPr>
        </p:nvSpPr>
        <p:spPr/>
        <p:txBody>
          <a:bodyPr/>
          <a:lstStyle/>
          <a:p>
            <a:fld id="{F7021451-1387-4CA6-816F-41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RCTF — DAS HERZSTÜCK DES TRAININGS                         ║
╚══════════════════════════════════════════════════════════════╝
NORDLICHT AG STORY — Bernd VERBESSERN:
"Schauen wir uns an, </a:t>
            </a:r>
            <a:r>
              <a:rPr lang="en-US" dirty="0" err="1"/>
              <a:t>wie</a:t>
            </a:r>
            <a:r>
              <a:rPr lang="en-US" dirty="0"/>
              <a:t> Bernd' Prompt mit RCTF aussehen würde."
RCTF LIVE AUFBAUEN (schrittweise, nicht alle auf einmal):
R — ROLE:
"Du bist Senior Financial Analyst mit 10 Jahren Erfahrung
in mittelständischen Energieversorgern."
"Die Rolle gibt der KI Kontext: Wie detailliert? Welcher Jargon?"
C — CONTEXT:
"Ich bin Bernd, Finance Manager bei Nordlicht AG (Hamburg,
320 MA, Energieversorger). Ich bereite die Q4-Prognose für das
Board-Meeting am Montag vor. Wir hatten Q3: 1,8 Mio. EUR Umsatz.
Q4 historisch ~12% höher. Budget-Ziel: 2,1 Mio. EUR."
"Jetzt hat die KI echte Zahlen. Keine Halluzinationen mehr —
weil wir die Datenbasis mitgeben."
T — TASK:
"Erstelle eine kompakte Umsatzprognose für Q4 2025,
inkl. Best/Base/Worst-Case-Szenarien, Begründungen,
und 3 strategische Empfehlungen."
F — FORMAT:
"Format: Übersichtstabelle + Fließtext-Zusammenfassung,
max. 400 Wörter, auf Deutsch, für nicht-technisches Board-Publikum."
→ JETZT LIVE TIPPEN UND DEMO ZEIGEN.
AKTIVES TIPPEN (Teilnehmer):
"Schreiben Sie jetzt Ihren RCTF-Prompt — für eine Ihrer 3 Aufgaben
aus dem Einstieg. Alle 4 Felder. Nehmen Sie sich 5 Minuten."
→ ChatGPT: chat.openai.com | Claude: claude.ai | Gemini: gemini.google.com
HINTERGRUND FÜR TRAINER:
RCTF ist eine vereinfachte Version des 'Prompt Engineering'-Standards.
Verwandte Frameworks: CO-STAR (Context, Objective, Style, Tone, Audience, Response)
und APE (Action, Purpose, Expectation). RCTF ist leichter merkbar.
MERKSATZ:
"RCTF ist Ihr Prompt-GPS: Je genauer Sie navigieren,
desto direkter kommen Sie ans Ziel."
</a:t>
            </a:r>
          </a:p>
        </p:txBody>
      </p:sp>
      <p:sp>
        <p:nvSpPr>
          <p:cNvPr id="4" name="Slide Number Placeholder 3"/>
          <p:cNvSpPr>
            <a:spLocks noGrp="1"/>
          </p:cNvSpPr>
          <p:nvPr>
            <p:ph type="sldNum" sz="quarter" idx="10"/>
          </p:nvPr>
        </p:nvSpPr>
        <p:spPr/>
        <p:txBody>
          <a:bodyPr/>
          <a:lstStyle/>
          <a:p>
            <a:fld id="{F7021451-1387-4CA6-816F-41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F-17  |  Von gut zu exzellent: 3 Profi-Techniken            ║
╚══════════════════════════════════════════════════════════════╝
📍 FOLIENZIEL
Re-Prompting als professionelle Arbeitsweise etablieren — weg vom "Einmal-Prompt".
🗣️ SPRECHKERN
"Tanja hat ihren RCTF-Prompt geschrieben — gutes Ergebnis. Aber der Newsletter ist noch steif. Wie verbessert sie ihn ohne von vorne anzufangen?"
Zero-Shot: direkte Anfrage ohne Beispiel — für einfache Aufgaben.
Chain-of-Thought: KI Schritt für Schritt denken lassen — für komplexe Analysen.
Re-Prompting: Das Wichtigste — iterieren statt neu anfangen.
💡 BEISPIEL/FRAGE
"Nehmen Sie Ihren Output aus F-16. Schicken Sie jetzt genau einen Re-Prompt:
'Mach das 50% kürzer.' ODER 'Formuliere formeller.' ODER 'Füge ein Beispiel hinzu.'"
✅ MERKSATZ
"Der erste Prompt ist die Skizze. Profis prompten dreimal. Das ist keine Schwäche — das ist das Prinzip."
🚫 NICHT ABWEICHEN
Nicht Zero-Shot oder Chain-of-Thought tiefer erklären — Re-Prompting ist das Kernthema dieser Folie.
Nicht auf neue Prompt-Techniken eingehen — die drei auf der Folie reichen.</a:t>
            </a:r>
          </a:p>
          <a:p>
            <a:r>
              <a:rPr dirty="0"/>
              <a:t>
ÄNDERUNG (Feedback): CHAIN-OF-THOUGHT FORMULIERUNG
</a:t>
            </a:r>
            <a:r>
              <a:rPr dirty="0" err="1"/>
              <a:t>Geändert</a:t>
            </a:r>
            <a:r>
              <a:rPr dirty="0"/>
              <a:t> von: "</a:t>
            </a:r>
            <a:r>
              <a:rPr dirty="0" err="1"/>
              <a:t>Erkläre</a:t>
            </a:r>
            <a:r>
              <a:rPr dirty="0"/>
              <a:t> mir </a:t>
            </a:r>
            <a:r>
              <a:rPr dirty="0" err="1"/>
              <a:t>deinen</a:t>
            </a:r>
            <a:r>
              <a:rPr dirty="0"/>
              <a:t> </a:t>
            </a:r>
            <a:r>
              <a:rPr dirty="0" err="1"/>
              <a:t>Denkweg</a:t>
            </a:r>
            <a:r>
              <a:rPr dirty="0"/>
              <a:t> Schritt für Schritt"
Zu: "</a:t>
            </a:r>
            <a:r>
              <a:rPr dirty="0" err="1"/>
              <a:t>Strukturiere</a:t>
            </a:r>
            <a:r>
              <a:rPr dirty="0"/>
              <a:t> </a:t>
            </a:r>
            <a:r>
              <a:rPr dirty="0" err="1"/>
              <a:t>deine</a:t>
            </a:r>
            <a:r>
              <a:rPr dirty="0"/>
              <a:t> Argumentation </a:t>
            </a:r>
            <a:r>
              <a:rPr dirty="0" err="1"/>
              <a:t>klar</a:t>
            </a:r>
            <a:r>
              <a:rPr dirty="0"/>
              <a:t> in </a:t>
            </a:r>
            <a:r>
              <a:rPr dirty="0" err="1"/>
              <a:t>nachvollziehbaren</a:t>
            </a:r>
            <a:r>
              <a:rPr dirty="0"/>
              <a:t> </a:t>
            </a:r>
            <a:r>
              <a:rPr dirty="0" err="1"/>
              <a:t>Schritten</a:t>
            </a:r>
            <a:r>
              <a:rPr dirty="0"/>
              <a:t>."
</a:t>
            </a:r>
            <a:r>
              <a:rPr dirty="0" err="1"/>
              <a:t>Begründung</a:t>
            </a:r>
            <a:r>
              <a:rPr dirty="0"/>
              <a:t>: </a:t>
            </a:r>
            <a:r>
              <a:rPr dirty="0" err="1"/>
              <a:t>Explizites</a:t>
            </a:r>
            <a:r>
              <a:rPr dirty="0"/>
              <a:t> Chain-of-Thought </a:t>
            </a:r>
            <a:r>
              <a:rPr dirty="0" err="1"/>
              <a:t>wird</a:t>
            </a:r>
            <a:r>
              <a:rPr dirty="0"/>
              <a:t> </a:t>
            </a:r>
            <a:r>
              <a:rPr dirty="0" err="1"/>
              <a:t>bei</a:t>
            </a:r>
            <a:r>
              <a:rPr dirty="0"/>
              <a:t> </a:t>
            </a:r>
            <a:r>
              <a:rPr dirty="0" err="1"/>
              <a:t>neueren</a:t>
            </a:r>
            <a:r>
              <a:rPr dirty="0"/>
              <a:t> </a:t>
            </a:r>
            <a:r>
              <a:rPr dirty="0" err="1"/>
              <a:t>Modellen</a:t>
            </a:r>
            <a:r>
              <a:rPr dirty="0"/>
              <a:t> (o3, Claude 4+)
</a:t>
            </a:r>
            <a:r>
              <a:rPr dirty="0" err="1"/>
              <a:t>zunehmend</a:t>
            </a:r>
            <a:r>
              <a:rPr dirty="0"/>
              <a:t> intern </a:t>
            </a:r>
            <a:r>
              <a:rPr dirty="0" err="1"/>
              <a:t>ausgeführt</a:t>
            </a:r>
            <a:r>
              <a:rPr dirty="0"/>
              <a:t> — die </a:t>
            </a:r>
            <a:r>
              <a:rPr dirty="0" err="1"/>
              <a:t>neue</a:t>
            </a:r>
            <a:r>
              <a:rPr dirty="0"/>
              <a:t> </a:t>
            </a:r>
            <a:r>
              <a:rPr dirty="0" err="1"/>
              <a:t>Formulierung</a:t>
            </a:r>
            <a:r>
              <a:rPr dirty="0"/>
              <a:t> </a:t>
            </a:r>
            <a:r>
              <a:rPr dirty="0" err="1"/>
              <a:t>ist</a:t>
            </a:r>
            <a:r>
              <a:rPr dirty="0"/>
              <a:t> </a:t>
            </a:r>
            <a:r>
              <a:rPr dirty="0" err="1"/>
              <a:t>modellunabhängiger</a:t>
            </a:r>
            <a:r>
              <a:rPr dirty="0"/>
              <a:t>.
NEGATIVBEISPIEL CONTEXT (</a:t>
            </a:r>
            <a:r>
              <a:rPr dirty="0" err="1"/>
              <a:t>neue</a:t>
            </a:r>
            <a:r>
              <a:rPr dirty="0"/>
              <a:t> </a:t>
            </a:r>
            <a:r>
              <a:rPr dirty="0" err="1"/>
              <a:t>Leiste</a:t>
            </a:r>
            <a:r>
              <a:rPr dirty="0"/>
              <a:t> </a:t>
            </a:r>
            <a:r>
              <a:rPr dirty="0" err="1"/>
              <a:t>unten</a:t>
            </a:r>
            <a:r>
              <a:rPr dirty="0"/>
              <a:t>):
Live demo: Prompt </a:t>
            </a:r>
            <a:r>
              <a:rPr dirty="0" err="1"/>
              <a:t>ohne</a:t>
            </a:r>
            <a:r>
              <a:rPr dirty="0"/>
              <a:t> Context → </a:t>
            </a:r>
            <a:r>
              <a:rPr dirty="0" err="1"/>
              <a:t>generischer</a:t>
            </a:r>
            <a:r>
              <a:rPr dirty="0"/>
              <a:t> Output </a:t>
            </a:r>
            <a:r>
              <a:rPr dirty="0" err="1"/>
              <a:t>zeigen</a:t>
            </a:r>
            <a:r>
              <a:rPr dirty="0"/>
              <a:t>
Dann: Selber Prompt + </a:t>
            </a:r>
            <a:r>
              <a:rPr dirty="0" err="1"/>
              <a:t>vollständiger</a:t>
            </a:r>
            <a:r>
              <a:rPr dirty="0"/>
              <a:t> RCTF-Context → </a:t>
            </a:r>
            <a:r>
              <a:rPr dirty="0" err="1"/>
              <a:t>spezifischer</a:t>
            </a:r>
            <a:r>
              <a:rPr dirty="0"/>
              <a:t> Output
Frage: "Was </a:t>
            </a:r>
            <a:r>
              <a:rPr dirty="0" err="1"/>
              <a:t>ist</a:t>
            </a:r>
            <a:r>
              <a:rPr dirty="0"/>
              <a:t> der </a:t>
            </a:r>
            <a:r>
              <a:rPr dirty="0" err="1"/>
              <a:t>Unterschied</a:t>
            </a:r>
            <a:r>
              <a:rPr dirty="0"/>
              <a:t>?" → </a:t>
            </a:r>
            <a:r>
              <a:rPr dirty="0" err="1"/>
              <a:t>Teilnehmer</a:t>
            </a:r>
            <a:r>
              <a:rPr dirty="0"/>
              <a:t> </a:t>
            </a:r>
            <a:r>
              <a:rPr dirty="0" err="1"/>
              <a:t>selbst</a:t>
            </a:r>
            <a:r>
              <a:rPr dirty="0"/>
              <a:t> </a:t>
            </a:r>
            <a:r>
              <a:rPr dirty="0" err="1"/>
              <a:t>erkennen</a:t>
            </a:r>
            <a:r>
              <a:rPr dirty="0"/>
              <a:t> </a:t>
            </a:r>
            <a:r>
              <a:rPr dirty="0" err="1"/>
              <a:t>lassen</a:t>
            </a:r>
            <a:r>
              <a:rPr dirty="0"/>
              <a:t>.
</a:t>
            </a:r>
          </a:p>
        </p:txBody>
      </p:sp>
      <p:sp>
        <p:nvSpPr>
          <p:cNvPr id="4" name="Slide Number Placeholder 3"/>
          <p:cNvSpPr>
            <a:spLocks noGrp="1"/>
          </p:cNvSpPr>
          <p:nvPr>
            <p:ph type="sldNum" sz="quarter" idx="10"/>
          </p:nvPr>
        </p:nvSpPr>
        <p:spPr/>
        <p:txBody>
          <a:bodyPr/>
          <a:lstStyle/>
          <a:p>
            <a:fld id="{F7021451-1387-4CA6-816F-41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F-18  |  KI schreibt — Sie klingen. Der menschliche Touch.  ║
╚══════════════════════════════════════════════════════════════╝
📍 FOLIENZIEL
KI-Texte authentisch klingen lassen — nicht nach Unternehmensbroschüre.
🗣️ SPRECHKERN
"Tanjas erster ChatGPT-Newsletter war technisch korrekt. Ihre Kollegin sagte sofort: 'Klingt nicht wie du.' Zu glatt, zu generisch. Vier Techniken dagegen — wir machen eine live."
Technik 1 (stärkste): Stil vorgeben — eigene E-Mail als Muster einsetzen.
Technik 2: Entgeneralisieren — allgemeine Aussagen durch konkrete ersetzen.
Technik 3: Tonkalibrierung — "Mach das 30% persönlicher."
Technik 4: Kontrollcheck — KI ihre eigenen Schwachstellen finden lassen.
💡 BEISPIEL/FRAGE
"Nehmen Sie Ihre beste KI-E-Mail aus vorhin. Fügen Sie eine eigene E-Mail als Stilvorlage ein."
→ Demo-Output vergleichen: vorher / nachher.
✅ MERKSATZ
"KI schreibt — aber Sie klingen. Die letzte Meile gehört Ihnen."
🚫 NICHT ABWEICHEN
Nicht auf Custom Instructions in ChatGPT eingehen — zu spezifisch, zu weit weg von der Folie.
Nicht alle vier Techniken gleich tief behandeln — Technik 1 ist die wichtigste.</a:t>
            </a:r>
          </a:p>
        </p:txBody>
      </p:sp>
      <p:sp>
        <p:nvSpPr>
          <p:cNvPr id="4" name="Slide Number Placeholder 3"/>
          <p:cNvSpPr>
            <a:spLocks noGrp="1"/>
          </p:cNvSpPr>
          <p:nvPr>
            <p:ph type="sldNum" sz="quarter" idx="10"/>
          </p:nvPr>
        </p:nvSpPr>
        <p:spPr/>
        <p:txBody>
          <a:bodyPr/>
          <a:lstStyle/>
          <a:p>
            <a:fld id="{F7021451-1387-4CA6-816F-41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F-19  |  Was darf in einen öffentlichen Chatbot?            ║
╚══════════════════════════════════════════════════════════════╝
📍 FOLIENZIEL
Klare Ampel-Regel für Datenschutz im KI-Alltag verankern.
🗣️ SPRECHKERN
"Bernd war kurz davor, vollständige Kundendaten in ChatGPT einzufügen. Das hätte gegen die DSGVO verstoßen. Die Nordlicht-Regel ist einfach: Anonymisieren, dann prompten."
Rot: Personendaten, Passwörter, Verträge — niemals.
Orange: Interne Strategiepapiere — erst anonymisieren.
Grün: Allgemeine Texte, öffentliche Infos, Brainstorming — unbedenklich.
💡 BEISPIEL/FRAGE
"Praxis-Trick: 'Ersetze alle Eigennamen und Zahlen durch Platzhalter [NAME], [FIRMA], [ZAHL]. Dann nutze den anonymisierten Text für [Aufgabe].'"
✅ MERKSATZ
"Im Zweifel: anonymisieren. Keine echten Namen, keine echten Zahlen in öffentliche Chatbots."
🚫 NICHT ABWEICHEN
Nicht auf Enterprise-Versionen oder Azure OpenAI eingehen — zu technisch, nicht folienbezogen.
Nicht den EU AI Act erläutern — kommt auf F-20.
Nicht auf DSGVO-Paragraphen eingehen — das ist keine Rechtsschulung.</a:t>
            </a:r>
          </a:p>
          <a:p>
            <a:r>
              <a:t>
ERGÄNZUNG (Feedback): ENTERPRISE vs. ÖFFENTLICHE CHATBOTS
ÖFFENTLICHE CHATBOTS (kostenlos/Plus):
→ ChatGPT Free/Plus, Claude.ai: Daten können für Training genutzt werden
→ Keine DSGVO-Garantie, keine Tenant-Isolation
→ Regel: Nur anonymisierte oder öffentliche Daten
ENTERPRISE-VERSIONEN (kostenpflichtig — andere Spielregeln!):
→ Microsoft 365 Copilot: Vollständige Tenant-Isolation im M365-Tenant
   DSGVO-konform, Zero Data Retention, kein Training auf Firmendaten
→ ChatGPT Enterprise/Team: Kein Training auf Unternehmensdaten
→ Claude for Work (Anthropic): Enterprise-Datenschutz, kein Training
→ Google Workspace Gemini: Im Google-Vertrag oft DSGVO-konform
PRAXIS-TIPP FÜR NORDLICHT AG:
"Fragen Sie Ihre IT: Haben wir M365 Copilot lizenziert?
Wenn ja — dort können Sie auch sensiblere Aufgaben bearbeiten.
Wenn nein — anonymisieren Sie zuerst."
</a:t>
            </a:r>
          </a:p>
        </p:txBody>
      </p:sp>
      <p:sp>
        <p:nvSpPr>
          <p:cNvPr id="4" name="Slide Number Placeholder 3"/>
          <p:cNvSpPr>
            <a:spLocks noGrp="1"/>
          </p:cNvSpPr>
          <p:nvPr>
            <p:ph type="sldNum" sz="quarter" idx="10"/>
          </p:nvPr>
        </p:nvSpPr>
        <p:spPr/>
        <p:txBody>
          <a:bodyPr/>
          <a:lstStyle/>
          <a:p>
            <a:fld id="{F7021451-1387-4CA6-816F-41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AGENDA — ORIENTIERUNG &amp; ERWARTUNGEN MANAGEN                 ║
╚══════════════════════════════════════════════════════════════╝
AGENDA KURZ DURCHFÜHREN (max. 2 Min.):
Nicht jeden Punkt erklären. Nur ankündigen.
"Wir arbeiten in 3 Modulen:
Modul 1 — verstehen WAS KI ist und was sie kann.
Modul 2 — lernen WIE man KI wirklich nutzt (das ist die Kunst).
Modul 3 — anwenden auf IHRE eigenen Aufgaben. Das ist der Hauptteil.
Und zum Abschluss: Ihr persönlicher 48-Stunden-Plan."
ERWARTUNGSMANAGEMENT:
"Haben Sie Ihren Browser schon offen? Wir prompten ab Modul 1 live —
bitte tippen Sie alles mit, nicht nur zuschauen."
NORDLICHT AG STORY-FADEN (im Kopf behalten):
Tanja und Bernd begleiten uns durch alle 3 Module:
• Modul 1: Wir lernen die KI-Grundlagen — </a:t>
            </a:r>
            <a:r>
              <a:rPr lang="en-US" dirty="0" err="1"/>
              <a:t>mit</a:t>
            </a:r>
            <a:r>
              <a:rPr lang="en-US" dirty="0"/>
              <a:t> Tanjas Alltag als Anker
• Modul 2: Bernd macht einen teuren Prompt-Fehler — wir lösen ihn
• Modul 3: Wir sehen, </a:t>
            </a:r>
            <a:r>
              <a:rPr lang="en-US" dirty="0" err="1"/>
              <a:t>wie</a:t>
            </a:r>
            <a:r>
              <a:rPr lang="en-US" dirty="0"/>
              <a:t> Tanjas Montag danach aussieht
FRAGE AN TEILNEHMER (schafft sofort Engagement):
"Was erhoffen Sie sich konkret vom heutigen Training?
Was würde Sie am meisten freuen, wenn Sie heute
mit nach Hause nehmen?" → Antwort notieren, am Ende drauf zurückgreifen.
→ BACKUP-FOLIE: Ganz hinten in der Präsentation finden Sie
  Registrierungslinks falls noch kein Account vorhanden.
</a:t>
            </a:r>
          </a:p>
        </p:txBody>
      </p:sp>
      <p:sp>
        <p:nvSpPr>
          <p:cNvPr id="4" name="Slide Number Placeholder 3"/>
          <p:cNvSpPr>
            <a:spLocks noGrp="1"/>
          </p:cNvSpPr>
          <p:nvPr>
            <p:ph type="sldNum" sz="quarter" idx="10"/>
          </p:nvPr>
        </p:nvSpPr>
        <p:spPr/>
        <p:txBody>
          <a:bodyPr/>
          <a:lstStyle/>
          <a:p>
            <a:fld id="{F7021451-1387-4CA6-816F-41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EU AI ACT RISIKOKLASSEN — PFLICHTEN KENNEN                 ║
╚══════════════════════════════════════════════════════════════
NORDLICHT AG STORY:
"Bernd fragt: 'Ich nutze ChatGPT um Bewerber-Notizen
zu strukturieren. Ist das erlaubt?'
Antwort: Bewerbungsauswahl mit KI = HOCHRISIKO.
Das braucht zusätzliche Dokumentation und IT/Legal-Prüfung."
PYRAMIDE VON UNTEN ERKLÄREN:
"90% aller Alltagsaufgaben: Minimal-Risk. Kein Problem.
Aber: Nutzen Sie KI für Personalentscheidungen oder Kreditbewertung?
Das ist Hochrisiko — andere Regeln gelten."
TRANSPARENZPFLICHT KONKRET (Artikel 50):
Tanja schreibt Kunden-Newsletter mit ChatGPT:
→ Intern: keine Kennzeichnung nötig
→ An Kunden senden: Empfehlung zur Kennzeichnung
→ Als Pressemitteilung: kennzeichnen
HINTERGRUND FÜR TRAINER:
• EU AI Act: Inkrafttreten 1. August 2024; Verbote für inakzeptable KI ab 2. Februar 2025; meiste Bestimmungen vollständig anwendbar ab 2. August 2026
• Verstoß gegen Transparenzpflicht: bis 15 Mio. EUR oder 3% Umsatz
• Hochrisiko: zusätzliche Konformitäts- und Dokumentationspflichten
• Für KMU wie Nordlicht AG: IT/Legal bei Hochrisiko-Verdacht einbeziehen
</a:t>
            </a:r>
          </a:p>
        </p:txBody>
      </p:sp>
      <p:sp>
        <p:nvSpPr>
          <p:cNvPr id="4" name="Slide Number Placeholder 3"/>
          <p:cNvSpPr>
            <a:spLocks noGrp="1"/>
          </p:cNvSpPr>
          <p:nvPr>
            <p:ph type="sldNum" sz="quarter" idx="10"/>
          </p:nvPr>
        </p:nvSpPr>
        <p:spPr/>
        <p:txBody>
          <a:bodyPr/>
          <a:lstStyle/>
          <a:p>
            <a:fld id="{F7021451-1387-4CA6-816F-41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URHEBERRECHT &amp; BIAS — ZWEI UNTERSCHÄTZTE RISIKEN             ║
╚══════════════════════════════════════════════════════════════
NORDLICHT AG STORY — URHEBERRECHT:</a:t>
            </a:r>
            <a:r>
              <a:rPr lang="en-US"/>
              <a:t>
"Tanja </a:t>
            </a:r>
            <a:r>
              <a:rPr lang="en-US" dirty="0"/>
              <a:t>veröffentlicht einen Blog-Artikel vollständig von ChatGPT,
unter ihrem Namen, ohne Kenntlichmachung.
Problem: ChatGPT könnte urheberrechtlich geschützte Quellen
genutzt haben. Und: Kein menschlicher Urheber = kein Urheberrechtsschutz."
NORDLICHT AG STORY — BIAS:</a:t>
            </a:r>
            <a:r>
              <a:rPr lang="en-US"/>
              <a:t>
"Bernd </a:t>
            </a:r>
            <a:r>
              <a:rPr lang="en-US" dirty="0"/>
              <a:t>erstellt eine Stellenanzeige mit ChatGPT.
Output: 'Wir suchen einen dynamischen Führungsmann...'
ChatGPT reproduzierte historische Sprachmuster — unbewusst exkludierend."
LIVE-DEMO (30 Sek.):
Prompt: "Schreib eine Stellenanzeige für einen Buchhalter."
→ Output zeigen → "Welche Gruppe fühlt sich nicht angesprochen?"
Dann: "Prüfe diesen Text auf Bias und schlage gendergerechte Sprache vor."
HINTERGRUND FÜR TRAINER:
• AGG (§ 3 Abs. 2): Mittelbare Diskriminierung auch bei KI verboten
• EU AI Act Art. 10: Trainingsdaten müssen auf Bias geprüft werden
• Urheberrecht bei KI-Outputs: EU-Regelung noch in Arbeit (Stand 2025)
</a:t>
            </a:r>
          </a:p>
        </p:txBody>
      </p:sp>
      <p:sp>
        <p:nvSpPr>
          <p:cNvPr id="4" name="Slide Number Placeholder 3"/>
          <p:cNvSpPr>
            <a:spLocks noGrp="1"/>
          </p:cNvSpPr>
          <p:nvPr>
            <p:ph type="sldNum" sz="quarter" idx="10"/>
          </p:nvPr>
        </p:nvSpPr>
        <p:spPr/>
        <p:txBody>
          <a:bodyPr/>
          <a:lstStyle/>
          <a:p>
            <a:fld id="{F7021451-1387-4CA6-816F-41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F-22  |  Ihr erster eigener RCTF-Prompt                     ║
╚══════════════════════════════════════════════════════════════╝
📍 FOLIENZIEL
Den Teilnehmer einen vollständigen RCTF-Prompt für seine eigene Aufgabe schreiben lassen.
🗣️ SPRECHKERN
"Tanja hat 5 Minuten gebraucht. Das Ergebnis hat sie direkt abgeschickt. Jetzt sind Sie dran."
→ Aufgabe aus F-03 aufgreifen: "Sie hatten [Aufgabe] genannt. Genau die machen wir jetzt."
→ Stille aushalten — 5 Minuten. Nicht helfen, nur beobachten.
💡 BEISPIEL/FRAGE
Nach dem Schreiben: "Lesen Sie mir Ihren Prompt vor."
→ Gemeinsam: Welches Feld ist die schwächste Stelle?
→ Dann: Verbesserungsrunde und live ausführen.
✅ MERKSATZ
"Ein guter RCTF-Prompt: ca. 50–150 Wörter. Wer ihn liest, versteht sofort: Wer fragt? Warum? Was soll entstehen?"
🚫 NICHT ABWEICHEN
Nicht bei der Analyse länger als 3 Minuten bleiben — das Ausführen ist wichtiger als das Perfektionieren.
Nicht eigene Prompt-Varianten vorschlagen — der Teilnehmer schreibt selbst.</a:t>
            </a:r>
          </a:p>
          <a:p>
            <a:r>
              <a:rPr lang="de-DE" dirty="0"/>
              <a:t>
ZEIT &amp; ABLAUF (von Folie entfernt, hier als Notiz):
→ 3 Minuten Zeit für das Schreiben des RCTF-Prompts
→ Teilnehmer liest Prompt laut vor
→ Trainer führt Prompt direkt live in ChatGPT aus — Output gemeinsam bewerten
</a:t>
            </a:r>
          </a:p>
        </p:txBody>
      </p:sp>
      <p:sp>
        <p:nvSpPr>
          <p:cNvPr id="4" name="Slide Number Placeholder 3"/>
          <p:cNvSpPr>
            <a:spLocks noGrp="1"/>
          </p:cNvSpPr>
          <p:nvPr>
            <p:ph type="sldNum" sz="quarter" idx="10"/>
          </p:nvPr>
        </p:nvSpPr>
        <p:spPr/>
        <p:txBody>
          <a:bodyPr/>
          <a:lstStyle/>
          <a:p>
            <a:fld id="{F7021451-1387-4CA6-816F-41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F-23  |  Prompt-Contest — Qualität bewerten lernen         ║
╚══════════════════════════════════════════════════════════════╝
📍 FOLIENZIEL
Lernen, einen eigenen RCTF-Prompt zu bewerten und gezielt zu verbessern.
🗣️ SPRECHKERN
"Tanja und Bernd haben beide einen Prompt für denselben Newsletter geschrieben. Welcher ist besser — und warum? Jetzt zeigen Sie Ihren."
→ Teilnehmer liest Prompt vor → Demo-Output ausführen → gemeinsam bewerten.
→ Kriterien: Sofort verwendbar? Ton, Länge, Format korrekt?
💡 BEISPIEL/FRAGE
"Was ist die eine Sache, die Sie jetzt verbessern würden?"
→ Genau diesen einen Re-Prompt eingeben. Nicht mehr.
→ Output vergleichen: besser? Warum?
✅ MERKSATZ
"Ziel ist nicht Lob — sondern die Gewohnheit des Verbesserns."
🚫 NICHT ABWEICHEN
Nicht mehr als 1 Re-Prompt zulassen — sonst wird Übung zur Beratung.
Nicht in neue Prompt-Techniken einsteigen — war F-17.
Nicht Toolvergleiche starten — hier geht es um Prompt-Qualität, nicht Tool-Wahl.</a:t>
            </a:r>
          </a:p>
        </p:txBody>
      </p:sp>
      <p:sp>
        <p:nvSpPr>
          <p:cNvPr id="4" name="Slide Number Placeholder 3"/>
          <p:cNvSpPr>
            <a:spLocks noGrp="1"/>
          </p:cNvSpPr>
          <p:nvPr>
            <p:ph type="sldNum" sz="quarter" idx="10"/>
          </p:nvPr>
        </p:nvSpPr>
        <p:spPr/>
        <p:txBody>
          <a:bodyPr/>
          <a:lstStyle/>
          <a:p>
            <a:fld id="{F7021451-1387-4CA6-816F-41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QA-CHECK EINSTIEG — KRITISCHE PRÜFUNG LERNEN               ║
╚══════════════════════════════════════════════════════════════╝
NORDLICHT AG STORY </a:t>
            </a:r>
            <a:r>
              <a:rPr lang="en-US"/>
              <a:t>— Bernd' </a:t>
            </a:r>
            <a:r>
              <a:rPr lang="en-US" dirty="0"/>
              <a:t>PROBLEM LÖSEN:
"Wir wissen jetzt, </a:t>
            </a:r>
            <a:r>
              <a:rPr lang="en-US"/>
              <a:t>dass Bernd' </a:t>
            </a:r>
            <a:r>
              <a:rPr lang="en-US" dirty="0"/>
              <a:t>Prompt halluziniert hat.
Aber stellen Sie sich vor</a:t>
            </a:r>
            <a:r>
              <a:rPr lang="en-US"/>
              <a:t>: Bernd </a:t>
            </a:r>
            <a:r>
              <a:rPr lang="en-US" dirty="0"/>
              <a:t>hatte einen guten RCTF-Prompt.
Der Output sieht professionell aus. Tabellen, Zahlen, Struktur.
Wie erkennt er trotzdem, dass etwas falsch sein könnte?
Dafür braucht er einen systematischen Prüfrahmen."
P — PLAUSIBILITÄT:
"Klingt das Ergebnis plausibel? Macht die Größenordnung Sinn?
2,4 Mio. Q4-Prognose — wäre das für einen 320-MA-Energieversorger realistisch?</a:t>
            </a:r>
            <a:r>
              <a:rPr lang="en-US"/>
              <a:t>
Bernd </a:t>
            </a:r>
            <a:r>
              <a:rPr lang="en-US" dirty="0"/>
              <a:t>hätte fragen müssen: Haben wir jemals mehr als 2 Mio. in einem Quartal gemacht?"
Q — QUELLEN:
"Woher kommt diese Zahl? ChatGPT hat kein Zugriff auf Nordlicht AG-Daten.
Also: Entweder selbst eingegeben (gut) oder halluziniert (schlecht).
Wenn keine Quelle angegeben wurde — nachfragen: 'Woher stammt diese Zahl?'"
R — RISIKO:
"Was passiert, wenn diese Zahl falsch ist?
Board-Meeting mit falschen Zahlen = Glaubwürdigkeitsverlust.
Das ist HIGH-Risiko — hier </a:t>
            </a:r>
            <a:r>
              <a:rPr lang="en-US"/>
              <a:t>prüft Bernd </a:t>
            </a:r>
            <a:r>
              <a:rPr lang="en-US" dirty="0"/>
              <a:t>vollständig."
HINTERGRUND FÜR TRAINER:
P-Q-R basiert auf journalistischen Fact-Checking-Methoden
und wurde für KI-Output adaptiert. Ähnliche Ansätze:
• SIFT (Stop, Investigate, Find, Trace) — digitale Quellenkritik
• CRAAP Test (Currency, Relevance, Authority, Accuracy, Purpose)
</a:t>
            </a:r>
          </a:p>
        </p:txBody>
      </p:sp>
      <p:sp>
        <p:nvSpPr>
          <p:cNvPr id="4" name="Slide Number Placeholder 3"/>
          <p:cNvSpPr>
            <a:spLocks noGrp="1"/>
          </p:cNvSpPr>
          <p:nvPr>
            <p:ph type="sldNum" sz="quarter" idx="10"/>
          </p:nvPr>
        </p:nvSpPr>
        <p:spPr/>
        <p:txBody>
          <a:bodyPr/>
          <a:lstStyle/>
          <a:p>
            <a:fld id="{F7021451-1387-4CA6-816F-41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P-Q-R FRAMEWORK — VERTIEFUNG                               ║
╚══════════════════════════════════════════════════════════════╝
NORDLICHT AG STORY:
"</a:t>
            </a:r>
            <a:r>
              <a:rPr lang="en-US" dirty="0" err="1"/>
              <a:t>Hätte</a:t>
            </a:r>
            <a:r>
              <a:rPr lang="en-US" dirty="0"/>
              <a:t> Bernd P-Q-R angewendet, wäre Folgendes passiert:
P — Plausibilität: '2,4 Mio. — ist das realistisch?' 
    → Nein, wir waren noch nie über 2 Mio. → Alarm.
Q — Quellen: 'Woher kommt diese Zahl?'
    → ChatGPT hat keine Nordlicht-Daten → Alarm.
R — Risiko: 'Was wenn das stimmt?'
    → Board-Meeting → HIGH-Risiko → vollständig prüfen.
Der Fehler wäre nach 5 Minuten gefunden worden — nicht nach dem Meeting."
RISIKO-STUFEN PRAKTISCH ERKLÄREN:
LOW (grün — 10 Sekunden prüfen):
"Ist das plausibel? Klingt das wie ein Mensch? Ja — abschicken."
Beispiel: Team-Slack-Nachricht, interne Notiz, Brainstorming
MEDIUM (amber — 5-10 Minuten prüfen):
"Kernaussagen stimmen? Quellen existieren? Ton passt?"
Beispiel: Teammeeting-Protokoll, Präsentation für Abteilung
HIGH (rot — vollständige Prüfung):
"Jede Zahl gegen interne Daten. Jede Aussage mit Quellenlink.
QA vor dem Abschicken durch zweite Person."
Beispiel: Board-Präsentation, Kundenkommunikation, Verträge
EIGENES RISIKO EINSCHÄTZEN (Teilnehmer):
"Denken Sie an Ihre 3 Aufgaben aus dem Einstieg.
Welche davon ist LOW, welche HIGH?"
→ Darüber kurz diskutieren — keine langen Antworten nötig</a:t>
            </a:r>
          </a:p>
        </p:txBody>
      </p:sp>
      <p:sp>
        <p:nvSpPr>
          <p:cNvPr id="4" name="Slide Number Placeholder 3"/>
          <p:cNvSpPr>
            <a:spLocks noGrp="1"/>
          </p:cNvSpPr>
          <p:nvPr>
            <p:ph type="sldNum" sz="quarter" idx="10"/>
          </p:nvPr>
        </p:nvSpPr>
        <p:spPr/>
        <p:txBody>
          <a:bodyPr/>
          <a:lstStyle/>
          <a:p>
            <a:fld id="{F7021451-1387-4CA6-816F-41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P-Q-R PRAXISFÄLLE — NORDLICHT AG ANWENDEN                  ║
╚══════════════════════════────────────────────────────────────╝
NORDLICHT AG STORY VERTIEFEN:
"Schauen wir uns drei Situationen aus der Nordlicht AG an —
und bestimmen gemeinsam die richtige QA-Stufe."
FALL 1 — Tanja/Team-E-Mail (LOW):
"Tanja schickt eine interne E-Mail ans Team für ein Teammeeting.
Geht das intern an Kollegen. Keine Kundendaten. Kein Risiko.
LOW — kurzer Plausibilitätscheck. Klingt das </a:t>
            </a:r>
            <a:r>
              <a:rPr lang="en-US" dirty="0" err="1"/>
              <a:t>wie</a:t>
            </a:r>
            <a:r>
              <a:rPr lang="en-US" dirty="0"/>
              <a:t> Tanja? Passt das Datum?"
FALL 2 — Bernd/Board (HIGH):
"Bernd' Umsatzprognose fürs Board. Externe Wirkung. Finanzielle Zahlen.
Entscheidungsgrundlage für das Management.
HIGH — jede Zahl gegen ERP-System prüfen, zweite Person drüberschauen."
FALL 3 — Bernd/Branchenbericht (MEDIUM):
"Öffentlicher Branchenbericht, zusammengefasst für das Team.
Keine Firmendaten. Aber: Inhaltliche Kernaussagen sollten stimmen.
MEDIUM — Hauptaussagen gegen Original-Bericht prüfen."
TRAINER-ANWEISUNG:
→ Alle 3 Fälle gemeinsam durchgehen, nicht als Quiz
→ Diskussion: "Wäre das bei Ihnen auch so? Oder würden Sie
  Fall 1 höher einstufen?"
→ Transfer: "Welche Ihrer 3 Aufgaben wäre HIGH?"
EIGENER PRÜF-PROMPT (live testen):
"Ich habe folgenden KI-Output: [Output einfügen].
Prüfe kritisch: Was könnte falsch sein? Welche Annahmen wurden gemacht?
Wo fehlen Quellen?"
→ ChatGPT: chat.openai.com | Claude: claude.ai
</a:t>
            </a:r>
          </a:p>
        </p:txBody>
      </p:sp>
      <p:sp>
        <p:nvSpPr>
          <p:cNvPr id="4" name="Slide Number Placeholder 3"/>
          <p:cNvSpPr>
            <a:spLocks noGrp="1"/>
          </p:cNvSpPr>
          <p:nvPr>
            <p:ph type="sldNum" sz="quarter" idx="10"/>
          </p:nvPr>
        </p:nvSpPr>
        <p:spPr/>
        <p:txBody>
          <a:bodyPr/>
          <a:lstStyle/>
          <a:p>
            <a:fld id="{F7021451-1387-4CA6-816F-41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P-Q-R SPICKZETTEL — ZUM MITNEHMEN                         ║
╚══════════════════════════════════════════════════════════════╝
NORDLICHT AG STORY:
"Das </a:t>
            </a:r>
            <a:r>
              <a:rPr lang="en-US" dirty="0" err="1"/>
              <a:t>ist</a:t>
            </a:r>
            <a:r>
              <a:rPr lang="en-US" dirty="0"/>
              <a:t> Bernd' neuer Standard. Seit dem Q3-Beinahe-Fehler.
Er druckt sich diesen Spickzettel aus und hängt ihn neben den Bildschirm."
SPICKZETTEL KURZ ERKLÄREN:
"Das sind die drei Fragen die Sie sich bei jedem
wichtigen KI-Output stellen:
P: Macht das Sinn? (Gesunder Menschenverstand)
Q: Woher kommt das? (Quelle nachvollziehbar?)
R: Was wenn das falsch ist? (Risiko einschätzen → Prüftiefe bestimmen)"
NICHT ALLES VORLESEN:
→ Spickzettel zeigen, sagen: "Das bekommen Sie als PDF"
→ 3 Kernfragen in eigenen Worten zusammenfassen
MERKSATZ:
"P-Q-R dauert bei LOW 10 Sekunden.
Bei HIGH vielleicht 10 Minuten.
Beides ist gut investierte Zeit."
</a:t>
            </a:r>
          </a:p>
        </p:txBody>
      </p:sp>
      <p:sp>
        <p:nvSpPr>
          <p:cNvPr id="4" name="Slide Number Placeholder 3"/>
          <p:cNvSpPr>
            <a:spLocks noGrp="1"/>
          </p:cNvSpPr>
          <p:nvPr>
            <p:ph type="sldNum" sz="quarter" idx="10"/>
          </p:nvPr>
        </p:nvSpPr>
        <p:spPr/>
        <p:txBody>
          <a:bodyPr/>
          <a:lstStyle/>
          <a:p>
            <a:fld id="{F7021451-1387-4CA6-816F-41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MODUL 2 ABSCHLUSS &amp; CLIFFHANGER                            ║
╚══════════════════════════════════════════════════════════════╝
NORDLICHT AG STORY:</a:t>
            </a:r>
            <a:r>
              <a:rPr lang="en-US"/>
              <a:t>
"Bernd </a:t>
            </a:r>
            <a:r>
              <a:rPr lang="en-US" dirty="0"/>
              <a:t>hat jetzt zwei Werkzeuge: RCTF und P-Q-R.
Sein Board-Meeting? Das läuft jetzt anders.
</a:t>
            </a:r>
            <a:r>
              <a:rPr lang="en-US"/>
              <a:t>Und Tanja? </a:t>
            </a:r>
            <a:r>
              <a:rPr lang="en-US" dirty="0"/>
              <a:t>Sie hat diese Woche mit RCTF ihre E-Mail-Zeit
von 2,5 Stunden auf 40 Minuten reduziert.
In Modul 3 sehen wir, wie das konkret aussieht —
und wie das auf Ihre eigenen Aufgaben übertragbar ist."
ZUSAMMENFASSUNG (selbst sprechen, nicht vorlesen):
"Vier Dinge:
Eins: RCTF — Role, Context, Task, Format. Immer alle vier.
Zwei: Re-Prompting ist professionell. Erster Prompt = Skizze.
Drei: P-Q-R — Plausibilität, Quellen, Risiko. Vor dem Abschicken.
Vier: Datenschutz: Im Zweifel anonymisieren."
CLIFFHANGER FÜR MODUL 3:</a:t>
            </a:r>
            <a:r>
              <a:rPr lang="en-US"/>
              <a:t>
"Tanjas </a:t>
            </a:r>
            <a:r>
              <a:rPr lang="en-US" dirty="0"/>
              <a:t>Montag nach dem Training sieht völlig anders aus.
45 Minuten Meeting-Protokoll → 3 Minuten.
30 Minuten Angebot → 5 Minuten.
2 Stunden Newsletter-Entwurf → 20 Minuten.
Wie? Das zeigen wir jetzt — mit Ihren eigenen Aufgaben."
TRAINER-CHECK:
✓ Welche der 3 Teilnehmer-Aufgaben ist am besten für Live-Demo?
✓ ChatGPT / Claude-Tab bereit für Modul 3?
</a:t>
            </a:r>
          </a:p>
        </p:txBody>
      </p:sp>
      <p:sp>
        <p:nvSpPr>
          <p:cNvPr id="4" name="Slide Number Placeholder 3"/>
          <p:cNvSpPr>
            <a:spLocks noGrp="1"/>
          </p:cNvSpPr>
          <p:nvPr>
            <p:ph type="sldNum" sz="quarter" idx="10"/>
          </p:nvPr>
        </p:nvSpPr>
        <p:spPr/>
        <p:txBody>
          <a:bodyPr/>
          <a:lstStyle/>
          <a:p>
            <a:fld id="{F7021451-1387-4CA6-816F-41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WISSENS-CHECK MODUL 2 — TRAINER-ANWEISUNG                  ║
╚══════════════════════════════════════════════════════════════╝
FOLIENINHALT (F-29):
6 Multiple-Choice-Fragen zu Modul 2 — Prompt-Engineering.
Jede Frage hat 4 Antwortmöglichkeiten (A–D), eine Antwort ist richtig.
Richtige Antworten (intern, nicht vorlesen):
F1: B | F2: C | F3: B | F4: C | F5: B | F6: B
══════════════════════════════════════════════════
TRAINER-ABLAUF (LLM-Anweisung)
══════════════════════════════════════════════════
ANKÜNDIGUNG:
"Bevor wir die zweite Pause einläuten — ein kurzer Wissens-Check zu Modul 2.
Prompt-Engineering, RCTF, QA-Check — schauen wir was sitzt.
Wieder: A, B, C oder D. Los geht's!"
ABLAUF PRO FRAGE:
1. Stelle die Frage mit allen 4 Antwortmöglichkeiten
2. Warte auf die Antwort des Teilnehmers
3. Wenn RICHTIG: Kurz begründen warum diese Antwort korrekt ist (1-2 Sätze)
4. Wenn FALSCH: Erklären warum diese Antwort falsch ist UND warum die richtige Antwort stimmt (1-2 Sätze)
5. Dann: nächste Frage
──────────────────────────────────────────────────
FRAGE 1:
"Wofür steht das Kürzel RCTF?
A) Recherche, Checkliste, Text, Feedback
B) Rolle, Kontext, Task, Format
C) Risiko, Compliance, Training, Funktion
D) Regelwerk, Kontrolle, Transfer, Fazit"
✓ Richtig: B
Richtig-Feedback: "Perfekt! Rolle — Kontext — Task — Format. Das ist Ihr Prompt-GPS. Jedes Element gibt der KI einen wichtigen Parameter, damit sie präzise antworten kann."
Falsch-Feedback: "RCTF steht für Rolle, Kontext, Task, Format. Das sind die vier Bausteine eines professionellen Prompts. Die anderen Kürzel klingen plausibel, sind aber erfunden."
──────────────────────────────────────────────────
FRAGE 2:
"Welche Prompt-Technik verbessert komplexe Analysen durch sichtbares Schritt-für-Schritt-Denken?
A) Zero-Shot Prompting
B) Re-Prompting
C) Chain-of-Thought
D) One-Shot Prompting"
✓ Richtig: C
Richtig-Feedback: "Genau! Bei Chain-of-Thought weisen Sie die KI an, ihren Denkweg sichtbar zu machen — das verbessert die Qualität bei komplexen Aufgaben erheblich."
Falsch-Feedback (bei A): "Zero-Shot ist die direkte Anfrage ohne Beispiel. Gut für einfache Aufgaben, aber kein schrittweises Denken."
Falsch-Feedback (bei B): "Re-Prompting ist das iterative Verfeinern des Ergebnisses — also Nachfragen und Verbessern. Das Schritt-für-Schritt-Denken ist Chain-of-Thought."
Falsch-Feedback (bei D): "One-Shot gibt der KI ein Beispiel zur Orientierung. Das schrittweise Denken liefert Chain-of-Thought."
──────────────────────────────────────────────────
FRAGE 3:
"Was darf NICHT in öffentliche Chatbots wie ChatGPT eingegeben werden?
A) Allgemeine Marketing-Textentwürfe
B) Personenbezogene Kundendaten
C) Brainstorming-Ideen für neue Produkte
D) Grammatikkorrekturen eigener Texte"
✓ Richtig: B
Richtig-Feedback: "Korrekt! Personenbezogene Daten sind DSGVO-relevant und dürfen nicht in öffentliche KI-Tools. Enterprise-Versionen mit Datenisolierung sind die Ausnahme."
Falsch-Feedback: "Die anderen drei sind alle unbedenklich. Personenbezogene Kundendaten dagegen fallen unter DSGVO — öffentliche Chatbots speichern Eingaben und trainieren darauf."
──────────────────────────────────────────────────
FRAGE 4:
"Was ist der erste Schritt im QA-Check P-Q-R?
A) R — Risiko-Check: Wie hoch ist das Fehlerrisiko?
B) Q — Quellen-Check: Wo kommen die Informationen her?
C) P — Plausibilitäts-Check: Ergibt das inhaltlich Sinn?
D) F — Format-Check: Stimmt die Ausgabeform?"
✓ Richtig: C
Richtig-Feedback: "Richtig! P kommt zuerst: Ergibt das Sinn? Stimmt die Logik? Dann erst Q (Quellen prüfen) und R (Risiko einschätzen). F ist kein Bestandteil des PQR-Checks."
Falsch-Feedback: "Die Reihenfolge ist P → Q → R. P steht für Plausibilität — der erste Blick, ob das Ergebnis grundsätzlich sinnvoll ist. F gehört nicht zum PQR-Framework."
──────────────────────────────────────────────────
FRAGE 5:
"Was beschreibt der EU AI Act korrekt?
A) Ein Verbot aller KI-Tools in Unternehmen
B) Klassifizierung von KI nach Risikoklassen mit definierten Pflichten
C) Er gilt nur für KI-Hersteller, nicht für Nutzer
D) Eine technische Norm für KI-Software"
✓ Richtig: B
Richtig-Feedback: "Genau! Der EU AI Act teilt KI-Anwendungen in Risikoklassen ein — von minimal bis inakzeptabel — und definiert für jede Klasse Pflichten für Hersteller UND Nutzer."
Falsch-Feedback (bei A): "KI ist nicht verboten — der Act reguliert sie. Hochrisiko-Anwendungen haben strenge Anforderungen, aber die meisten Business-Tools fallen in niedrigere Klassen."
Falsch-Feedback (bei C): "Der Act gilt ausdrücklich auch für Nutzer von KI-Systemen — nicht nur Hersteller. Als Unternehmen sind Sie betroffen."
Falsch-Feedback (bei D): "Es ist ein Rechtsrahmen, keine technische Norm. Er definiert Pflichten und Verbote, keine Spezifikationen."
──────────────────────────────────────────────────
FRAGE 6:
"Wie macht man einen KI-generierten Text authentischer?
A) Den Text unverändert verwenden — neutral ist besser
B) KI-Phrasen entfernen und den eigenen Schreibstil einbringen
C) Den Text immer ins Englische übersetzen
D) Nur sehr kurze Texte von der KI erstellen lassen"
✓ Richtig: B
Richtig-Feedback: "Richtig! Generische Phrasen wie 'In der heutigen schnelllebigen Welt' raus — eigene Formulierungen, Beispiele und Tonalität rein. So klingt KI-Text nach Ihnen."
Falsch-Feedback: "Unverändert verwenden führt zu erkennbarem KI-Stil. Englisch hilft nicht. Und kurze Texte sind kein Garant. Der Schlüssel: aktiv überarbeiten und den eigenen Stil einbringen."
══════════════════════════════════════════════════
AUSWERTUNG NACH FRAGE 6
══════════════════════════════════════════════════
BEI ALLEN 6 RICHTIG:
"Ausgezeichnet — 6 von 6! RCTF, Chain-of-Thought, QA-Check, EU AI Act — alles sitzt.
Das ist eine starke Grundlage für Modul 3, wo wir das alles auf Ihre eigenen Aufgaben anwenden.
→ Jetzt: Pause verdient. Gleich weiter mit Modul 3!"
BEI 1–2 FALSCH:
"[X] von 6 richtig — sehr solide! Möchten Sie die [Anzahl] Themen kurz nochmal auffrischen?
Oder direkt in die Pause und mit Modul 3 weitermachen?"
→ Bei 'wiederholen': Gehe gezielt auf die betroffenen Folien F-15 bis F-28 zurück.
→ Bei 'weitermachen': Kurze Pause, dann Modul 3.
BEI 3+ FALSCH:
"[X] von 6 — gut erkannt! Ich möchte kurz auf [falsche Themen] eingehen,
damit Modul 3 wirklich sitzt — denn da wenden wir genau das an."
→ Gezielte Wiederholung der betroffenen Themen, dann Pause.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BEDARFSANALYSE — DIE WICHTIGSTE FOLIE DES TAGES            ║
╚══════════════════════════════════════════════════════════════╝
NORDLICHT AG STORY-BRIDGE (Überleitung):
"Erinnern Sie sich an Tanja? 47 E-Mails, Meeting-Protokoll,
Pressemitteilung, Angebot. Alles bis Mittag.
Was sind bei Ihnen die drei Aufgaben, die genauso Zeit fressen?"
TRAINER-ANWEISUNG — AKTIV ZUHÖREN:
→ Wirklich zuhören. Papier und Stift. Live mitschreiben.
→ Diese 3 Antworten sind GOLD — sie werden das gesamte
  Training individualisieren. Jede Übung, jeder Prompt,
  jedes Beispiel bezieht sich später darauf.
NACHFRAGEN (je nach Antwort):
• "Was genau ist das Mühsame daran?"
• "Wie oft passiert das in der Woche?"
• "Wie lange dauert das normalerweise?"
• "Und was wäre das Ergebnis, wenn das in 5 Minuten ginge?"
TYPISCHE ANTWORTEN &amp; REAKTIONEN:
• "E-Mails schreiben" → "Perfekt — das machen wir in Modul 3 live."
• "Berichte zusammenfassen" → "Bernd-</a:t>
            </a:r>
            <a:r>
              <a:rPr lang="en-US" dirty="0" err="1"/>
              <a:t>Szenario</a:t>
            </a:r>
            <a:r>
              <a:rPr lang="en-US" dirty="0"/>
              <a:t> — kommt in Modul 2."
• "Nichts fällt mir ein" → "Was war letzte Woche Ihre mühsamste Aufgabe?"
PSYCHOLOGISCHES ZIEL:
Der Teilnehmer muss sich sofort ernst genommen fühlen.
Das Training beginnt mit seiner Realität, nicht mit Theorie.
VERBINDUNG ZUR NORDLICHT AG STORY:
Wenn der Teilnehmer antwortet: "Ich muss Protokolle schreiben" →
"Genau das </a:t>
            </a:r>
            <a:r>
              <a:rPr lang="en-US" dirty="0" err="1"/>
              <a:t>macht</a:t>
            </a:r>
            <a:r>
              <a:rPr lang="en-US" dirty="0"/>
              <a:t> Tanja auch. Wir schauen gleich, wie sie das
jetzt in 3 Minuten statt 45 erledigt."
HINTERGRUND FÜR TRAINER:
Die häufigsten Zeitfresser bei Wissensarbeitern (Quelle: Harvard Business Review):
→ E-Mail: Ø 2,5h pro Tag
→ Meeting-Vor- und Nachbereitung: Ø 1,2h
→ Recherche &amp; Zusammenfassungen: Ø 1,8h
→ Berichte &amp; Dokumente schreiben: Ø 1,5h
Alle vier sind KI-Paradeaufgaben.</a:t>
            </a:r>
          </a:p>
        </p:txBody>
      </p:sp>
      <p:sp>
        <p:nvSpPr>
          <p:cNvPr id="4" name="Slide Number Placeholder 3"/>
          <p:cNvSpPr>
            <a:spLocks noGrp="1"/>
          </p:cNvSpPr>
          <p:nvPr>
            <p:ph type="sldNum" sz="quarter" idx="10"/>
          </p:nvPr>
        </p:nvSpPr>
        <p:spPr/>
        <p:txBody>
          <a:bodyPr/>
          <a:lstStyle/>
          <a:p>
            <a:fld id="{F7021451-1387-4CA6-816F-41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PAUSE 2 — VOR MODUL 3                                      ║
╚══════════════════════════════════════════════════════════════╝
VOR DER PAUSE SAGEN:
"Kurze Pause. Browser-Tab offen lassen.
Denkaufgabe: Welche Ihrer 3 Aufgaben von vorhin
würden Sie am liebsten als erstes mit KI ausprobieren?
Das machen wir direkt nach der Pause live."
TRAINER-AUFGABEN:
✓ Aufgabe des Teilnehmers identifizieren → Prompt vorbereiten
✓ Use-Case-Folien F-26 bis F-28 auf Teilnehmer-Aufgabe anpassen
✓ Falls noch kein Tool-Account: BACKUP-FOLIE zeigen,
  Account jetzt in der Pause einrichten lassen
NACH DER PAUSE:
"Tanjas Montag beginnt."
→ Direkt zu F-25 — kein langer Einstieg.
</a:t>
            </a:r>
          </a:p>
        </p:txBody>
      </p:sp>
      <p:sp>
        <p:nvSpPr>
          <p:cNvPr id="4" name="Slide Number Placeholder 3"/>
          <p:cNvSpPr>
            <a:spLocks noGrp="1"/>
          </p:cNvSpPr>
          <p:nvPr>
            <p:ph type="sldNum" sz="quarter" idx="10"/>
          </p:nvPr>
        </p:nvSpPr>
        <p:spPr/>
        <p:txBody>
          <a:bodyPr/>
          <a:lstStyle/>
          <a:p>
            <a:fld id="{F7021451-1387-4CA6-816F-41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TanjaS MONTAG — VORHER / NACHHER                           ║
╚══════════════════════════════════════════════════════════════╝
NORDLICHT AG STORY — DEN WANDEL ZEIGEN:
"Das </a:t>
            </a:r>
            <a:r>
              <a:rPr lang="en-US" dirty="0" err="1"/>
              <a:t>ist</a:t>
            </a:r>
            <a:r>
              <a:rPr lang="en-US" dirty="0"/>
              <a:t> Tanjas Montag. Vier Wochen nach dem Training.
Links: vorher. Rechts: heute."
LIVE-DEMO DIREKT ANSCHLIESSEN:
"Meeting-Protokoll. 45 Minuten → 3 Minuten. Das machen wir jetzt live."
DEMO-PROMPT (Meeting-Protokoll):
"Du bist professionelle Assistenz bei einem mittelständischen Unternehmen.
Kontext: Ich habe ein 45-minütiges Teammeeting aufgezeichnet / notiert.
Aufgabe: Erstelle ein strukturiertes Meeting-Protokoll mit:
- Teilnehmer (ich füge sie gleich ein)
- Besprochene Themen
- Beschlüsse (klar markiert mit 'BESCHLUSS:')
- Aufgaben (mit Verantwortlichem und Deadline)
Format: Strukturiert, Stichpunkte, auf Deutsch, max. 1 Seite."
→ Dann: "Jetzt geben wir die Meeting-Notizen ein" → Beispiel tippen
TOOLS FÜR DEMO:
→ ChatGPT: chat.openai.com (gut für Protokoll-Strukturierung)
→ Claude: claude.ai (besonders stark bei langer Text-Analyse)
→ Gemini: gemini.google.com (wenn Google Docs gewünscht)
TRANSFER ZUM TEILNEHMER:
"Was wäre Ihr Equivalent zu 'Meeting-Protokoll schreiben'?
Das machen wir als nächstes."
</a:t>
            </a:r>
          </a:p>
        </p:txBody>
      </p:sp>
      <p:sp>
        <p:nvSpPr>
          <p:cNvPr id="4" name="Slide Number Placeholder 3"/>
          <p:cNvSpPr>
            <a:spLocks noGrp="1"/>
          </p:cNvSpPr>
          <p:nvPr>
            <p:ph type="sldNum" sz="quarter" idx="10"/>
          </p:nvPr>
        </p:nvSpPr>
        <p:spPr/>
        <p:txBody>
          <a:bodyPr/>
          <a:lstStyle/>
          <a:p>
            <a:fld id="{F7021451-1387-4CA6-816F-41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USE CASE 1: TEXTE SCHREIBEN — Tanjas STÄRKE               ║
╚══════════════════════────────────────────────────────────────╝
NORDLICHT AG STORY:
"Das </a:t>
            </a:r>
            <a:r>
              <a:rPr lang="en-US" dirty="0" err="1"/>
              <a:t>ist</a:t>
            </a:r>
            <a:r>
              <a:rPr lang="en-US" dirty="0"/>
              <a:t> Tanjas Kernbereich: Texte. E-Mails, Reports, Social Media.
Das sind die Aufgaben, die vor dem Training 60% ihrer Zeit gefressen haben.
Jetzt: 15 Minuten statt 2 Stunden."
PROMPT-BEISPIELE (live tippen):
E-MAIL (RCTF):
"Du bist Kommunikationsmanagerin bei einem B2B-Energieversorger.
Kontext: Ein Bestandskunde hat seit 3 Wochen nicht auf unser Angebot reagiert.
Aufgabe: Schreib eine freundliche Nachfass-E-Mail, die höflich nachfragt
und einen konkreten nächsten Schritt vorschlägt.
Format: Max. 5 Sätze, du-Anrede, professionell aber menschlich."
REPORT / ZUSAMMENFASSUNG:
"Fasse folgende Meeting-Notizen in einen strukturierten Report:
[Notizen einfügen]
Format: Kurze Einleitung, 3-5 Bullet Points (Kernthemen),
1 Abschnitt 'Nächste Schritte', max. 300 Wörter, auf Deutsch."
SOCIAL MEDIA (LinkedIn):
"Du bist Content-Stratege für B2B-Unternehmen im Energiesektor.
Aufgabe: Schreib 3 Varianten eines LinkedIn-Posts über [Thema].
Format: Je ca. 100 Wörter, mit Hashtags, 1 Call-to-Action je Post."
TEILNEHMER SELBST TIPPEN:
"Nehmen Sie eine Ihrer eigenen Texte-Aufgaben aus dem Einstieg.
Schreiben Sie den RCTF-Prompt und führen Sie ihn aus."
→ ChatGPT: chat.openai.com | Claude: claude.ai | Gemini: gemini.google.com
→ Gerne denselben Prompt in zwei Tools testen — Vergleich lohnt sich!
→ BACKUP-FOLIE am Ende der Präsentation für Tool-Registrierung.
</a:t>
            </a:r>
          </a:p>
        </p:txBody>
      </p:sp>
      <p:sp>
        <p:nvSpPr>
          <p:cNvPr id="4" name="Slide Number Placeholder 3"/>
          <p:cNvSpPr>
            <a:spLocks noGrp="1"/>
          </p:cNvSpPr>
          <p:nvPr>
            <p:ph type="sldNum" sz="quarter" idx="10"/>
          </p:nvPr>
        </p:nvSpPr>
        <p:spPr/>
        <p:txBody>
          <a:bodyPr/>
          <a:lstStyle/>
          <a:p>
            <a:fld id="{F7021451-1387-4CA6-816F-41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F-33  USE CASE 1: LIVE-ÜBUNG — TEXTE SCHREIBEN             ║
╚══════════════════════════════════════════════════════════════╝
NORDLICHT AG STORY:
"Tanja hat in Folie F-32 gesehen, wie ein guter Text-Prompt aussieht.
Jetzt schreiben Sie Ihren eigenen — für Ihre echte Aufgabe aus dem Einstieg."
TRAINER-ANWEISUNG:
→ Aufgabe aus Bedarfsanalyse (F-03) aufgreifen: "Sie hatten [Aufgabe] genannt."
→ Teilnehmer schreibt RCTF-Prompt direkt hier in den Chat (3–5 Minuten)
→ Trainer führt Demo-KI-Output aus: schlecht vs. gut gegenüberstellen
→ Gemeinsam analysieren: Ton, Länge, Format — stimmt das?
→ Eine Re-Prompting-Runde: "Was würden Sie jetzt verbessern?"
DEMO-ABLAUF:
1. Teilnehmer tippt: schlechten Prompt (nur Aufgabe, kein Kontext)
   → Demo-Output: generisch, austauschbar zeigen
2. Teilnehmer tippt: vollständiger RCTF-Prompt
   → Demo-Output: präzise, direktverwendbar zeigen
3. Frage: "Was ist der konkrete Unterschied?"
RE-PROMPTING EINBAUEN (Pflicht):
"Tippen Sie jetzt genau eine Verbesserung:
→ 'Mach das 30% kürzer.' ODER
→ 'Formuliere formeller — wir schreiben ans Management.' ODER
→ 'Füge ein konkretes Zahlenbeispiel hinzu.'"
ABSCHLUSS-FRAGE:
"Wie lange hätten Sie für diesen Text normalerweise gebraucht?"
→ Das ist die echte ROI-Zahl für ihren Arbeitsalltag.
QA-STUFE BESTIMMEN:
"Welche QA-Stufe hat dieser Text — LOW, MEDIUM oder HIGH?"
→ Intern / Kollegen → LOW
→ Kundenanschreiben → MEDIUM/HIGH</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F-34  |  PDFs auswerten, Marktanalysen, Faktencheck         ║
╚══════════════════════════════════════════════════════════════╝
📍 FOLIENZIEL
Zweistufigen Recherche-Workflow zeigen: Perplexity für Fakten, ChatGPT/Claude für Analyse.
🗣️ SPRECHKERN
"Bernd's Workflow: Früher 3 Stunden Recherche + Bericht. Heute: 45 Minuten zweistufig."
Schritt 1 — Recherche mit Perplexity: Fakten mit Quellenlinks.
Schritt 2 — Analyse mit Claude/ChatGPT: Perplexity-Ergebnis als Context in RCTF-Prompt.
Schritt 3 — PDF-Analyse: Bei Claude oder ChatGPT Plus direkt hochladen.
💡 BEISPIEL/FRAGE
"Welche Ihrer regelmäßigen Recherche-Aufgaben würde das am meisten verändern?"
✅ MERKSATZ
"Recherche und Analyse sind zwei verschiedene Aufgaben — zwei verschiedene Tools."
🚫 NICHT ABWEICHEN
Nicht alle Tool-Links durchgehen — nur Perplexity und Claude/ChatGPT sind relevant für diesen Workflow.
Nicht auf PDF-Formate oder Upload-Limits eingehen — zu technisch.</a:t>
            </a:r>
          </a:p>
        </p:txBody>
      </p:sp>
      <p:sp>
        <p:nvSpPr>
          <p:cNvPr id="4" name="Slide Number Placeholder 3"/>
          <p:cNvSpPr>
            <a:spLocks noGrp="1"/>
          </p:cNvSpPr>
          <p:nvPr>
            <p:ph type="sldNum" sz="quarter" idx="10"/>
          </p:nvPr>
        </p:nvSpPr>
        <p:spPr/>
        <p:txBody>
          <a:bodyPr/>
          <a:lstStyle/>
          <a:p>
            <a:fld id="{F7021451-1387-4CA6-816F-41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F-35  USE CASE 2: LIVE-ÜBUNG — RECHERCHE &amp; ANALYSE         ║
╚══════════════════════════════════════════════════════════════╝
NORDLICHT AG STORY:
"Bernd hat in F-34 gesehen wie der zweistufige Workflow funktioniert.
Jetzt probieren Sie das mit Ihrer eigenen Recherchefrage."
TRAINER-ANWEISUNG:
→ Teilnehmer nennt eine echte Recherchefrage aus seinem Alltag
→ Zweistufiger Workflow direkt im Chat demonstrieren
SCHRITT 1 — RECHERCHE (Perplexity-Simulation):
Teilnehmer tippt: "Was sind die wichtigsten [Thema] in [Kontext]?"
→ Trainer führt Demo aus: Antwort mit Quellenangaben simulieren
→ Frage: "Würden Sie diese Quellen prüfen?" → P-Q-R LOW/MEDIUM
SCHRITT 2 — ANALYSE (RCTF-Prompt):
"Jetzt bauen wir das in einen vollständigen RCTF-Prompt:
Du bist [Rolle]. Ich habe diese Recherche-Ergebnisse: [Ergebnisse].
Analysiere die 3 wichtigsten Implikationen für [Kontext].
Format: Executive Summary 150 Wörter + Tabelle."
→ Demo-Output ausführen → gemeinsam bewerten
QA-CHECK P-Q-R:
"Für Ihren Recherche-Output: Welche Stufe wäre das?"
→ Interner Bericht → MEDIUM: Kernaussagen prüfen
→ Board-Entscheidung → HIGH: externe Quelle verifizieren
TRANSFER:
"Welche Ihrer regelmäßigen Recherche-Aufgaben würde das am meisten verändern?"</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USE CASE 3: BRAINSTORMING — KREATIVITÄT ENTFESSELN         ║
╚══════════════════════════════════════════════════════════════╝
NORDLICHT AG STORY:
"Tanja sollte für das Sommercamp der Mitarbeiterkinder
ein Programm entwickeln. Früher: 2 Stunden Brainstorming alleine.
Heute: 20 Ideen in 5 Minuten — dann die besten 5 ausgearbeitet."
BRAINSTORMING-PROMPTS (live demonstrieren):
IDEEN GENERIEREN:
"Nenne 20 kreative Ideen für ein Tagescamp-Programm für Kinder
von 8-12 Jahren, das Thema: Energie &amp; Nachhaltigkeit.
Jede Idee in einem Satz."
→ Dann: "Nimm die Ideen 3, 7 und 15 und arbeite jede
  in einem strukturierten Konzept aus (Ablauf, Materialien, Ziel)."
PERSPEKTIVEN WECHSELN (besonders wirkungsvoll):
"Ich habe folgendes Konzept für [X]: [Konzept einfügen]
Betrachte das aus der Perspektive:
1. Eines kritischen CFOs, dem Budget wichtig ist
2. Einer Mitarbeiterin, die kein Tech-Affin ist
3. Eines Kunden der das Ergebnis bekommt
Was würde jeder von ihnen kritisieren?"
STRUKTUR FINDEN:
"Ich habe diese unsortierten Ideen für mein Projekt: [Liste]
Gruppiere diese in maximal 5 sinnvolle Kategorien,
gib jeder Kategorie einen Namen und priorisiere innerhalb."
TEILNEHMER TIPPEN LASSEN:
"Nehmen Sie Ihre kreativste Aufgabe. Tippen Sie: 'Nenne 15 Ideen für...'
Lassen Sie sich überraschen."
→ ChatGPT: chat.openai.com (kreativ, lebhaft)
→ Claude: claude.ai (strukturierter, analytischer)
→ Gemini: gemini.google.com
→ Grok: x.ai/grok (ungefiltert, frisch)
→ Denselben Prompt in zwei Tools: Vergleich sehr aufschlussreich!
TRAINER-HINWEIS:
Brainstorming ist erfahrungsgemäß die beliebteste Übung.
Teilnehmer sind oft überrascht wie gut KI hier ist.
Ziel: Nicht die perfekte Idee, sondern den Denkprozess anstoßen.
</a:t>
            </a:r>
          </a:p>
        </p:txBody>
      </p:sp>
      <p:sp>
        <p:nvSpPr>
          <p:cNvPr id="4" name="Slide Number Placeholder 3"/>
          <p:cNvSpPr>
            <a:spLocks noGrp="1"/>
          </p:cNvSpPr>
          <p:nvPr>
            <p:ph type="sldNum" sz="quarter" idx="10"/>
          </p:nvPr>
        </p:nvSpPr>
        <p:spPr/>
        <p:txBody>
          <a:bodyPr/>
          <a:lstStyle/>
          <a:p>
            <a:fld id="{F7021451-1387-4CA6-816F-41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F-37  USE CASE 3: LIVE-ÜBUNG — BRAINSTORMING               ║
╚══════════════════════════════════════════════════════════════╝
NORDLICHT AG STORY:
"Tanja hatte das Sommercamp-Problem — 2 Stunden Brainstorming, 20 Ideen in 5 Min.
Jetzt benennen Sie Ihre echte Herausforderung."
TRAINER-ANWEISUNG:
→ Teilnehmer nennt eine echte Herausforderung oder Fragestellung
→ Direkt starten: keine lange Vorbereitung
RUNDE 1 — QUANTITÄT:
Teilnehmer tippt: "Nenne 20 Ideen für [Herausforderung] — je eine Zeile."
→ Demo-Output: 20 Ideen, schnell, divers
→ Gemeinsam: 3 interessanteste markieren
RUNDE 2 — TIEFE:
"Nimm Idee Nr. [X] und entwickle sie in 3 konkreten Schritten aus."
→ Demo-Output zeigen → Frage: "Ist das verwendbar?"
RUNDE 3 — PERSPEKTIVWECHSEL (besonders wirkungsvoll):
"Was würde [CFO / kritischer Kunde / Ihr Chef] an dieser Idee bemängeln?"
→ Demo-Output: kritische Einwände strukturiert
→ "Das ist kein Angriff — das ist Vorbereitung."
RUNDE 4 — AKTION:
"Wandle die beste Idee in 5 konkrete nächste Schritte mit Zeitschätzung um."
ABSCHLUSS-REFLEXION:
"Wie lange hätte ein Brainstorming-Meeting dafür gedauert?
Und: Welche der 20 Ideen wären in einem Meeting niemals aufgetaucht?"
QA-STUFE: LOW — Brainstorming ist Inspirationsquelle, kein Fakt.
Hinweis: Ideen immer auf Umsetzbarkeit im eigenen Kontext prüfen.</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F-38  MINI-FALLSTUDIE: NORDLICHT AG KOMPLETT-WORKFLOW      ║
╚══════════════════════════════════════════════════════════════╝
NORDLICHT AG STORY — DEN BOGEN SCHLIESSEN:
"Bernd hat Freitagabend eine Aufgabe bekommen: Board-Bericht zu Energiepreisen.
Früher: 3 Stunden Arbeit. Mit KI-Workflow: 25 Minuten.
Das sehen wir jetzt Schritt für Schritt."
SCHRITT-FÜR-SCHRITT ZEIGEN:
Schritt 1 — Recherche (Perplexity):
"Was sind die aktuellen Entwicklungen bei Industriestrompreisen Deutschland Q1 2026?
Bitte mit Quellenangaben." → 5 Minuten
Schritt 2 — RCTF-Analyse (Claude):
"Du bist Senior Energy Analyst. Kontext: Nordlicht AG, 320 MA, Hamburg.
Aufgabe: Analysiere diese 3 Recherche-Ergebnisse für einen Board-Bericht.
Format: Executive Summary 150 Wörter + Tabelle Risiken/Chancen, auf Deutsch."
→ 10 Minuten
Schritt 3 — Re-Prompting:
"Mach das 20% kürzer. Ersetze Fachbegriffe durch klare Sprache für nicht-technisches Publikum."
→ 3 Minuten
Schritt 4 — P-Q-R Check (HIGH):
P: Stimmen die Größenordnungen? Q: Quellen aus Perplexity verifizieren? R: HIGH → prüfen
→ 7 Minuten
TRANSFER-FRAGE:
"Welchen Ihrer regelmäßigen Berichte könnten Sie mit diesem Workflow beschleunigen?"
TRAINER-TIPP:
Das ist die Kernbotschaft von Modul 3: Nicht einzelne Prompts — sondern ein vollständiger Workflow.
RCTF → Ausführen → Re-Prompting → P-Q-R. Das ist der Unterschied zwischen Einsteiger und Profi.</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F-39  HÄUFIGE FEHLER — LERNKARTE FÜR DIE PRAXIS            ║
╚══════════════════════════════════════════════════════════════╝
NORDLICHT AG STORY:
"Tanja hat in den ersten 2 Wochen alle diese Fehler gemacht.
Bernd auch. Jetzt kennen beide die Lösung — und Sie auch."
TRAINER-ANWEISUNG:
→ Folie NICHT vorlesen — kurz zeigen (10 Sek.) und dann fragen:
   "Welcher dieser Fehler klingt vertraut? Welchen haben Sie selbst schon gemacht?"
DREI KATEGORIEN KURZ ERKLÄREN:
PROMPT-FEHLER:
→ Zu vage: Lösung = immer RCTF anwenden
→ Kein Re-Prompting: Lösung = Erster Prompt ist Skizze, mindestens 2 Runden
→ Falsches Tool: Lösung = Entscheidungsmatrix F-41 nutzen
NUTZUNGS-FEHLER:
→ Sensible Daten: Lösung = anonymisieren oder Enterprise-Tool nutzen
→ Kein P-Q-R: Lösung = immer Risikostufe bestimmen, HIGH immer prüfen
→ Erster = Letzter Prompt: Lösung = Re-Prompting ist professionelles Arbeiten
OUTPUT-FEHLER:
→ KI-Stil: Lösung = Techniken aus F-32 anwenden (Ton, Stil, Entgeneralisieren)
→ Kein QA bei High-Risk: Lösung = Jede Zahl gegen ERP-System prüfen
→ Halluzination übersehen: Lösung = P-Check: "Stimmt die Größenordnung?"
LIVE-DEMO (wirkungsvoll):
Zeigen Sie einen schlechten Prompt → Output → Frage: "Welche 3 Fehler stecken darin?"
Dann: RCTF-Version → Output vergleichen.
MERKSATZ:
"Fehler sind kein Zeichen, dass KI nicht funktioniert.
Sie sind ein Zeichen, dass der Prompt noch nicht fertig ist."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GRUNDLAGE — ZWEI ARTEN VON KI VERSTEHEN                     ║
╚══════════════════════════════════════════════════════════════╝
NORDLICHT AG EINSTIEG (Überleitung):
"Tanja nutzt täglich KI — sie merkt es nur nicht.
Wenn sie bei Netflix einen Film sucht, wenn ihr Gmail
eine Antwort vorschlägt, wenn Google Maps die Route
neu berechnet: Das ist KI. Aber eine andere als wir heute lernen."
KERNUNTERSCHIED (mit eigenen Worten):
"Unsichtbare KI arbeitet für Sie im Hintergrund — sie analysiert,
filtert, empfiehlt. Sie müssen nichts tun.
Generative KI ist anders: Sie ist Ihr persönlicher Assistent
auf Abruf. Sie fragen — sie erschafft. Einen Text. Eine Analyse.
Ein Bild. Einen Code. Aber nur, wenn Sie sie gut ansprechen."
ANALOGIE (wenn es noch nicht sitzt):
"Stellen Sie sich vor: Unsichtbare KI ist der Autopilot im Flugzeug.
Generative KI ist der Copilot — den Sie ansprechen müssen:
'Wir haben schlechtes Wetter, was empfehlen Sie?' "
HINTERGRUND FÜR TRAINER:
• GPT-4 hat ~1,8 Billionen Parameter — wurde auf praktisch
  dem gesamten öffentlichen Internet trainiert
• ChatGPT weiß alles bis zu einem bestimmten Datum (Cutoff),
  danach muss man aktuelle Infos selbst einfügen
• Large Language Models (LLMs) generieren Wahrscheinlichkeiten —
  sie "raten" statistisch den besten nächsten Token (Buchstaben)
  Das erklärt später, warum sie halluzinieren können
BRÜCKE ZU MODUL 2:
"Die spannende Frage ist: Wie spreche ich die KI richtig an?
Das lernen wir nach der Pause in Modul 2."
TOOLS KURZ ERWÄHNEN (nur als Vorschau):
ChatGPT → chat.openai.com
Claude → claude.ai
Gemini → gemini.google.com
</a:t>
            </a:r>
          </a:p>
        </p:txBody>
      </p:sp>
      <p:sp>
        <p:nvSpPr>
          <p:cNvPr id="4" name="Slide Number Placeholder 3"/>
          <p:cNvSpPr>
            <a:spLocks noGrp="1"/>
          </p:cNvSpPr>
          <p:nvPr>
            <p:ph type="sldNum" sz="quarter" idx="10"/>
          </p:nvPr>
        </p:nvSpPr>
        <p:spPr/>
        <p:txBody>
          <a:bodyPr/>
          <a:lstStyle/>
          <a:p>
            <a:fld id="{F7021451-1387-4CA6-816F-41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F-40  WORKFLOW-ÜBERSICHT: DER VOLLSTÄNDIGE KI-LOOP         ║
╚══════════════════════════════════════════════════════════════╝
NORDLICHT AG STORY:
"Das ist der Workflow, den Tanja und Bernd jetzt täglich nutzen.
Vier Schritte. Immer in dieser Reihenfolge. Für jede Aufgabe."
VIER SCHRITTE ERKLÄREN (je 30 Sekunden):
SCHRITT 1 — RCTF-PROMPT:
"Bevor Sie tippen: alle 4 Felder. Rolle, Kontext, Task, Format.
Das dauert 2 Minuten und spart 20 Minuten Nacharbeit."
SCHRITT 2 — AUSFÜHREN:
"Output lesen — nicht sofort abschicken.
Erste Bewertung: Stimmt die Richtung? Ton? Länge?"
SCHRITT 3 — RE-PROMPTING:
"Mindestens eine Verbesserungsrunde. Immer.
Das ist der Unterschied zwischen Einsteiger und Profi."
SCHRITT 4 — P-Q-R CHECK:
"Risikostufe bestimmen:
LOW → 10 Sekunden Plausibilitätscheck
MEDIUM → Kernaussagen verifizieren
HIGH → Jede Zahl, jede Quelle prüfen"
VERBINDUNG ZIEHEN:
"Sie haben heute alle 4 Schritte geübt — einzeln und zusammen.
Dieser Loop ist Ihr neuer Standard."
SCHLÜSSELFRAGE (wirklich stellen):
"Für welche Ihrer 3 Aufgaben aus dem Einstieg setzen Sie diesen Loop morgen ein?"
→ Antwort ist Grundlage für den 48h-Commit (F-46).
MERKSATZ:
"RCTF → Ausführen → Re-Prompting → P-Q-R.
Vier Schritte. Jede Aufgabe. Jeden Tag."</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TOOL-MATCH MATRIX — ENTSCHEIDUNGSRAHMEN                    ║
╚══════════════════════════════════════════════════════════════╝
NORDLICHT AG STORY:
"Tanja und Bernd haben jetzt eine klare Entscheidungsmatrix.
Texte schreiben: ChatGPT oder Claude. Recherche: Perplexity.
Google Workspace: Gemini. Lange Dokumente: Claude.
Das hat ihnen in der ersten Woche ca. 30 Minuten pro Tag gespart —
alleine durch die richtige Tool-Wahl."
MATRIX NICHT KOMPLETT ERKLÄREN:
→ Logik dahinter erklären (nicht jede Zelle vorlesen)
→ "Je nach Aufgabentyp hat ein Tool natürliche Stärken"
STAND-HINWEIS ANSPRECHEN:
"Diese Bewertung ist von Februar 2026. KI entwickelt sich sehr schnell —
was heute Favorit ist, kann in 6 Monaten überholt sein.
Die regelmäßige Überprüfung lohnt sich."
PRAKTISCHE EMPFEHLUNG:
"Für den Einstieg: Starten Sie mit einem Tool.
Wenn ChatGPT nicht das Richtige liefert — probieren Sie Claude.
Wenn Fakten gefragt sind: Perplexity. Google-Nutzer: Gemini."
TOOL-LINKS:
→ ChatGPT: chat.openai.com
→ Claude: claude.ai
→ Gemini: gemini.google.com
→ Perplexity: perplexity.ai
→ Grok: x.ai/grok
→ Copilot (Microsoft): copilot.microsoft.com
HINTERGRUND:
Gemini ist bei Google Workspace besonders stark weil:
→ Direkte Integration in Gmail, Docs, Sheets, Slides
→ Kein Export/Import nötig — im Tool prompten
→ Mit Google-Account kostenlos nutzbar
</a:t>
            </a:r>
          </a:p>
        </p:txBody>
      </p:sp>
      <p:sp>
        <p:nvSpPr>
          <p:cNvPr id="4" name="Slide Number Placeholder 3"/>
          <p:cNvSpPr>
            <a:spLocks noGrp="1"/>
          </p:cNvSpPr>
          <p:nvPr>
            <p:ph type="sldNum" sz="quarter" idx="10"/>
          </p:nvPr>
        </p:nvSpPr>
        <p:spPr/>
        <p:txBody>
          <a:bodyPr/>
          <a:lstStyle/>
          <a:p>
            <a:fld id="{F7021451-1387-4CA6-816F-41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F-42  |  Jetzt sind Sie dran — eigene Aufgabe live         ║
╚══════════════════════════════════════════════════════════════╝
📍 FOLIENZIEL
Den vollständigen Loop (RCTF → Ausführen → Re-Prompting → P-Q-R) an der eigenen Aufgabe anwenden.
🗣️ SPRECHKERN
"Tanja und Bernd haben an fiktiven Aufgaben geübt. Jetzt mit Ihrer echten."
→ Aufgabe aus F-03 aufgreifen: "Sie hatten [Aufgabe] genannt — genau die machen wir jetzt."
→ Stille aushalten — 5 Minuten. Nicht helfen, nur beobachten.
💡 BEISPIEL/FRAGE
Nach der Ausführung: "Das hat ca. 10 Minuten gedauert. Wie lange hätten Sie sonst gebraucht?"
→ Dann: "Welche QA-Stufe hat diese Aufgabe — LOW, MEDIUM oder HIGH?"
✅ MERKSATZ
"RCTF-Prompt · 1 Re-Prompt · QA-Stufe — das ist der vollständige Loop."
🚫 NICHT ABWEICHEN
Nicht mehr als 2 Re-Prompting-Runden — sonst wird Übung zur Beratungssession.
Nicht auf andere Aufgaben ausweichen — nur die eine aus F-03.
Nicht in Tool-Vergleiche einsteigen — das war F-41.</a:t>
            </a:r>
          </a:p>
        </p:txBody>
      </p:sp>
      <p:sp>
        <p:nvSpPr>
          <p:cNvPr id="4" name="Slide Number Placeholder 3"/>
          <p:cNvSpPr>
            <a:spLocks noGrp="1"/>
          </p:cNvSpPr>
          <p:nvPr>
            <p:ph type="sldNum" sz="quarter" idx="10"/>
          </p:nvPr>
        </p:nvSpPr>
        <p:spPr/>
        <p:txBody>
          <a:bodyPr/>
          <a:lstStyle/>
          <a:p>
            <a:fld id="{F7021451-1387-4CA6-816F-41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KI-EINSATZPLAN — KONKRETE NÄCHSTE SCHRITTE PLANEN          ║
╚══════════════════════════════════════════════════════════════╝
NORDLICHT AG STORY:
"Bernd hat nach dem Training seinen Einsatzplan ausgefüllt:
Aufgabe 1: Monatliche Board-Reports → Claude + P-Q-R HIGH
Aufgabe 2: Marktrecherchen → Perplexity + ChatGPT
Aufgabe 3: Team-E-Mails → ChatGPT LOW
Das hat ihm geholfen, sofort am Montag zu starten — ohne zu überlegen."
TRAINER-ANWEISUNG:
→ Template gemeinsam ausfüllen — alle 4 Felder, alle 3 Aufgaben
→ Aufgaben aus Bedarfsanalyse nehmen (nicht neue erfinden!)
→ RCTF-Spalte: Nur Skizze nötig, kein perfekter Prompt
FELDER ERKLÄREN:
1. Aufgabe &amp; Tool: "Welche Aufgabe? Mit welchem Tool?"
2. RCTF-Prompt-Skizze: "Was sind R, C, T, F für diese Aufgabe?"
3. QA-Stufe: "LOW, MEDIUM oder HIGH — welche Prüftiefe?"
4. Stakeholder: "Wer sieht das Ergebnis?" 
   → Das ist psychologisch wichtig: Wenn jemand das Ergebnis bewertet,
   erhöht das die Motivation, es wirklich zu prüfen
TOOLS MIT LINKS:
→ ChatGPT: chat.openai.com
→ Claude: claude.ai
→ Gemini: gemini.google.com
→ Perplexity: perplexity.ai
→ Grok: x.ai/grok
HINWEIS AN TEILNEHMER:
"Dieses Template schicke ich Ihnen nach dem Training als Datei.
Tragen Sie Ihre Einträge heute noch ein — der Effekt verpufft schnell."
</a:t>
            </a:r>
          </a:p>
        </p:txBody>
      </p:sp>
      <p:sp>
        <p:nvSpPr>
          <p:cNvPr id="4" name="Slide Number Placeholder 3"/>
          <p:cNvSpPr>
            <a:spLocks noGrp="1"/>
          </p:cNvSpPr>
          <p:nvPr>
            <p:ph type="sldNum" sz="quarter" idx="10"/>
          </p:nvPr>
        </p:nvSpPr>
        <p:spPr/>
        <p:txBody>
          <a:bodyPr/>
          <a:lstStyle/>
          <a:p>
            <a:fld id="{F7021451-1387-4CA6-816F-41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MODUL 3 &amp; GESAMTZUSAMMENFASSUNG                            ║
╚══════════════════════════════════════════════════════════════╝
NORDLICHT AG STORY — DEN BOGEN SCHLIESSEN:</a:t>
            </a:r>
            <a:r>
              <a:rPr lang="en-US"/>
              <a:t>
"Tanja und Bernd </a:t>
            </a:r>
            <a:r>
              <a:rPr lang="en-US" dirty="0"/>
              <a:t>— wo stehen sie jetzt?
</a:t>
            </a:r>
            <a:r>
              <a:rPr lang="en-US"/>
              <a:t>
Tanja: </a:t>
            </a:r>
            <a:r>
              <a:rPr lang="en-US" dirty="0"/>
              <a:t>Montag, 4 Wochen nach dem Training.
47 E-Mails — sie hat einen Template-Prompt dafür.
Meeting-Protokoll — 3 Minuten.
Newsletter-Entwurf — 20 Minuten.
Sie hat ihrem Chef gezeigt, wie es funktioniert.
Nächste Woche </a:t>
            </a:r>
            <a:r>
              <a:rPr lang="en-US"/>
              <a:t>macht Bernd </a:t>
            </a:r>
            <a:r>
              <a:rPr lang="en-US" dirty="0"/>
              <a:t>das gleiche mit seinem Team.
Das ist keine Science Fiction. Das ist verfügbar — heute, kostenlos."
ÜBERBLICK ALLE 3 MODULE:
"Modul 1: Was ist KI und wie funktioniert sie?
Modul 2: RCTF und P-Q-R — die zwei zentralen Werkzeuge.
Modul 3: Ihre eigenen Aufgaben, live umgesetzt."
SCHLÜSSELFRAGE (wirklich stellen, Antwort einfordern):
"Was ändert sich für Sie ab morgen konkret?
Nicht 'ich werde mal schauen' — sondern: Was genau?
Bei welcher Aufgabe, mit welchem Tool?"
→ Diese Antwort wird Grundlage für den 48h-Commit.
</a:t>
            </a:r>
          </a:p>
        </p:txBody>
      </p:sp>
      <p:sp>
        <p:nvSpPr>
          <p:cNvPr id="4" name="Slide Number Placeholder 3"/>
          <p:cNvSpPr>
            <a:spLocks noGrp="1"/>
          </p:cNvSpPr>
          <p:nvPr>
            <p:ph type="sldNum" sz="quarter" idx="10"/>
          </p:nvPr>
        </p:nvSpPr>
        <p:spPr/>
        <p:txBody>
          <a:bodyPr/>
          <a:lstStyle/>
          <a:p>
            <a:fld id="{F7021451-1387-4CA6-816F-41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WISSENS-CHECK MODUL 3 — TRAINER-ANWEISUNG                  ║
╚══════════════════════════════════════════════════════════════╝
FOLIENINHALT (F-45):
6 Multiple-Choice-Fragen zu Modul 3 — KI im Arbeitsalltag.
Jede Frage hat 4 Antwortmöglichkeiten (A–D), eine Antwort ist richtig.
Richtige Antworten (intern, nicht vorlesen):
F1: C | F2: B | F3: C | F4: C | F5: B | F6: C
══════════════════════════════════════════════════
TRAINER-ABLAUF (LLM-Anweisung)
══════════════════════════════════════════════════
ANKÜNDIGUNG:
"Bevor wir zum Abschluss übergehen — der letzte Wissens-Check.
Modul 3 war praxisnah: Use Cases, Tool-Match, Ihr persönlicher Einsatzplan.
Zeigen Sie mir, was Sie mitgenommen haben — A, B, C oder D!"
ABLAUF PRO FRAGE:
1. Stelle die Frage mit allen 4 Antwortmöglichkeiten
2. Warte auf die Antwort des Teilnehmers
3. Wenn RICHTIG: Kurz begründen warum diese Antwort korrekt ist (1-2 Sätze)
4. Wenn FALSCH: Erklären warum diese Antwort falsch ist UND warum die richtige Antwort stimmt (1-2 Sätze)
5. Dann: nächste Frage
──────────────────────────────────────────────────
FRAGE 1:
"Für welchen Use Case ist KI im Berufsalltag am stärksten geeignet?
A) Physische Arbeiten wie Montage
B) Emotionale Therapiegespräche führen
C) Texte schreiben, Recherche und Ideenfindung
D) Hardware-Probleme eigenständig lösen"
✓ Richtig: C
Richtig-Feedback: "Genau! Texte, Analyse, Ideen — alles was mit Sprache und Denken zu tun hat, ist KIs Stärke. Tanjas E-Mails, Bernds Analysen, Ihre Protokolle — das ist KI-Terrain."
Falsch-Feedback: "KI lebt in der digitalen Welt der Sprache. Physisches, Emotionen und Hardware sind ihre Schwächen. Ihre Stärke liegt klar bei Textarbeit, Recherche und Kreativarbeit."
──────────────────────────────────────────────────
FRAGE 2:
"Was ist die effizienteste Methode, ein Meeting-Protokoll mit KI zu erstellen?
A) Die KI bittet, ein Protokoll frei zu erfinden
B) Stichpunkte aus dem Meeting einfügen und in ein sauberes Protokoll umwandeln lassen
C) Das Protokoll manuell schreiben und die KI nur Rechtschreibung prüfen lassen
D) Nur die Teilnehmerliste eingeben"
✓ Richtig: B
Richtig-Feedback: "Perfekt! Stichpunkte rein, Protokoll raus — das ist Tanja's Methode. Sie liefern die Rohdaten, die KI bringt Struktur und Sprache. In 3 Minuten statt 45."
Falsch-Feedback: "KI kann kein Protokoll erfinden — sie braucht Ihre Input-Daten. Und manuell schreiben und dann nur Rechtschreibung prüfen verschenkt 90% des Potenzials."
──────────────────────────────────────────────────
FRAGE 3:
"Was bedeutet Re-Prompting im professionellen KI-Einsatz?
A) Den gleichen Prompt unverändert erneut senden
B) Einen neuen Chat-Verlauf starten
C) Das Ergebnis durch gezielte Nachfragen iterativ verbessern
D) Den Prompt in eine andere Sprache übersetzen"
✓ Richtig: C
Richtig-Feedback: "Richtig! Re-Prompting ist professionelles Iterieren: 'Mach es kürzer', 'Füge ein konkretes Beispiel hinzu', 'Ändere den Ton zu formeller'. Das unterscheidet Profis von Einmal-Nutzern."
Falsch-Feedback: "Den gleichen Prompt nochmal senden bringt dasselbe Ergebnis. Neuer Chat verliert den Kontext. Übersetzen ist kein Re-Prompting. Das Prinzip ist: gezielt nachfragen und verfeinern."
──────────────────────────────────────────────────
FRAGE 4:
"Nach welchem Prinzip wählt man das richtige KI-Tool für eine Aufgabe?
A) Immer das günstigste Tool nehmen
B) Immer ChatGPT — es ist das bekannteste
C) Das Tool nach der Art der Aufgabe und seinen Stärken auswählen
D) Das Tool wählen, das der Chef empfiehlt"
✓ Richtig: C
Richtig-Feedback: "Exakt! Recherche → Perplexity. Lange Analyse → Claude. Brainstorming → ChatGPT. Office-Integration → Copilot. Jedes Tool hat eine Stärke — nutzen Sie sie gezielt."
Falsch-Feedback: "Preis, Bekanntheit und Chef-Empfehlung sind keine sinnvollen Kriterien. Das richtige Tool hängt von der Aufgabe ab — das haben wir in der Entscheidungsmatrix gesehen."
──────────────────────────────────────────────────
FRAGE 5:
"Was ist der größte Unterschied zwischen einem KI-Einsteiger und einem souveränen KI-Anwender?
A) Der Einsteiger nutzt kostenlose Tools
B) Der souveräne Anwender iteriert und verbessert seinen Prompt gezielt
C) Der souveräne Anwender nutzt KI für jede Aufgabe ohne Prüfung
D) Der Einsteiger schreibt kürzere Prompts"
✓ Richtig: B
Richtig-Feedback: "Genau! Ein Einmal-Prompt ist Einsteiger-Niveau. Profis verfeinern: ‘Kürzer’, ‘Formeller’, ‘Füg ein Beispiel hinzu’ — das ist Re-Prompting in der Praxis und das haben Sie heute gelernt."
Falsch-Feedback (bei A): "Kostenlose vs. kostenpflichtige Tools ist kein Merkmal von Souveränität. Der Unterschied liegt im Umgang: iterieren, prüfen, verbessern."
Falsch-Feedback (bei C): "Ohne Prüfung ist riskant — nicht souverän. Ein echter Profi nutzt KI gezielt und prüft Outputs kritisch."
Falsch-Feedback (bei D): "Prompt-Länge sagt nichts über Einsteiger oder Profi aus. Entscheidend ist, ob man das Ergebnis gezielt verbessert."
──────────────────────────────────────────────────
FRAGE 6:
"Was kennzeichnet einen souveränen KI-Anwender?
A) Er nutzt KI für jede Aufgabe ohne eigene Prüfung
B) Er verwendet nur kurze Ein-Satz-Prompts
C) Er iteriert Prompts, prüft Outputs und verbessert kontinuierlich seine KI-Kompetenz
D) Er hält seine KI-Nutzung vor Kollegen geheim"
✓ Richtig: C
Richtig-Feedback: "Das ist der souveräne KI-Anwender: iterieren, prüfen, verbessern. Nicht blind vertrauen, aber auch nicht fürchten. KI als Werkzeug nutzen — mit Ihnen als Profi am Steuer."
Falsch-Feedback: "Ohne Prüfung ist gefährlich. Ein-Satz-Prompts sind Einsteiger-Niveau. Geheimhalten bremst das Team. Souveränität heißt: bewusst nutzen, aktiv verbessern und kritisch prüfen."
══════════════════════════════════════════════════
AUSWERTUNG NACH FRAGE 6
══════════════════════════════════════════════════
BEI ALLEN 6 RICHTIG:
"Perfekt — alle 6 richtig! Das ist das Niveau eines souveränen KI-Anwenders.
Sie haben heute alle drei Module gemeistert: Grundlagen, Prompting und Praxis.
Herzlichen Glückwunsch — das war eine sehr starke Leistung!
→ Jetzt zum Abschluss: Ihr persönlicher 48-Stunden-Plan. Folie F-46!"
BEI 1–2 FALSCH:
"[X] von 6 richtig — stark! Möchten Sie die [Anzahl] Themen kurz nochmal ansehen,
bevor wir zum Abschluss übergehen? Oder direkt zum 48h-Plan?"
→ Bei 'wiederholen': Kurze Wiederholung der betroffenen Use Cases (F-31–F-44)
→ Bei 'weitermachen': "Super — dann direkt zum Abschluss. Sie sind gut vorbereitet!"
BEI 3+ FALSCH:
"[X] von 6 — ich möchte kurz auf [falsche Themen] eingehen,
damit der 48h-Plan wirklich auf einem soliden Fundament steht.
Das dauert nur 3–4 Minuten."
→ Gezielte Wiederholung, dann Übergang zu F-46.</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48h-COMMIT — VERBINDLICHKEIT SCHAFFEN                      ║
╚══════════════════════════════════════════════════════════════╝
NORDLICHT AG STORY:
"Bernd hat nach dem Training einen Commit gemacht:
'Ich nutze bis Mittwoch Claude für die Monatszusammenfassung.
RCTF-Prompt ist fertig. Tanja prüft das Ergebnis mit mir.'
Er hat es gemacht. Warum? Weil er es aufgeschrieben hatte.
Und weil jemand anderes es wusste."
WARUM 48 STUNDEN?
"Der Transfereffekt von Trainings verfällt exponentiell.
In 48 Stunden erinnern Sie noch 60-70% des Gelernten.
In einer Woche oft nur noch 20%.
Was Sie in 48 Stunden anwenden, wird zur Gewohnheit.
Was Sie nicht anwenden, wird vergessen."
GEMEINSAM AUSFÜLLEN:
Alle 4 Felder — kein Überspringen.
1. Aufgabe &amp; Tool: "Welche konkrete Aufgabe, mit welchem Tool?"
2. RCTF-Prompt: "Wie sieht der Prompt aus — grob skizzieren"
3. QA-Stufe: "Wie prüfe ich das Ergebnis?"
4. Wer weiß davon: "Wem erzählen Sie von diesem Experiment?"
   → Dieser Punkt macht den Unterschied zwischen Plan und Umsetzung
TOOLS:
→ ChatGPT: chat.openai.com
→ Claude: claude.ai
→ Gemini: gemini.google.com
→ Grok: x.ai/grok
→ Perplexity: perplexity.ai
ABSCHLUSS:
"Template + Spickzettel kommen heute noch per E-Mail.
Und: Falls nach dem ersten Experiment Fragen entstehen —
ich biete eine 30-Minuten-Sprechstunde in 2 Wochen an."
</a:t>
            </a:r>
          </a:p>
        </p:txBody>
      </p:sp>
      <p:sp>
        <p:nvSpPr>
          <p:cNvPr id="4" name="Slide Number Placeholder 3"/>
          <p:cNvSpPr>
            <a:spLocks noGrp="1"/>
          </p:cNvSpPr>
          <p:nvPr>
            <p:ph type="sldNum" sz="quarter" idx="10"/>
          </p:nvPr>
        </p:nvSpPr>
        <p:spPr/>
        <p:txBody>
          <a:bodyPr/>
          <a:lstStyle/>
          <a:p>
            <a:fld id="{F7021451-1387-4CA6-816F-41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5 TAKE-AWAYS — MERKSÄTZE FÜR ZUHAUSE                      ║
╚══════════════════════════════════════════════════════════════╝
NORDLICHT AG STORY — FINAL:
"Tanja hat diese 5 Sätze auf einem Post-it neben dem Bildschirm.
Bernd hat sie als Handy-Hintergrundbild.
Das sind keine Weisheiten — das sind Werkzeuge."
FÜNF PUNKTE VORLESEN (rhythmisch, mit Pausen):
1. RCTF: "Role, Context, Task, Format — immer alle vier.
   Das ist Ihr Prompt-GPS. Je genauer Sie navigieren,
   desto besser das Ergebnis."
2. QA-Check: "P-Q-R — Plausibilität, Quellen, Risiko.
   10 Sekunden bei LOW. 10 Minuten bei HIGH.
   Beides ist gut investiert."
3. 48h: "Was Sie in den nächsten 48 Stunden anwenden,
   wird zur Gewohnheit. Was Sie nicht anwenden, vergessen Sie."
4. Datenschutz: "Im Zweifel anonymisieren.
   Keine Kundennamen, keine Kontodaten, keine Passwörter."
5. Re-Prompting: "Der erste Prompt ist die Skizze.
   Profis prompten dreimal. Das ist keine Schwäche —
   das ist das Prinzip."
LINKS FÜR ZUHAUSE:
→ ChatGPT: chat.openai.com
→ Claude: claude.ai
→ Gemini: gemini.google.com
→ Perplexity: perplexity.ai
→ Grok: x.ai/grok
</a:t>
            </a:r>
          </a:p>
        </p:txBody>
      </p:sp>
      <p:sp>
        <p:nvSpPr>
          <p:cNvPr id="4" name="Slide Number Placeholder 3"/>
          <p:cNvSpPr>
            <a:spLocks noGrp="1"/>
          </p:cNvSpPr>
          <p:nvPr>
            <p:ph type="sldNum" sz="quarter" idx="10"/>
          </p:nvPr>
        </p:nvSpPr>
        <p:spPr/>
        <p:txBody>
          <a:bodyPr/>
          <a:lstStyle/>
          <a:p>
            <a:fld id="{F7021451-1387-4CA6-816F-41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F-48  |  Wohin entwickelt sich KI — und was bedeutet das?   ║
╚══════════════════════════════════════════════════════════════╝
📍 FOLIENZIEL
Neugier auf die nächste KI-Stufe wecken — ohne neues Modul zu eröffnen.
🗣️ SPRECHKERN
"In 12 Monaten wird Tanjas Montag wieder anders aussehen."
Vier Trends — je 30 Sekunden:
1. KI-Agenten: KI führt eigenständig Aufgaben aus — heute schon in Beta.
2. Multimodalität: Text, Bilder, Audio — alles in einem Modell.
3. EU AI Act: Seit 1. August 2024 in Kraft; meiste Bestimmungen ab 2. August 2026.
4. Personalisierung: Tools lernen Ihren Stil — Custom Instructions heute schon nutzbar.
💡 BEISPIEL/FRAGE
"Welcher dieser vier Trends ist für Ihren Arbeitsalltag am relevantesten?"
✅ MERKSATZ
"Wer heute die Grundlagen kennt, ist in 12 Monaten allen voraus, die dann erst anfangen."
🚫 NICHT ABWEICHEN
Nicht in technische Details zu KI-Agenten eingehen — das ist Ausblick, kein neues Modul.
Nicht den EU AI Act ausführlich erklären — war F-20.
Nicht auf spezifische Produkte wie AutoGPT oder Operator eingehen.</a:t>
            </a:r>
          </a:p>
        </p:txBody>
      </p:sp>
      <p:sp>
        <p:nvSpPr>
          <p:cNvPr id="4" name="Slide Number Placeholder 3"/>
          <p:cNvSpPr>
            <a:spLocks noGrp="1"/>
          </p:cNvSpPr>
          <p:nvPr>
            <p:ph type="sldNum" sz="quarter" idx="10"/>
          </p:nvPr>
        </p:nvSpPr>
        <p:spPr/>
        <p:txBody>
          <a:bodyPr/>
          <a:lstStyle/>
          <a:p>
            <a:fld id="{F7021451-1387-4CA6-816F-41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ABSCHLUSSGESPRÄCH — EHRLICHES FEEDBACK &amp; TRANSFER          ║
╚══════════════════════════════════════════════════════════════╝
NORDLICHT AG STORY — BOGEN SCHLIESSEN:</a:t>
            </a:r>
            <a:r>
              <a:rPr lang="en-US"/>
              <a:t>
"Tanja und Bernd </a:t>
            </a:r>
            <a:r>
              <a:rPr lang="en-US" dirty="0"/>
              <a:t>haben am Ende ihrer ersten Session
genau dasselbe getan wie wir jetzt: 3 Fragen beantwortet.</a:t>
            </a:r>
            <a:r>
              <a:rPr lang="en-US"/>
              <a:t>
Tanjas </a:t>
            </a:r>
            <a:r>
              <a:rPr lang="en-US" dirty="0"/>
              <a:t>Antwort auf Frage 1: 'Ich weiß jetzt, warum meine
Prompts bisher nicht funktioniert haben — kein Kontext.'</a:t>
            </a:r>
            <a:r>
              <a:rPr lang="en-US"/>
              <a:t>
Bernd' </a:t>
            </a:r>
            <a:r>
              <a:rPr lang="en-US" dirty="0"/>
              <a:t>Commit: 'Montag 9 Uhr: Board-Report mit RCTF.'
Jetzt Ihre Antworten."
FRAGE 1 — Was nehmen Sie mit?
→ Wirklich warten. Stille aushalten. Nicht antworten helfen.
→ Die erste echte Antwort ist die ehrlichste.
FRAGE 2 — Ihr 48h-Plan (konkret)?
→ Falls der Commit noch nicht ausgefüllt: Jetzt direkt ergänzen.
→ "Was genau? Mit welchem Tool? Wann genau?"
FRAGE 3 — Was hat gefehlt?
→ Ehrliches Feedback aktiv einladen:
  "Was wäre nützlicher gewesen? Was hätten Sie mehr gebraucht?"
→ Das ist Gold für zukünftige Trainings.
KEIN FORMULAR. KEIN TOOL.
"Das ist ein echtes Gespräch. Ich höre zu."
EMOTIONALER ABSCHLUSS:
"Sie kommen heute mit mehr raus als Sie erwartet hatten.
Nicht weil KI Magie ist — sondern weil Sie jetzt wissen,
wie man sie richtig anspricht."
TRAINER-SELBSTREFLEXION NACH DEM TRAINING:
→ Was hat besonders gut funktioniert?
→ Welche Folie brauchte zu lange?
→ Welche Frage hat der Teilnehmer gestellt, auf die ich nicht vorbereitet war?
→ Notiz für nächste Version des Trainings machen.
</a:t>
            </a:r>
          </a:p>
        </p:txBody>
      </p:sp>
      <p:sp>
        <p:nvSpPr>
          <p:cNvPr id="4" name="Slide Number Placeholder 3"/>
          <p:cNvSpPr>
            <a:spLocks noGrp="1"/>
          </p:cNvSpPr>
          <p:nvPr>
            <p:ph type="sldNum" sz="quarter" idx="10"/>
          </p:nvPr>
        </p:nvSpPr>
        <p:spPr/>
        <p:txBody>
          <a:bodyPr/>
          <a:lstStyle/>
          <a:p>
            <a:fld id="{F7021451-1387-4CA6-816F-41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TOOL-ÜBERBLICK — ORIENTIERUNG IM KI-DSCHUNGEL               ║
╚══════════════════════════════════════════════════════────────╝
NORDLICHT AG KONTEXT:
"Tanja hat ChatGPT ausprobiert. Bernd hat Copilot getestet.
Beide waren überfordert — nicht weil die Tools schlecht sind,
sondern weil sie nicht wussten, welches Tool wann passt."
KURZE FÜHRUNG DURCH DIE TOOLS:
• ChatGPT (OpenAI) → chat.openai.com
  "Der Marktführer. Vielseitig, großes Modell (GPT-4o).
  Kostenlos nutzbar mit täglichen Limits."
• Claude (Anthropic) → claude.ai
  "Stärker bei langen Texten, Analysen, Nuancen.
  Kostenlos mit täglichem Limit, sehr gut für Dokumente."
• Gemini (Google) → gemini.google.com
  "Nahtlos in Google Workspace (Docs, Sheets, Gmail).
  Mit Google-Account sofort nutzbar — kein neuer Account nötig."
• Perplexity → perplexity.ai
  "Das Recherche-Tool: Antwortet mit Quellenangaben.
  Kein Halluzinationsrisiko bei Faktenfragen. Sofort ohne Login."
• Grok (xAI) → x.ai/grok
  "Echtzeit-Daten aus X/Twitter. Interessant für sehr aktuelle Themen.
  HINWEIS: Grok ist eng mit X/Twitter und Elon Musk verbunden — im
  Unternehmenskontext selten genutzt. Bei Fragen: kurz einordnen,
  nicht aktiv empfehlen."
EMPFEHLUNG AN TEILNEHMER:
"Für heute starten wir mit einem Tool — ChatGPT oder Claude,
je was Sie schon haben. Wir testen alles live."
KLARMACHEN:
"Sie müssen nicht alle Tools kennen. Eines gut zu kennen
bringt mehr als fünf oberflächlich. Aber: Testen lohnt sich —
der Vergleich überrascht oft."
→ Falls noch kein Account: BACKUP-FOLIE am Ende der Präsentation!
  chat.openai.com / claude.ai / gemini.google.com — alles kostenlos.
HINTERGRUND FÜR TRAINER:
LLM-Modellvergleich (Stand Feb. 2026):
• GPT-4o: Allrounder, gut in Coding, Multimodal (Bilder, Audio)
• Claude 3.5 Sonnet: Beste Langtext-Analyse, sehr nuanciert
• Gemini 1.5 Pro: Google-Integration, lange Kontextfenster
• Perplexity: Kein LLM-Training, sondern Echtzeit-Websuche + LLM
</a:t>
            </a:r>
          </a:p>
        </p:txBody>
      </p:sp>
      <p:sp>
        <p:nvSpPr>
          <p:cNvPr id="4" name="Slide Number Placeholder 3"/>
          <p:cNvSpPr>
            <a:spLocks noGrp="1"/>
          </p:cNvSpPr>
          <p:nvPr>
            <p:ph type="sldNum" sz="quarter" idx="10"/>
          </p:nvPr>
        </p:nvSpPr>
        <p:spPr/>
        <p:txBody>
          <a:bodyPr/>
          <a:lstStyle/>
          <a:p>
            <a:fld id="{F7021451-1387-4CA6-816F-41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VERABSCHIEDUNG &amp; AUSBLICK                                   ║
╚══════════════════════════════════════════════════════════════╝
NORDLICHT AG STORY — FINALES BILD:
"Tanja hat heute Montag. Sie öffnet ChatGPT.
RCTF. 3 Minuten Protokoll. P-Q-R. Abgeschickt.
Nächste Aufgabe.
Das sind Sie in 48 Stunden."
VERABSCHIEDUNG (persönlich, nicht formell):
"Das war Ihr KI-Kickstart.
Das Fundament ist gelegt. Der Rest liegt bei Ihnen —
und </a:t>
            </a:r>
            <a:r>
              <a:rPr lang="en-US" dirty="0" err="1"/>
              <a:t>bei</a:t>
            </a:r>
            <a:r>
              <a:rPr lang="en-US" dirty="0"/>
              <a:t> Tanja </a:t>
            </a:r>
            <a:r>
              <a:rPr lang="en-US"/>
              <a:t>und Bernd, </a:t>
            </a:r>
            <a:r>
              <a:rPr lang="en-US" dirty="0"/>
              <a:t>die Sie jetzt begleiten."
NACHBEREITUNG ANKÜNDIGEN:
"Heute noch per E-Mail:
→ RCTF + P-Q-R Spickzettel (PDF)
→ KI-Einsatzplan Template (ausfüllbar)
→ Tool-Links für alle erwähnten LLMs:
   chat.openai.com / claude.ai / gemini.google.com /
   perplexity.ai / x.ai/grok
In 2 Wochen: Optionale 30-Min.-Sprechstunde
für Fragen aus der ersten Praxis-Erfahrung."
LETZTER SATZ (ruhig sprechen, nicht hetzen):
"Viel Spaß beim Prompten."
</a:t>
            </a:r>
          </a:p>
        </p:txBody>
      </p:sp>
      <p:sp>
        <p:nvSpPr>
          <p:cNvPr id="4" name="Slide Number Placeholder 3"/>
          <p:cNvSpPr>
            <a:spLocks noGrp="1"/>
          </p:cNvSpPr>
          <p:nvPr>
            <p:ph type="sldNum" sz="quarter" idx="10"/>
          </p:nvPr>
        </p:nvSpPr>
        <p:spPr/>
        <p:txBody>
          <a:bodyPr/>
          <a:lstStyle/>
          <a:p>
            <a:fld id="{F7021451-1387-4CA6-816F-41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BACKUP-FOLIE — REGISTRIERUNG BEGLEITEN                     ║
╚══════════════════════════════════════════════════════════════╝
WANN DIESE FOLIE ZEIGEN:
→ Immer wenn Teilnehmer noch keinen LLM-Account hat
→ In Pausen (Pause 1 oder 2)
→ Am Anfang wenn Teilnehmer noch gar nichts geöffnet hat
TRAINER-ANWEISUNG:
"Wir machen das gemeinsam — das dauert 3 Minuten."
→ Empfehlung für Einsteiger: ChatGPT (größte Bekanntheit)
  oder Gemini (falls Google-Account vorhanden → sofort nutzbar)
ABLAUF BEGLEITEN:
ChatGPT: chat.openai.com → 'Sign up' → E-Mail → Bestätigen
Claude: claude.ai → 'Sign up' → E-Mail → Bestätigen
Gemini: gemini.google.com → Mit Google-Konto → Sofort fertig!
Perplexity: perplexity.ai → Sofort nutzbar ohne Account
WÄHREND REGISTRIERUNG SAGEN:
"Kostenlose Accounts haben tägliche Limits —
für das heutige Training reichen die vollkommen aus.
Wenn Sie später mehr nutzen: ChatGPT Plus (20€/Monat),
Claude Pro (20€/Monat) oder Gemini Advanced (~12€/Monat im Google One)."
SICHERHEITSFRAGE ANTIZIPIEREN:
"Geben Sie hier keine sensiblen Firmendaten ein —
das besprechen wir gleich beim Datenschutz-Abschnitt."</a:t>
            </a:r>
          </a:p>
        </p:txBody>
      </p:sp>
      <p:sp>
        <p:nvSpPr>
          <p:cNvPr id="4" name="Slide Number Placeholder 3"/>
          <p:cNvSpPr>
            <a:spLocks noGrp="1"/>
          </p:cNvSpPr>
          <p:nvPr>
            <p:ph type="sldNum" sz="quarter" idx="10"/>
          </p:nvPr>
        </p:nvSpPr>
        <p:spPr/>
        <p:txBody>
          <a:bodyPr/>
          <a:lstStyle/>
          <a:p>
            <a:fld id="{F7021451-1387-4CA6-816F-41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BACKUP-FOLIE 2 — WEITERE TOOLS &amp; TIPPS                     ║
╚══════════════════════════════════════════════════════════════╝
WANN DIESE FOLIE ZEIGEN:
→ Wenn Teilnehmer fragt: "Was ist mit Grok?" oder "Copilot?"
→ Als Bonus am Ende wenn Zeit bleibt
→ Nach der Tool-Matrix wenn weitergehende Fragen kommen
GROK (xAI — Elon Musk):
→ x.ai/grok
→ Stärke: Echtzeit-Daten aus X/Twitter-Feed
→ Ton: Direkter, weniger zurückhaltend als ChatGPT/Claude
→ Kostenlos: Grok 2 mit X-Account
→ EINORDNUNG FÜR TRAINER: Grok ist eng mit Elon Musk und X/Twitter
  verbunden. In Unternehmenskontexten kann das Zurückhaltung erzeugen.
  Empfehlung: Nur auf direkte Frage ansprechen, nicht proaktiv empfehlen.
  Für aktuelle X/Twitter-Inhalte relevant — für Standard-Business-Aufgaben
  ist ChatGPT, Claude oder Perplexity die bessere Wahl.
COPILOT (Microsoft):
→ copilot.microsoft.com
→ Stärke: In Office 365 direkt integriert (Outlook, Word, Teams)
→ Basis-Version kostenlos, Pro in M365-Abo ggf. inklusive
→ Für Unternehmen mit M365: Lohnt sich zu prüfen
SCHNELLSTART-TIPPS (die vier goldenen Regeln):
1. Echte Aufgabe nehmen — kein Test-Prompt
   "Echter Input → echter Lerneffekt"
2. RCTF immer — alle vier Felder
   "Auch wenn es lästig klingt: einmal üben, dann Gewohnheit"
3. Re-prompten statt neu beginnen
   "Erster Prompt = Skizze. Zweiter = Entwurf. Dritter = fertig."
4. Vergleichen: Denselben Prompt in ChatGPT UND Claude
   "Der Unterschied überrascht fast immer"
ALLE TOOL-LINKS:
→ ChatGPT: chat.openai.com
→ Claude: claude.ai
→ Gemini: gemini.google.com
→ Perplexity: perplexity.ai
→ Grok: x.ai/grok
→ Copilot: copilot.microsoft.com</a:t>
            </a:r>
          </a:p>
        </p:txBody>
      </p:sp>
      <p:sp>
        <p:nvSpPr>
          <p:cNvPr id="4" name="Slide Number Placeholder 3"/>
          <p:cNvSpPr>
            <a:spLocks noGrp="1"/>
          </p:cNvSpPr>
          <p:nvPr>
            <p:ph type="sldNum" sz="quarter" idx="10"/>
          </p:nvPr>
        </p:nvSpPr>
        <p:spPr/>
        <p:txBody>
          <a:bodyPr/>
          <a:lstStyle/>
          <a:p>
            <a:fld id="{F7021451-1387-4CA6-816F-41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
║  BACKUP — GLOSSAR (F-48)                                     ║
╚══════════════════════════════════════════════════════════════╝
FOLIENINHALT (F-48):
Übersicht der 16 wichtigsten Fachbegriffe aus der Schulung als
Nachschlagewerk für den Teilnehmer.
Begriffe auf der Folie:
Generative KI · LLM · Prompt · Prompt-Engineering · RCTF-Framework ·
Halluzination · Trainings-Cutoff · Token · Chain-of-Thought ·
Zero-Shot Prompting · Re-Prompting · QA-Check P-Q-R ·
EU AI Act · DSGVO · KI-Bias · Trainingsdaten
VERWENDUNG DIESER FOLIE:
→ Nur auf ausdrückliche Anfrage zeigen (BACKUP-Folie)
→ Wenn Teilnehmer fragt "Was bedeutet nochmal...?" → kurz erklären
  und auf F-48 hinweisen: "Das steht auch in Ihren Unterlagen."
→ Das LLM kann Begriffe auch jederzeit direkt im Chat erläutern
→ Nie die Schulungsstruktur für das Glossar unterbrechen
TRAINER-TIP:
Zu Beginn der Schulung kurz erwähnen:
"Falls Sie während der Schulung auf einen Begriff stoßen, den Sie
nicht kennen: Fragen Sie mich einfach direkt — oder schauen Sie
in Ihren Unterlagen auf Seite F-48 nach, dort finden Sie alle
Fachbegriffe kurz erklärt."</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BACKUP: KI IM ALLTAG (BONUS) — MOTIVATIONSFOLIE                     ║
╚══════════════════════════════════════════════════════════════╝
NORDLICHT AG STORY:
"Tanja nutzt KI inzwischen auch privat. Ihr Urlaub im Sommer?
Komplett geplant mit ChatGPT in 20 Minuten — Hotel, Route,
Restaurantliste, Packliste. Ihr Mann dachte, sie hätte einen
Reisebüro-Kontakt. Hat sie nicht."
WANN DIESE FOLIE ZEIGEN:
→ Als Bonus wenn Zeit bleibt (nach F-28 Brainstorming)
→ Oder als Appetizer zu Beginn: "Was KI noch kann — später mehr dazu"
→ Gut um die Motivation zu stärken wenn der Teilnehmer noch zögerlich ist
TRAINER-ANWEISUNG:
→ Nicht alle 4 Bereiche durchgehen — 1-2 herauspicken, die zum Teilnehmer passen
→ Fragen: "Welcher Bereich wäre für Sie interessant?"
→ Dann einen Prompt live ausführen
PROMPT LIVE ZEIGEN (Reiseplanung als Einstieg):
"Plane eine 3-Tage-Reise nach Hamburg für 2 Personen, Budget 800 €,
mit Fokus auf Kulturprogramm, guten Restaurants (nicht touristisch)
und einer Hafenrundfahrt. Tagesplan pro Tag."
→ ChatGPT: chat.openai.com | Gemini: gemini.google.com (gut für Reisen)
→ Perplexity: perplexity.ai (mit aktuellen Infos + Quellenlinks)
BOTSCHAFT:
"KI-Kompetenz ist keine Arbeitskompetenz — sie ist Lebenskompetenz.
Wer KI gut prompten kann, spart Zeit: bei der Arbeit UND zuhause."
</a:t>
            </a:r>
          </a:p>
        </p:txBody>
      </p:sp>
      <p:sp>
        <p:nvSpPr>
          <p:cNvPr id="4" name="Slide Number Placeholder 3"/>
          <p:cNvSpPr>
            <a:spLocks noGrp="1"/>
          </p:cNvSpPr>
          <p:nvPr>
            <p:ph type="sldNum" sz="quarter" idx="10"/>
          </p:nvPr>
        </p:nvSpPr>
        <p:spPr/>
        <p:txBody>
          <a:bodyPr/>
          <a:lstStyle/>
          <a:p>
            <a:fld id="{F7021451-1387-4CA6-816F-41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F-06  |  Was passiert, wenn man KI falsch promptet?         ║
╚══════════════════════════════════════════════════════════════╝
📍 FOLIENZIEL
Den Qualitätsunterschied zwischen schlechtem und gutem Prompt live erfahrbar machen.
🗣️ SPRECHKERN
"Das ist ein echter Prompt von Tanja aus ihrer ersten Woche. Schauen wir was passiert."
→ Schlechter Prompt tippen: "Schreib mir was über Marketing." — Demo-Output zeigen.
→ Guter RCTF-Prompt tippen — Demo-Output vergleichen.
"Der Unterschied liegt nicht im Tool — er liegt im Prompt."
💡 BEISPIEL/FRAGE
"Tippen Sie jetzt den guten Prompt selbst — aber mit Ihren eigenen Angaben statt Nordlicht AG."
→ 3 Minuten Pause geben.
✅ MERKSATZ
"Gleiches Tool, gleiche Aufgabe — aber der Prompt entscheidet über verwendbar oder wertlos."
🚫 NICHT ABWEICHEN
Nicht in RCTF-Erklärung einsteigen — kommt F-16.
Nicht alle vier Prompt-Elemente erläutern — nur den Kontrast zeigen.
Nicht auf Halluzinationen eingehen — kommt F-07.</a:t>
            </a:r>
          </a:p>
        </p:txBody>
      </p:sp>
      <p:sp>
        <p:nvSpPr>
          <p:cNvPr id="4" name="Slide Number Placeholder 3"/>
          <p:cNvSpPr>
            <a:spLocks noGrp="1"/>
          </p:cNvSpPr>
          <p:nvPr>
            <p:ph type="sldNum" sz="quarter" idx="10"/>
          </p:nvPr>
        </p:nvSpPr>
        <p:spPr/>
        <p:txBody>
          <a:bodyPr/>
          <a:lstStyle/>
          <a:p>
            <a:fld id="{F7021451-1387-4CA6-816F-41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  HALLUZINATIONEN — KRITISCHES DENKEN FÖRDERN                 ║
╚══════════════════════════════════════════════════════════════╝
NORDLICHT AG STORY </a:t>
            </a:r>
            <a:r>
              <a:rPr lang="en-US"/>
              <a:t>— Bernd </a:t>
            </a:r>
            <a:r>
              <a:rPr lang="en-US" dirty="0"/>
              <a:t>ALS WARNUNG:
"Erinnern Sie sich </a:t>
            </a:r>
            <a:r>
              <a:rPr lang="en-US"/>
              <a:t>an Bernd </a:t>
            </a:r>
            <a:r>
              <a:rPr lang="en-US" dirty="0"/>
              <a:t>und seine Umsatzprognose?
Er hat ChatGPT nach den Q3-Zahlen von Nordlicht AG gefragt.
Die Antwort war überzeugend: Tabellen, Grafiken, Prozentzahlen.
Professionell formatiert. Fast perfekt.
Nur: Die Zahl 2,4 Mio. EUR stimmte nicht. Der reale Wert war 1,8 Mio.
ChatGPT hatte keine echten Daten von Nordlicht AG —
es hat statistische Muster aus Millionen Texten genutzt,
um eine plausibel klingende Zahl zu erzeugen.
Das </a:t>
            </a:r>
            <a:r>
              <a:rPr lang="en-US"/>
              <a:t>hätte Bernd </a:t>
            </a:r>
            <a:r>
              <a:rPr lang="en-US" dirty="0"/>
              <a:t>fast ins Board-Meeting getragen."
WARUM PASSIERT DAS? (technischer Hintergrund einfach erklärt):
"ChatGPT ist kein Suchalgorithmus. Es weiß nicht, was Nordlicht AG
wirklich verdient hat. Es kennt aber das Muster von Umsatzberichten —
und füllt die Lücken mit statistisch wahrscheinlichen Werten.
Das nennt man Halluzination: konfident falsch."
DEMO (wenn gewünscht — sehr wirkungsvoll):
Tippen Sie: "Was sind die aktuellen Umsatzzahlen von [Teilnehmer-Firma]?"
→ Output zeigen: Die KI erfindet höflich Zahlen oder gibt zu, keine zu haben.
"Das ist ehrlich — aber nicht alle Modelle sagen das immer klar."
SCHUTZMASSNAHMEN (aus der Folie):
→ Zahlen &amp; Fakten immer gegen interne Daten prüfen
→ Bei Quellenangaben: Quelle aufrufen, nicht nur vertrauen
→ P-Q-R Methode (kommt in Modul 2)
WICHTIG — NICHT DRAMATISIEREN:
"Halluzinationen sind kein Grund, KI nicht zu nutzen.
Aber ein Grund, KI richtig zu nutzen."
</a:t>
            </a:r>
          </a:p>
        </p:txBody>
      </p:sp>
      <p:sp>
        <p:nvSpPr>
          <p:cNvPr id="4" name="Slide Number Placeholder 3"/>
          <p:cNvSpPr>
            <a:spLocks noGrp="1"/>
          </p:cNvSpPr>
          <p:nvPr>
            <p:ph type="sldNum" sz="quarter" idx="10"/>
          </p:nvPr>
        </p:nvSpPr>
        <p:spPr/>
        <p:txBody>
          <a:bodyPr/>
          <a:lstStyle/>
          <a:p>
            <a:fld id="{F7021451-1387-4CA6-816F-41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F-08  |  Die 3 größten KI-Mythen — und die Wahrheit         ║
╚══════════════════════════════════════════════════════════════╝
📍 FOLIENZIEL
Die drei häufigsten Blockaden gegenüber KI-Nutzung auflösen.
🗣️ SPRECHKERN
"Tanja hat aufgehört weil sie dachte: 'Das Ding denkt selbst — das ist unheimlich.' Bernd hat aufgehört weil der erste Output falsch war. Beide hatten Mythen im Kopf, keine Fakten."
Drei Sätze pro Mythos — nicht mehr:
1. KI denkt nicht — sie berechnet Wahrscheinlichkeiten.
2. KI weiß nicht alles — sie kennt nur ihr Training.
3. KI ersetzt nicht — wer KI nutzt, ist wertvoller.
💡 BEISPIEL/FRAGE
Beim dritten Mythos: Pause lassen. Echte Reaktion abwarten.
Frage: "Was war Ihre erste Reaktion auf 'KI ersetzt mich'?"
✅ MERKSATZ
"KI ersetzt Aufgaben — nicht Menschen. Den Menschen ersetzt, wer KI besser nutzt als Sie."
🚫 NICHT ABWEICHEN
Keine WEF-Statistiken oder Jobzahlen nennen — Fokus auf Haltung, nicht Daten.
Nicht auf den ELIZA-Effekt eingehen — zu weit weg von der Folie.
Nicht auf Halluzinationen vertiefen — wurde auf F-07 behandelt.</a:t>
            </a:r>
          </a:p>
          <a:p>
            <a:r>
              <a:rPr dirty="0"/>
              <a:t>
ERGÄNZUNG (Feedback): WARUM FÜHLT ES SICH INTELLIGENT AN?
</a:t>
            </a:r>
            <a:r>
              <a:rPr dirty="0" err="1"/>
              <a:t>Obwohl</a:t>
            </a:r>
            <a:r>
              <a:rPr dirty="0"/>
              <a:t> KI nicht </a:t>
            </a:r>
            <a:r>
              <a:rPr dirty="0" err="1"/>
              <a:t>denkt</a:t>
            </a:r>
            <a:r>
              <a:rPr dirty="0"/>
              <a:t>, </a:t>
            </a:r>
            <a:r>
              <a:rPr dirty="0" err="1"/>
              <a:t>wirkt</a:t>
            </a:r>
            <a:r>
              <a:rPr dirty="0"/>
              <a:t> </a:t>
            </a:r>
            <a:r>
              <a:rPr dirty="0" err="1"/>
              <a:t>sie</a:t>
            </a:r>
            <a:r>
              <a:rPr dirty="0"/>
              <a:t> intelligent — das </a:t>
            </a:r>
            <a:r>
              <a:rPr dirty="0" err="1"/>
              <a:t>ist</a:t>
            </a:r>
            <a:r>
              <a:rPr dirty="0"/>
              <a:t> </a:t>
            </a:r>
            <a:r>
              <a:rPr dirty="0" err="1"/>
              <a:t>kein</a:t>
            </a:r>
            <a:r>
              <a:rPr dirty="0"/>
              <a:t> Zufall:
→ KI </a:t>
            </a:r>
            <a:r>
              <a:rPr dirty="0" err="1"/>
              <a:t>antwortet</a:t>
            </a:r>
            <a:r>
              <a:rPr dirty="0"/>
              <a:t> </a:t>
            </a:r>
            <a:r>
              <a:rPr dirty="0" err="1"/>
              <a:t>flüssig</a:t>
            </a:r>
            <a:r>
              <a:rPr dirty="0"/>
              <a:t> und </a:t>
            </a:r>
            <a:r>
              <a:rPr dirty="0" err="1"/>
              <a:t>kontextsensitiv</a:t>
            </a:r>
            <a:r>
              <a:rPr dirty="0"/>
              <a:t> — </a:t>
            </a:r>
            <a:r>
              <a:rPr dirty="0" err="1"/>
              <a:t>wie</a:t>
            </a:r>
            <a:r>
              <a:rPr dirty="0"/>
              <a:t> </a:t>
            </a:r>
            <a:r>
              <a:rPr dirty="0" err="1"/>
              <a:t>ein</a:t>
            </a:r>
            <a:r>
              <a:rPr dirty="0"/>
              <a:t> Mensch
→ Unser </a:t>
            </a:r>
            <a:r>
              <a:rPr dirty="0" err="1"/>
              <a:t>Gehirn</a:t>
            </a:r>
            <a:r>
              <a:rPr dirty="0"/>
              <a:t> </a:t>
            </a:r>
            <a:r>
              <a:rPr dirty="0" err="1"/>
              <a:t>deutet</a:t>
            </a:r>
            <a:r>
              <a:rPr dirty="0"/>
              <a:t> Muster </a:t>
            </a:r>
            <a:r>
              <a:rPr dirty="0" err="1"/>
              <a:t>automatisch</a:t>
            </a:r>
            <a:r>
              <a:rPr dirty="0"/>
              <a:t> </a:t>
            </a:r>
            <a:r>
              <a:rPr dirty="0" err="1"/>
              <a:t>als</a:t>
            </a:r>
            <a:r>
              <a:rPr dirty="0"/>
              <a:t> </a:t>
            </a:r>
            <a:r>
              <a:rPr dirty="0" err="1"/>
              <a:t>Intelligenz</a:t>
            </a:r>
            <a:r>
              <a:rPr dirty="0"/>
              <a:t>
→ "The ELIZA Effect" (1966): Menschen </a:t>
            </a:r>
            <a:r>
              <a:rPr dirty="0" err="1"/>
              <a:t>bildeten</a:t>
            </a:r>
            <a:r>
              <a:rPr dirty="0"/>
              <a:t> </a:t>
            </a:r>
            <a:r>
              <a:rPr dirty="0" err="1"/>
              <a:t>emotionale</a:t>
            </a:r>
            <a:r>
              <a:rPr dirty="0"/>
              <a:t> </a:t>
            </a:r>
            <a:r>
              <a:rPr dirty="0" err="1"/>
              <a:t>Bindungen</a:t>
            </a:r>
            <a:r>
              <a:rPr dirty="0"/>
              <a:t> </a:t>
            </a:r>
            <a:r>
              <a:rPr dirty="0" err="1"/>
              <a:t>zu</a:t>
            </a:r>
            <a:r>
              <a:rPr dirty="0"/>
              <a:t> </a:t>
            </a:r>
            <a:r>
              <a:rPr dirty="0" err="1"/>
              <a:t>simplem</a:t>
            </a:r>
            <a:r>
              <a:rPr dirty="0"/>
              <a:t> Chatbot
</a:t>
            </a:r>
            <a:r>
              <a:rPr dirty="0" err="1"/>
              <a:t>Merksatz</a:t>
            </a:r>
            <a:r>
              <a:rPr dirty="0"/>
              <a:t>: "KI </a:t>
            </a:r>
            <a:r>
              <a:rPr dirty="0" err="1"/>
              <a:t>ist</a:t>
            </a:r>
            <a:r>
              <a:rPr dirty="0"/>
              <a:t> </a:t>
            </a:r>
            <a:r>
              <a:rPr dirty="0" err="1"/>
              <a:t>ein</a:t>
            </a:r>
            <a:r>
              <a:rPr dirty="0"/>
              <a:t> Spiegel — </a:t>
            </a:r>
            <a:r>
              <a:rPr dirty="0" err="1"/>
              <a:t>sie</a:t>
            </a:r>
            <a:r>
              <a:rPr dirty="0"/>
              <a:t> </a:t>
            </a:r>
            <a:r>
              <a:rPr dirty="0" err="1"/>
              <a:t>spiegelt</a:t>
            </a:r>
            <a:r>
              <a:rPr dirty="0"/>
              <a:t> </a:t>
            </a:r>
            <a:r>
              <a:rPr dirty="0" err="1"/>
              <a:t>Intelligenz</a:t>
            </a:r>
            <a:r>
              <a:rPr dirty="0"/>
              <a:t> </a:t>
            </a:r>
            <a:r>
              <a:rPr dirty="0" err="1"/>
              <a:t>zurück</a:t>
            </a:r>
            <a:r>
              <a:rPr dirty="0"/>
              <a:t>, die in </a:t>
            </a:r>
            <a:r>
              <a:rPr dirty="0" err="1"/>
              <a:t>Milliarden</a:t>
            </a:r>
            <a:r>
              <a:rPr dirty="0"/>
              <a:t>
</a:t>
            </a:r>
            <a:r>
              <a:rPr dirty="0" err="1"/>
              <a:t>menschlicher</a:t>
            </a:r>
            <a:r>
              <a:rPr dirty="0"/>
              <a:t> Texte </a:t>
            </a:r>
            <a:r>
              <a:rPr dirty="0" err="1"/>
              <a:t>steckt</a:t>
            </a:r>
            <a:r>
              <a:rPr dirty="0"/>
              <a:t>. Nicht </a:t>
            </a:r>
            <a:r>
              <a:rPr dirty="0" err="1"/>
              <a:t>ihre</a:t>
            </a:r>
            <a:r>
              <a:rPr dirty="0"/>
              <a:t> </a:t>
            </a:r>
            <a:r>
              <a:rPr dirty="0" err="1"/>
              <a:t>eigene</a:t>
            </a:r>
            <a:r>
              <a:rPr dirty="0"/>
              <a:t>."
LIVE-FRAGE an </a:t>
            </a:r>
            <a:r>
              <a:rPr dirty="0" err="1"/>
              <a:t>Teilnehmer</a:t>
            </a:r>
            <a:r>
              <a:rPr dirty="0"/>
              <a:t>: "Wann </a:t>
            </a:r>
            <a:r>
              <a:rPr dirty="0" err="1"/>
              <a:t>haben</a:t>
            </a:r>
            <a:r>
              <a:rPr dirty="0"/>
              <a:t> Sie </a:t>
            </a:r>
            <a:r>
              <a:rPr dirty="0" err="1"/>
              <a:t>zuletzt</a:t>
            </a:r>
            <a:r>
              <a:rPr dirty="0"/>
              <a:t> das </a:t>
            </a:r>
            <a:r>
              <a:rPr dirty="0" err="1"/>
              <a:t>Gefühl</a:t>
            </a:r>
            <a:r>
              <a:rPr dirty="0"/>
              <a:t> </a:t>
            </a:r>
            <a:r>
              <a:rPr dirty="0" err="1"/>
              <a:t>gehabt</a:t>
            </a:r>
            <a:r>
              <a:rPr dirty="0"/>
              <a:t>, die KI '</a:t>
            </a:r>
            <a:r>
              <a:rPr dirty="0" err="1"/>
              <a:t>versteht</a:t>
            </a:r>
            <a:r>
              <a:rPr dirty="0"/>
              <a:t>' Sie?"
</a:t>
            </a:r>
          </a:p>
        </p:txBody>
      </p:sp>
      <p:sp>
        <p:nvSpPr>
          <p:cNvPr id="4" name="Slide Number Placeholder 3"/>
          <p:cNvSpPr>
            <a:spLocks noGrp="1"/>
          </p:cNvSpPr>
          <p:nvPr>
            <p:ph type="sldNum" sz="quarter" idx="10"/>
          </p:nvPr>
        </p:nvSpPr>
        <p:spPr/>
        <p:txBody>
          <a:bodyPr/>
          <a:lstStyle/>
          <a:p>
            <a:fld id="{F7021451-1387-4CA6-816F-41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F-09  |  Welches Tool passt wozu?                           ║
╚══════════════════════════════════════════════════════════════╝
📍 FOLIENZIEL
Tool-Wahl situationsabhängig denken — nicht "ein Tool für alles".
🗣️ SPRECHKERN
"Tanja und Bernd stehen vor genau diesen drei Situationen. Welches Tool würden Sie empfehlen?"
→ Szenario 1 zeigen → Teilnehmer antworten → DANN Lösung aufdecken.
→ Gleich für Szenario 2 und 3.
Kernlogik: Gemini für Google Workspace, Claude für lange Texte, ChatGPT für schnelles Iterieren.
💡 BEISPIEL/FRAGE
"Welche dieser drei Situationen trifft auf Ihren Alltag am häufigsten zu?"
✅ MERKSATZ
"Eines gut kennen bringt mehr als fünf oberflächlich. Aber: Testen lohnt sich."
🚫 NICHT ABWEICHEN
Nicht den vollständigen Entscheidungsbaum durchgehen — zu viel für diese Folie.
Nicht auf Perplexity oder Grok eingehen — die kommen auf F-41 und F-52.
Nicht bei einem Szenario länger als 2 Minuten bleiben.</a:t>
            </a:r>
          </a:p>
          <a:p>
            <a:r>
              <a:rPr dirty="0"/>
              <a:t>
ERGÄNZUNG (Feedback): ENTSCHEIDUNGSBAUM TOOL-WAHL
</a:t>
            </a:r>
            <a:r>
              <a:rPr dirty="0" err="1"/>
              <a:t>Schnellreferenz</a:t>
            </a:r>
            <a:r>
              <a:rPr dirty="0"/>
              <a:t> (</a:t>
            </a:r>
            <a:r>
              <a:rPr dirty="0" err="1"/>
              <a:t>Leiste</a:t>
            </a:r>
            <a:r>
              <a:rPr dirty="0"/>
              <a:t> </a:t>
            </a:r>
            <a:r>
              <a:rPr dirty="0" err="1"/>
              <a:t>unten</a:t>
            </a:r>
            <a:r>
              <a:rPr dirty="0"/>
              <a:t> auf Folie):
→ </a:t>
            </a:r>
            <a:r>
              <a:rPr dirty="0" err="1"/>
              <a:t>Brauche</a:t>
            </a:r>
            <a:r>
              <a:rPr dirty="0"/>
              <a:t> ich </a:t>
            </a:r>
            <a:r>
              <a:rPr dirty="0" err="1"/>
              <a:t>aktuelle</a:t>
            </a:r>
            <a:r>
              <a:rPr dirty="0"/>
              <a:t> </a:t>
            </a:r>
            <a:r>
              <a:rPr dirty="0" err="1"/>
              <a:t>Informationen</a:t>
            </a:r>
            <a:r>
              <a:rPr dirty="0"/>
              <a:t> / </a:t>
            </a:r>
            <a:r>
              <a:rPr dirty="0" err="1"/>
              <a:t>Quellen</a:t>
            </a:r>
            <a:r>
              <a:rPr dirty="0"/>
              <a:t>?    → Perplexity
→ </a:t>
            </a:r>
            <a:r>
              <a:rPr dirty="0" err="1"/>
              <a:t>Brauche</a:t>
            </a:r>
            <a:r>
              <a:rPr dirty="0"/>
              <a:t> ich </a:t>
            </a:r>
            <a:r>
              <a:rPr dirty="0" err="1"/>
              <a:t>tiefe</a:t>
            </a:r>
            <a:r>
              <a:rPr dirty="0"/>
              <a:t> </a:t>
            </a:r>
            <a:r>
              <a:rPr dirty="0" err="1"/>
              <a:t>Analyse</a:t>
            </a:r>
            <a:r>
              <a:rPr dirty="0"/>
              <a:t>, </a:t>
            </a:r>
            <a:r>
              <a:rPr dirty="0" err="1"/>
              <a:t>lange</a:t>
            </a:r>
            <a:r>
              <a:rPr dirty="0"/>
              <a:t> </a:t>
            </a:r>
            <a:r>
              <a:rPr dirty="0" err="1"/>
              <a:t>Dokumente</a:t>
            </a:r>
            <a:r>
              <a:rPr dirty="0"/>
              <a:t>?     → Claude
→ Will ich schnell </a:t>
            </a:r>
            <a:r>
              <a:rPr dirty="0" err="1"/>
              <a:t>brainstormen</a:t>
            </a:r>
            <a:r>
              <a:rPr dirty="0"/>
              <a:t> / </a:t>
            </a:r>
            <a:r>
              <a:rPr dirty="0" err="1"/>
              <a:t>iterieren</a:t>
            </a:r>
            <a:r>
              <a:rPr dirty="0"/>
              <a:t>?      → ChatGPT
→ </a:t>
            </a:r>
            <a:r>
              <a:rPr dirty="0" err="1"/>
              <a:t>Arbeite</a:t>
            </a:r>
            <a:r>
              <a:rPr dirty="0"/>
              <a:t> ich in Office 365 / Google Workspace?  → Copilot / Gemini
→ </a:t>
            </a:r>
            <a:r>
              <a:rPr dirty="0" err="1"/>
              <a:t>Brauche</a:t>
            </a:r>
            <a:r>
              <a:rPr dirty="0"/>
              <a:t> ich Bilder &amp; Text </a:t>
            </a:r>
            <a:r>
              <a:rPr dirty="0" err="1"/>
              <a:t>kombiniert</a:t>
            </a:r>
            <a:r>
              <a:rPr dirty="0"/>
              <a:t>?           → Gemini </a:t>
            </a:r>
            <a:r>
              <a:rPr dirty="0" err="1"/>
              <a:t>oder</a:t>
            </a:r>
            <a:r>
              <a:rPr dirty="0"/>
              <a:t> ChatGPT (GPT-4o)
Frage: "</a:t>
            </a:r>
            <a:r>
              <a:rPr dirty="0" err="1"/>
              <a:t>Welche</a:t>
            </a:r>
            <a:r>
              <a:rPr dirty="0"/>
              <a:t> </a:t>
            </a:r>
            <a:r>
              <a:rPr dirty="0" err="1"/>
              <a:t>dieser</a:t>
            </a:r>
            <a:r>
              <a:rPr dirty="0"/>
              <a:t> </a:t>
            </a:r>
            <a:r>
              <a:rPr dirty="0" err="1"/>
              <a:t>Fragen</a:t>
            </a:r>
            <a:r>
              <a:rPr dirty="0"/>
              <a:t> </a:t>
            </a:r>
            <a:r>
              <a:rPr dirty="0" err="1"/>
              <a:t>trifft</a:t>
            </a:r>
            <a:r>
              <a:rPr dirty="0"/>
              <a:t> auf </a:t>
            </a:r>
            <a:r>
              <a:rPr dirty="0" err="1"/>
              <a:t>Ihren</a:t>
            </a:r>
            <a:r>
              <a:rPr dirty="0"/>
              <a:t> </a:t>
            </a:r>
            <a:r>
              <a:rPr dirty="0" err="1"/>
              <a:t>Alltag</a:t>
            </a:r>
            <a:r>
              <a:rPr dirty="0"/>
              <a:t> am </a:t>
            </a:r>
            <a:r>
              <a:rPr dirty="0" err="1"/>
              <a:t>häufigsten</a:t>
            </a:r>
            <a:r>
              <a:rPr dirty="0"/>
              <a:t> </a:t>
            </a:r>
            <a:r>
              <a:rPr dirty="0" err="1"/>
              <a:t>zu</a:t>
            </a:r>
            <a:r>
              <a:rPr dirty="0"/>
              <a:t>?"
</a:t>
            </a:r>
          </a:p>
        </p:txBody>
      </p:sp>
      <p:sp>
        <p:nvSpPr>
          <p:cNvPr id="4" name="Slide Number Placeholder 3"/>
          <p:cNvSpPr>
            <a:spLocks noGrp="1"/>
          </p:cNvSpPr>
          <p:nvPr>
            <p:ph type="sldNum" sz="quarter" idx="10"/>
          </p:nvPr>
        </p:nvSpPr>
        <p:spPr/>
        <p:txBody>
          <a:bodyPr/>
          <a:lstStyle/>
          <a:p>
            <a:fld id="{F7021451-1387-4CA6-816F-41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4.png"/><Relationship Id="rId7" Type="http://schemas.openxmlformats.org/officeDocument/2006/relationships/hyperlink" Target="https://www.foundic.org"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hyperlink" Target="https://www.foundic.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foundic.org"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6.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23.png"/><Relationship Id="rId4" Type="http://schemas.openxmlformats.org/officeDocument/2006/relationships/image" Target="../media/image22.png"/></Relationships>
</file>

<file path=ppt/slides/_rels/slide3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38.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23.png"/><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8.png"/><Relationship Id="rId7" Type="http://schemas.openxmlformats.org/officeDocument/2006/relationships/hyperlink" Target="https://www.foundic.org" TargetMode="External"/><Relationship Id="rId2" Type="http://schemas.openxmlformats.org/officeDocument/2006/relationships/notesSlide" Target="../notesSlides/notesSlide42.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0.png"/><Relationship Id="rId4" Type="http://schemas.openxmlformats.org/officeDocument/2006/relationships/image" Target="../media/image19.png"/></Relationships>
</file>

<file path=ppt/slides/_rels/slide4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hyperlink" Target="https://www.foundic.org" TargetMode="External"/><Relationship Id="rId7"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4.png"/><Relationship Id="rId7" Type="http://schemas.openxmlformats.org/officeDocument/2006/relationships/hyperlink" Target="https://www.foundic.org" TargetMode="External"/><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3.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4.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7.png"/><Relationship Id="rId7" Type="http://schemas.openxmlformats.org/officeDocument/2006/relationships/hyperlink" Target="https://www.foundic.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foundic.org" TargetMode="Externa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hyperlink" Target="https://www.foundic.org"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4F7FB"/>
        </a:solidFill>
        <a:effectLst/>
      </p:bgPr>
    </p:bg>
    <p:spTree>
      <p:nvGrpSpPr>
        <p:cNvPr id="1" name=""/>
        <p:cNvGrpSpPr/>
        <p:nvPr/>
      </p:nvGrpSpPr>
      <p:grpSpPr>
        <a:xfrm>
          <a:off x="0" y="0"/>
          <a:ext cx="0" cy="0"/>
          <a:chOff x="0" y="0"/>
          <a:chExt cx="0" cy="0"/>
        </a:xfrm>
      </p:grpSpPr>
      <p:sp>
        <p:nvSpPr>
          <p:cNvPr id="3" name="Shape 1"/>
          <p:cNvSpPr/>
          <p:nvPr/>
        </p:nvSpPr>
        <p:spPr>
          <a:xfrm>
            <a:off x="6858000" y="0"/>
            <a:ext cx="2286000" cy="5143500"/>
          </a:xfrm>
          <a:prstGeom prst="rect">
            <a:avLst/>
          </a:prstGeom>
          <a:solidFill>
            <a:srgbClr val="DBEAFE"/>
          </a:solidFill>
          <a:ln w="12700">
            <a:solidFill>
              <a:srgbClr val="DBEAFE"/>
            </a:solidFill>
            <a:prstDash val="solid"/>
          </a:ln>
        </p:spPr>
        <p:txBody>
          <a:bodyPr/>
          <a:lstStyle/>
          <a:p>
            <a:endParaRPr/>
          </a:p>
        </p:txBody>
      </p:sp>
      <p:sp>
        <p:nvSpPr>
          <p:cNvPr id="4" name="Shape 2"/>
          <p:cNvSpPr/>
          <p:nvPr/>
        </p:nvSpPr>
        <p:spPr>
          <a:xfrm>
            <a:off x="7772400" y="0"/>
            <a:ext cx="1371600" cy="5143500"/>
          </a:xfrm>
          <a:prstGeom prst="rect">
            <a:avLst/>
          </a:prstGeom>
          <a:solidFill>
            <a:srgbClr val="BFDBFE"/>
          </a:solidFill>
          <a:ln w="12700">
            <a:solidFill>
              <a:srgbClr val="BFDBFE"/>
            </a:solidFill>
            <a:prstDash val="solid"/>
          </a:ln>
        </p:spPr>
        <p:txBody>
          <a:bodyPr/>
          <a:lstStyle/>
          <a:p>
            <a:endParaRPr/>
          </a:p>
        </p:txBody>
      </p:sp>
      <p:sp>
        <p:nvSpPr>
          <p:cNvPr id="5" name="Text 3"/>
          <p:cNvSpPr/>
          <p:nvPr/>
        </p:nvSpPr>
        <p:spPr>
          <a:xfrm>
            <a:off x="640080" y="1005840"/>
            <a:ext cx="5943600" cy="822960"/>
          </a:xfrm>
          <a:prstGeom prst="rect">
            <a:avLst/>
          </a:prstGeom>
          <a:noFill/>
          <a:ln/>
        </p:spPr>
        <p:txBody>
          <a:bodyPr wrap="square" rtlCol="0" anchor="ctr"/>
          <a:lstStyle/>
          <a:p>
            <a:pPr marL="0" indent="0">
              <a:buNone/>
            </a:pPr>
            <a:r>
              <a:rPr lang="en-US" sz="3800" b="1" kern="0" spc="300" dirty="0">
                <a:solidFill>
                  <a:srgbClr val="1E2761"/>
                </a:solidFill>
                <a:latin typeface="Calibri" pitchFamily="34" charset="0"/>
                <a:ea typeface="Calibri" pitchFamily="34" charset="-122"/>
                <a:cs typeface="Calibri" pitchFamily="34" charset="-120"/>
              </a:rPr>
              <a:t>GENERATIVE KI &amp;</a:t>
            </a:r>
            <a:endParaRPr lang="en-US" sz="3800" dirty="0"/>
          </a:p>
        </p:txBody>
      </p:sp>
      <p:sp>
        <p:nvSpPr>
          <p:cNvPr id="6" name="Text 4"/>
          <p:cNvSpPr/>
          <p:nvPr/>
        </p:nvSpPr>
        <p:spPr>
          <a:xfrm>
            <a:off x="640080" y="1783080"/>
            <a:ext cx="5943600" cy="822960"/>
          </a:xfrm>
          <a:prstGeom prst="rect">
            <a:avLst/>
          </a:prstGeom>
          <a:noFill/>
          <a:ln/>
        </p:spPr>
        <p:txBody>
          <a:bodyPr wrap="square" rtlCol="0" anchor="ctr"/>
          <a:lstStyle/>
          <a:p>
            <a:pPr marL="0" indent="0">
              <a:buNone/>
            </a:pPr>
            <a:r>
              <a:rPr lang="en-US" sz="3800" b="1" kern="0" spc="300" dirty="0">
                <a:solidFill>
                  <a:srgbClr val="F59E0B"/>
                </a:solidFill>
                <a:latin typeface="Calibri" pitchFamily="34" charset="0"/>
                <a:ea typeface="Calibri" pitchFamily="34" charset="-122"/>
                <a:cs typeface="Calibri" pitchFamily="34" charset="-120"/>
              </a:rPr>
              <a:t>PROMPT-ENGINEERING</a:t>
            </a:r>
            <a:endParaRPr lang="en-US" sz="3800" dirty="0"/>
          </a:p>
        </p:txBody>
      </p:sp>
      <p:sp>
        <p:nvSpPr>
          <p:cNvPr id="7" name="Text 5"/>
          <p:cNvSpPr/>
          <p:nvPr/>
        </p:nvSpPr>
        <p:spPr>
          <a:xfrm>
            <a:off x="640080" y="2606040"/>
            <a:ext cx="5943600" cy="548640"/>
          </a:xfrm>
          <a:prstGeom prst="rect">
            <a:avLst/>
          </a:prstGeom>
          <a:noFill/>
          <a:ln/>
        </p:spPr>
        <p:txBody>
          <a:bodyPr wrap="square" rtlCol="0" anchor="ctr"/>
          <a:lstStyle/>
          <a:p>
            <a:pPr marL="0" indent="0">
              <a:buNone/>
            </a:pPr>
            <a:r>
              <a:rPr lang="en-US" sz="1800" dirty="0">
                <a:solidFill>
                  <a:srgbClr val="1D4ED8"/>
                </a:solidFill>
                <a:latin typeface="Calibri" pitchFamily="34" charset="0"/>
                <a:ea typeface="Calibri" pitchFamily="34" charset="-122"/>
                <a:cs typeface="Calibri" pitchFamily="34" charset="-120"/>
              </a:rPr>
              <a:t>Vom Einsteiger zum souveränen KI-Anwender</a:t>
            </a:r>
            <a:endParaRPr lang="en-US" sz="1800" dirty="0"/>
          </a:p>
        </p:txBody>
      </p:sp>
      <p:sp>
        <p:nvSpPr>
          <p:cNvPr id="8" name="Shape 6"/>
          <p:cNvSpPr/>
          <p:nvPr/>
        </p:nvSpPr>
        <p:spPr>
          <a:xfrm>
            <a:off x="6400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9" name="Text 7"/>
          <p:cNvSpPr/>
          <p:nvPr/>
        </p:nvSpPr>
        <p:spPr>
          <a:xfrm>
            <a:off x="640080" y="3383280"/>
            <a:ext cx="1463040" cy="384048"/>
          </a:xfrm>
          <a:prstGeom prst="rect">
            <a:avLst/>
          </a:prstGeom>
          <a:noFill/>
          <a:ln/>
        </p:spPr>
        <p:txBody>
          <a:bodyPr wrap="square" rtlCol="0" anchor="ctr"/>
          <a:lstStyle/>
          <a:p>
            <a:pPr marL="0" indent="0" algn="ctr">
              <a:buNone/>
            </a:pPr>
            <a:r>
              <a:rPr lang="en-US" sz="1100" dirty="0">
                <a:solidFill>
                  <a:srgbClr val="1E2761"/>
                </a:solidFill>
              </a:rPr>
              <a:t>⏱  4 Stunden</a:t>
            </a:r>
            <a:endParaRPr lang="en-US" sz="1100" dirty="0"/>
          </a:p>
        </p:txBody>
      </p:sp>
      <p:sp>
        <p:nvSpPr>
          <p:cNvPr id="10" name="Shape 8"/>
          <p:cNvSpPr/>
          <p:nvPr/>
        </p:nvSpPr>
        <p:spPr>
          <a:xfrm>
            <a:off x="22402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11" name="Text 9"/>
          <p:cNvSpPr/>
          <p:nvPr/>
        </p:nvSpPr>
        <p:spPr>
          <a:xfrm>
            <a:off x="2240280" y="3383280"/>
            <a:ext cx="1463040" cy="384048"/>
          </a:xfrm>
          <a:prstGeom prst="rect">
            <a:avLst/>
          </a:prstGeom>
          <a:noFill/>
          <a:ln/>
        </p:spPr>
        <p:txBody>
          <a:bodyPr wrap="square" rtlCol="0" anchor="ctr"/>
          <a:lstStyle/>
          <a:p>
            <a:pPr marL="0" indent="0" algn="ctr">
              <a:buNone/>
            </a:pPr>
            <a:r>
              <a:rPr lang="en-US" sz="1100" dirty="0">
                <a:solidFill>
                  <a:srgbClr val="1E2761"/>
                </a:solidFill>
              </a:rPr>
              <a:t>👤  Einzelschulung</a:t>
            </a:r>
            <a:endParaRPr lang="en-US" sz="1100" dirty="0"/>
          </a:p>
        </p:txBody>
      </p:sp>
      <p:sp>
        <p:nvSpPr>
          <p:cNvPr id="12" name="Shape 10"/>
          <p:cNvSpPr/>
          <p:nvPr/>
        </p:nvSpPr>
        <p:spPr>
          <a:xfrm>
            <a:off x="3840480" y="3383280"/>
            <a:ext cx="1463040" cy="384048"/>
          </a:xfrm>
          <a:prstGeom prst="roundRect">
            <a:avLst>
              <a:gd name="adj" fmla="val 23810"/>
            </a:avLst>
          </a:prstGeom>
          <a:solidFill>
            <a:srgbClr val="BFDBFE"/>
          </a:solidFill>
          <a:ln w="12700">
            <a:solidFill>
              <a:srgbClr val="3B82F6"/>
            </a:solidFill>
            <a:prstDash val="solid"/>
          </a:ln>
        </p:spPr>
        <p:txBody>
          <a:bodyPr/>
          <a:lstStyle/>
          <a:p>
            <a:endParaRPr/>
          </a:p>
        </p:txBody>
      </p:sp>
      <p:sp>
        <p:nvSpPr>
          <p:cNvPr id="13" name="Text 11"/>
          <p:cNvSpPr/>
          <p:nvPr/>
        </p:nvSpPr>
        <p:spPr>
          <a:xfrm>
            <a:off x="3840480" y="3383280"/>
            <a:ext cx="1463040" cy="384048"/>
          </a:xfrm>
          <a:prstGeom prst="rect">
            <a:avLst/>
          </a:prstGeom>
          <a:noFill/>
          <a:ln/>
        </p:spPr>
        <p:txBody>
          <a:bodyPr wrap="square" rtlCol="0" anchor="ctr"/>
          <a:lstStyle/>
          <a:p>
            <a:pPr marL="0" indent="0" algn="ctr">
              <a:buNone/>
            </a:pPr>
            <a:r>
              <a:rPr lang="en-US" sz="1100" dirty="0">
                <a:solidFill>
                  <a:srgbClr val="1E2761"/>
                </a:solidFill>
              </a:rPr>
              <a:t>💻  Online</a:t>
            </a:r>
            <a:endParaRPr lang="en-US" sz="1100" dirty="0"/>
          </a:p>
        </p:txBody>
      </p:sp>
      <p:sp>
        <p:nvSpPr>
          <p:cNvPr id="16" name="TextBox 1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F-01  |  Generative KI &amp; Prompt-Engineering</a:t>
            </a:r>
          </a:p>
        </p:txBody>
      </p:sp>
      <p:sp>
        <p:nvSpPr>
          <p:cNvPr id="17" name="Rectangle 16"/>
          <p:cNvSpPr/>
          <p:nvPr/>
        </p:nvSpPr>
        <p:spPr>
          <a:xfrm>
            <a:off x="457200" y="4131728"/>
            <a:ext cx="8229600" cy="722376"/>
          </a:xfrm>
          <a:prstGeom prst="rect">
            <a:avLst/>
          </a:prstGeom>
          <a:solidFill>
            <a:srgbClr val="DBEAFE"/>
          </a:solidFill>
          <a:ln w="19050">
            <a:solidFill>
              <a:srgbClr val="F59E0B"/>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21792" y="4195736"/>
            <a:ext cx="7900416" cy="658368"/>
          </a:xfrm>
          <a:prstGeom prst="rect">
            <a:avLst/>
          </a:prstGeom>
          <a:noFill/>
        </p:spPr>
        <p:txBody>
          <a:bodyPr wrap="square">
            <a:spAutoFit/>
          </a:bodyPr>
          <a:lstStyle/>
          <a:p>
            <a:pPr algn="l"/>
            <a:r>
              <a:rPr sz="1100" b="1" dirty="0">
                <a:solidFill>
                  <a:srgbClr val="F59E0B"/>
                </a:solidFill>
                <a:latin typeface="Calibri"/>
              </a:rPr>
              <a:t>🤖  Diese Schulung wird von einem KI-System als Trainer durchgeführt — lade beide Markdown-Dateien hoch und schreibe „Start". Kein menschlicher Trainer nötig.</a:t>
            </a:r>
          </a:p>
          <a:p>
            <a:pPr algn="l">
              <a:spcBef>
                <a:spcPts val="300"/>
              </a:spcBef>
            </a:pPr>
            <a:r>
              <a:rPr sz="1100" b="0" dirty="0">
                <a:solidFill>
                  <a:srgbClr val="1D4ED8"/>
                </a:solidFill>
                <a:latin typeface="Calibri"/>
              </a:rPr>
              <a:t>📥  Download beider Dateien: https://www.foundic.org/category/schulungen/</a:t>
            </a:r>
          </a:p>
        </p:txBody>
      </p:sp>
      <p:pic>
        <p:nvPicPr>
          <p:cNvPr id="19" name="FOUNDIC_logo_title">
            <a:hlinkClick r:id="rId3"/>
          </p:cNvPr>
          <p:cNvPicPr>
            <a:picLocks noChangeAspect="1"/>
          </p:cNvPicPr>
          <p:nvPr/>
        </p:nvPicPr>
        <p:blipFill>
          <a:blip r:embed="rId4"/>
          <a:stretch>
            <a:fillRect/>
          </a:stretch>
        </p:blipFill>
        <p:spPr>
          <a:xfrm>
            <a:off x="7250000" y="600000"/>
            <a:ext cx="1200000" cy="1200000"/>
          </a:xfrm>
          <a:prstGeom prst="ellipse">
            <a:avLst/>
          </a:prstGeom>
        </p:spPr>
      </p:pic>
      <p:sp>
        <p:nvSpPr>
          <p:cNvPr id="20" name="foundic_text_20">
            <a:hlinkClick r:id="rId3"/>
          </p:cNvPr>
          <p:cNvSpPr txBox="1"/>
          <p:nvPr/>
        </p:nvSpPr>
        <p:spPr>
          <a:xfrm>
            <a:off x="7000000" y="1860000"/>
            <a:ext cx="2000000" cy="350000"/>
          </a:xfrm>
          <a:prstGeom prst="rect">
            <a:avLst/>
          </a:prstGeom>
          <a:noFill/>
        </p:spPr>
        <p:txBody>
          <a:bodyPr anchor="ctr"/>
          <a:lstStyle/>
          <a:p>
            <a:pPr algn="r"/>
            <a:r>
              <a:rPr sz="1600" b="0" dirty="0">
                <a:solidFill>
                  <a:srgbClr val="1E2761"/>
                </a:solidFill>
                <a:latin typeface="Calibri"/>
              </a:rPr>
              <a:t>FOUNDIC.org</a:t>
            </a:r>
          </a:p>
        </p:txBody>
      </p:sp>
      <p:sp>
        <p:nvSpPr>
          <p:cNvPr id="2" name="Shape 0"/>
          <p:cNvSpPr/>
          <p:nvPr/>
        </p:nvSpPr>
        <p:spPr>
          <a:xfrm>
            <a:off x="0" y="0"/>
            <a:ext cx="9144000" cy="73152"/>
          </a:xfrm>
          <a:prstGeom prst="rect">
            <a:avLst/>
          </a:prstGeom>
          <a:solidFill>
            <a:srgbClr val="F59E0B"/>
          </a:solidFill>
          <a:ln w="12700">
            <a:solidFill>
              <a:srgbClr val="F59E0B"/>
            </a:solidFill>
            <a:prstDash val="solid"/>
          </a:ln>
        </p:spPr>
        <p:txBody>
          <a:bodyPr/>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KI-Anwendungsfelder</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KI im Berufsalltag: mehr als Sie denken</a:t>
            </a:r>
            <a:endParaRPr lang="en-US" sz="2600" dirty="0"/>
          </a:p>
        </p:txBody>
      </p:sp>
      <p:sp>
        <p:nvSpPr>
          <p:cNvPr id="5" name="Shape 3"/>
          <p:cNvSpPr/>
          <p:nvPr/>
        </p:nvSpPr>
        <p:spPr>
          <a:xfrm>
            <a:off x="365760" y="132588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600200"/>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02920" y="1463040"/>
            <a:ext cx="365760" cy="365760"/>
          </a:xfrm>
          <a:prstGeom prst="rect">
            <a:avLst/>
          </a:prstGeom>
        </p:spPr>
      </p:pic>
      <p:sp>
        <p:nvSpPr>
          <p:cNvPr id="8" name="Text 5"/>
          <p:cNvSpPr/>
          <p:nvPr/>
        </p:nvSpPr>
        <p:spPr>
          <a:xfrm>
            <a:off x="1005840" y="1463040"/>
            <a:ext cx="3200400" cy="384048"/>
          </a:xfrm>
          <a:prstGeom prst="rect">
            <a:avLst/>
          </a:prstGeom>
          <a:noFill/>
          <a:ln/>
        </p:spPr>
        <p:txBody>
          <a:bodyPr wrap="square" rtlCol="0" anchor="ctr"/>
          <a:lstStyle/>
          <a:p>
            <a:pPr marL="0" indent="0">
              <a:buNone/>
            </a:pPr>
            <a:r>
              <a:rPr lang="en-US" sz="1400" b="1" dirty="0">
                <a:solidFill>
                  <a:srgbClr val="3B82F6"/>
                </a:solidFill>
              </a:rPr>
              <a:t>Texte &amp; Kommunikation</a:t>
            </a:r>
            <a:endParaRPr lang="en-US" sz="1400" dirty="0"/>
          </a:p>
        </p:txBody>
      </p:sp>
      <p:sp>
        <p:nvSpPr>
          <p:cNvPr id="9" name="Text 6"/>
          <p:cNvSpPr/>
          <p:nvPr/>
        </p:nvSpPr>
        <p:spPr>
          <a:xfrm>
            <a:off x="594360" y="1965960"/>
            <a:ext cx="3566160" cy="320040"/>
          </a:xfrm>
          <a:prstGeom prst="rect">
            <a:avLst/>
          </a:prstGeom>
          <a:noFill/>
          <a:ln/>
        </p:spPr>
        <p:txBody>
          <a:bodyPr wrap="square" rtlCol="0" anchor="ctr"/>
          <a:lstStyle/>
          <a:p>
            <a:pPr marL="0" indent="0">
              <a:buNone/>
            </a:pPr>
            <a:r>
              <a:rPr lang="en-US" sz="1200" dirty="0">
                <a:solidFill>
                  <a:srgbClr val="1A1A2E"/>
                </a:solidFill>
              </a:rPr>
              <a:t>→ E-Mails &amp; Berichte schreiben</a:t>
            </a:r>
            <a:endParaRPr lang="en-US" sz="1200" dirty="0"/>
          </a:p>
        </p:txBody>
      </p:sp>
      <p:sp>
        <p:nvSpPr>
          <p:cNvPr id="10" name="Text 7"/>
          <p:cNvSpPr/>
          <p:nvPr/>
        </p:nvSpPr>
        <p:spPr>
          <a:xfrm>
            <a:off x="594360" y="2304288"/>
            <a:ext cx="3566160" cy="320040"/>
          </a:xfrm>
          <a:prstGeom prst="rect">
            <a:avLst/>
          </a:prstGeom>
          <a:noFill/>
          <a:ln/>
        </p:spPr>
        <p:txBody>
          <a:bodyPr wrap="square" rtlCol="0" anchor="ctr"/>
          <a:lstStyle/>
          <a:p>
            <a:pPr marL="0" indent="0">
              <a:buNone/>
            </a:pPr>
            <a:r>
              <a:rPr lang="en-US" sz="1200" dirty="0">
                <a:solidFill>
                  <a:srgbClr val="1A1A2E"/>
                </a:solidFill>
              </a:rPr>
              <a:t>→ Social-Media-Posts</a:t>
            </a:r>
            <a:endParaRPr lang="en-US" sz="1200" dirty="0"/>
          </a:p>
        </p:txBody>
      </p:sp>
      <p:sp>
        <p:nvSpPr>
          <p:cNvPr id="11" name="Text 8"/>
          <p:cNvSpPr/>
          <p:nvPr/>
        </p:nvSpPr>
        <p:spPr>
          <a:xfrm>
            <a:off x="594360" y="2642616"/>
            <a:ext cx="3566160" cy="320040"/>
          </a:xfrm>
          <a:prstGeom prst="rect">
            <a:avLst/>
          </a:prstGeom>
          <a:noFill/>
          <a:ln/>
        </p:spPr>
        <p:txBody>
          <a:bodyPr wrap="square" rtlCol="0" anchor="ctr"/>
          <a:lstStyle/>
          <a:p>
            <a:pPr marL="0" indent="0">
              <a:buNone/>
            </a:pPr>
            <a:r>
              <a:rPr lang="en-US" sz="1200" dirty="0">
                <a:solidFill>
                  <a:srgbClr val="1A1A2E"/>
                </a:solidFill>
              </a:rPr>
              <a:t>→ Präsentationen gliedern</a:t>
            </a:r>
            <a:endParaRPr lang="en-US" sz="1200" dirty="0"/>
          </a:p>
        </p:txBody>
      </p:sp>
      <p:sp>
        <p:nvSpPr>
          <p:cNvPr id="12" name="Shape 9"/>
          <p:cNvSpPr/>
          <p:nvPr/>
        </p:nvSpPr>
        <p:spPr>
          <a:xfrm>
            <a:off x="4617720" y="132588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0"/>
          <p:cNvSpPr/>
          <p:nvPr/>
        </p:nvSpPr>
        <p:spPr>
          <a:xfrm>
            <a:off x="4617720" y="1325880"/>
            <a:ext cx="64008" cy="1600200"/>
          </a:xfrm>
          <a:prstGeom prst="rect">
            <a:avLst/>
          </a:prstGeom>
          <a:solidFill>
            <a:srgbClr val="8B5CF6"/>
          </a:solidFill>
          <a:ln w="12700">
            <a:solidFill>
              <a:srgbClr val="8B5CF6"/>
            </a:solidFill>
            <a:prstDash val="solid"/>
          </a:ln>
        </p:spPr>
        <p:txBody>
          <a:bodyPr/>
          <a:lstStyle/>
          <a:p>
            <a:endParaRPr/>
          </a:p>
        </p:txBody>
      </p:sp>
      <p:pic>
        <p:nvPicPr>
          <p:cNvPr id="14" name="Image 1" descr="preencoded.png"/>
          <p:cNvPicPr>
            <a:picLocks noChangeAspect="1"/>
          </p:cNvPicPr>
          <p:nvPr/>
        </p:nvPicPr>
        <p:blipFill>
          <a:blip r:embed="rId4"/>
          <a:stretch>
            <a:fillRect/>
          </a:stretch>
        </p:blipFill>
        <p:spPr>
          <a:xfrm>
            <a:off x="4754880" y="1463040"/>
            <a:ext cx="365760" cy="365760"/>
          </a:xfrm>
          <a:prstGeom prst="rect">
            <a:avLst/>
          </a:prstGeom>
        </p:spPr>
      </p:pic>
      <p:sp>
        <p:nvSpPr>
          <p:cNvPr id="15" name="Text 11"/>
          <p:cNvSpPr/>
          <p:nvPr/>
        </p:nvSpPr>
        <p:spPr>
          <a:xfrm>
            <a:off x="5257800" y="1463040"/>
            <a:ext cx="3200400" cy="384048"/>
          </a:xfrm>
          <a:prstGeom prst="rect">
            <a:avLst/>
          </a:prstGeom>
          <a:noFill/>
          <a:ln/>
        </p:spPr>
        <p:txBody>
          <a:bodyPr wrap="square" rtlCol="0" anchor="ctr"/>
          <a:lstStyle/>
          <a:p>
            <a:pPr marL="0" indent="0">
              <a:buNone/>
            </a:pPr>
            <a:r>
              <a:rPr lang="en-US" sz="1400" b="1" dirty="0">
                <a:solidFill>
                  <a:srgbClr val="8B5CF6"/>
                </a:solidFill>
              </a:rPr>
              <a:t>Recherche &amp; Analyse</a:t>
            </a:r>
            <a:endParaRPr lang="en-US" sz="1400" dirty="0"/>
          </a:p>
        </p:txBody>
      </p:sp>
      <p:sp>
        <p:nvSpPr>
          <p:cNvPr id="16" name="Text 12"/>
          <p:cNvSpPr/>
          <p:nvPr/>
        </p:nvSpPr>
        <p:spPr>
          <a:xfrm>
            <a:off x="4846320" y="1965960"/>
            <a:ext cx="3566160" cy="320040"/>
          </a:xfrm>
          <a:prstGeom prst="rect">
            <a:avLst/>
          </a:prstGeom>
          <a:noFill/>
          <a:ln/>
        </p:spPr>
        <p:txBody>
          <a:bodyPr wrap="square" rtlCol="0" anchor="ctr"/>
          <a:lstStyle/>
          <a:p>
            <a:pPr marL="0" indent="0">
              <a:buNone/>
            </a:pPr>
            <a:r>
              <a:rPr lang="en-US" sz="1200" dirty="0">
                <a:solidFill>
                  <a:srgbClr val="1A1A2E"/>
                </a:solidFill>
              </a:rPr>
              <a:t>→ PDFs &amp; Dokumente auswerten</a:t>
            </a:r>
            <a:endParaRPr lang="en-US" sz="1200" dirty="0"/>
          </a:p>
        </p:txBody>
      </p:sp>
      <p:sp>
        <p:nvSpPr>
          <p:cNvPr id="17" name="Text 13"/>
          <p:cNvSpPr/>
          <p:nvPr/>
        </p:nvSpPr>
        <p:spPr>
          <a:xfrm>
            <a:off x="4846320" y="2304288"/>
            <a:ext cx="3566160" cy="320040"/>
          </a:xfrm>
          <a:prstGeom prst="rect">
            <a:avLst/>
          </a:prstGeom>
          <a:noFill/>
          <a:ln/>
        </p:spPr>
        <p:txBody>
          <a:bodyPr wrap="square" rtlCol="0" anchor="ctr"/>
          <a:lstStyle/>
          <a:p>
            <a:pPr marL="0" indent="0">
              <a:buNone/>
            </a:pPr>
            <a:r>
              <a:rPr lang="en-US" sz="1200" dirty="0">
                <a:solidFill>
                  <a:srgbClr val="1A1A2E"/>
                </a:solidFill>
              </a:rPr>
              <a:t>→ Marktanalysen erstellen</a:t>
            </a:r>
            <a:endParaRPr lang="en-US" sz="1200" dirty="0"/>
          </a:p>
        </p:txBody>
      </p:sp>
      <p:sp>
        <p:nvSpPr>
          <p:cNvPr id="18" name="Text 14"/>
          <p:cNvSpPr/>
          <p:nvPr/>
        </p:nvSpPr>
        <p:spPr>
          <a:xfrm>
            <a:off x="4846320" y="2642616"/>
            <a:ext cx="3566160" cy="320040"/>
          </a:xfrm>
          <a:prstGeom prst="rect">
            <a:avLst/>
          </a:prstGeom>
          <a:noFill/>
          <a:ln/>
        </p:spPr>
        <p:txBody>
          <a:bodyPr wrap="square" rtlCol="0" anchor="ctr"/>
          <a:lstStyle/>
          <a:p>
            <a:pPr marL="0" indent="0">
              <a:buNone/>
            </a:pPr>
            <a:r>
              <a:rPr lang="en-US" sz="1200" dirty="0">
                <a:solidFill>
                  <a:srgbClr val="1A1A2E"/>
                </a:solidFill>
              </a:rPr>
              <a:t>→ Fakten-Check mit Quellen</a:t>
            </a:r>
            <a:endParaRPr lang="en-US" sz="1200" dirty="0"/>
          </a:p>
        </p:txBody>
      </p:sp>
      <p:sp>
        <p:nvSpPr>
          <p:cNvPr id="19" name="Shape 15"/>
          <p:cNvSpPr/>
          <p:nvPr/>
        </p:nvSpPr>
        <p:spPr>
          <a:xfrm>
            <a:off x="365760" y="310896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6"/>
          <p:cNvSpPr/>
          <p:nvPr/>
        </p:nvSpPr>
        <p:spPr>
          <a:xfrm>
            <a:off x="365760" y="3108960"/>
            <a:ext cx="64008" cy="1600200"/>
          </a:xfrm>
          <a:prstGeom prst="rect">
            <a:avLst/>
          </a:prstGeom>
          <a:solidFill>
            <a:srgbClr val="10B981"/>
          </a:solidFill>
          <a:ln w="12700">
            <a:solidFill>
              <a:srgbClr val="10B981"/>
            </a:solidFill>
            <a:prstDash val="solid"/>
          </a:ln>
        </p:spPr>
        <p:txBody>
          <a:bodyPr/>
          <a:lstStyle/>
          <a:p>
            <a:endParaRPr/>
          </a:p>
        </p:txBody>
      </p:sp>
      <p:pic>
        <p:nvPicPr>
          <p:cNvPr id="21" name="Image 2" descr="preencoded.png"/>
          <p:cNvPicPr>
            <a:picLocks noChangeAspect="1"/>
          </p:cNvPicPr>
          <p:nvPr/>
        </p:nvPicPr>
        <p:blipFill>
          <a:blip r:embed="rId5"/>
          <a:stretch>
            <a:fillRect/>
          </a:stretch>
        </p:blipFill>
        <p:spPr>
          <a:xfrm>
            <a:off x="502920" y="3246120"/>
            <a:ext cx="365760" cy="365760"/>
          </a:xfrm>
          <a:prstGeom prst="rect">
            <a:avLst/>
          </a:prstGeom>
        </p:spPr>
      </p:pic>
      <p:sp>
        <p:nvSpPr>
          <p:cNvPr id="22" name="Text 17"/>
          <p:cNvSpPr/>
          <p:nvPr/>
        </p:nvSpPr>
        <p:spPr>
          <a:xfrm>
            <a:off x="1005840" y="3246120"/>
            <a:ext cx="3200400" cy="384048"/>
          </a:xfrm>
          <a:prstGeom prst="rect">
            <a:avLst/>
          </a:prstGeom>
          <a:noFill/>
          <a:ln/>
        </p:spPr>
        <p:txBody>
          <a:bodyPr wrap="square" rtlCol="0" anchor="ctr"/>
          <a:lstStyle/>
          <a:p>
            <a:pPr marL="0" indent="0">
              <a:buNone/>
            </a:pPr>
            <a:r>
              <a:rPr lang="en-US" sz="1400" b="1" dirty="0">
                <a:solidFill>
                  <a:srgbClr val="10B981"/>
                </a:solidFill>
              </a:rPr>
              <a:t>Kreativarbeit</a:t>
            </a:r>
            <a:endParaRPr lang="en-US" sz="1400" dirty="0"/>
          </a:p>
        </p:txBody>
      </p:sp>
      <p:sp>
        <p:nvSpPr>
          <p:cNvPr id="23" name="Text 18"/>
          <p:cNvSpPr/>
          <p:nvPr/>
        </p:nvSpPr>
        <p:spPr>
          <a:xfrm>
            <a:off x="594360" y="3749040"/>
            <a:ext cx="3566160" cy="320040"/>
          </a:xfrm>
          <a:prstGeom prst="rect">
            <a:avLst/>
          </a:prstGeom>
          <a:noFill/>
          <a:ln/>
        </p:spPr>
        <p:txBody>
          <a:bodyPr wrap="square" rtlCol="0" anchor="ctr"/>
          <a:lstStyle/>
          <a:p>
            <a:pPr marL="0" indent="0">
              <a:buNone/>
            </a:pPr>
            <a:r>
              <a:rPr lang="en-US" sz="1200" dirty="0">
                <a:solidFill>
                  <a:srgbClr val="1A1A2E"/>
                </a:solidFill>
              </a:rPr>
              <a:t>→ Ideen &amp; Konzepte entwickeln</a:t>
            </a:r>
            <a:endParaRPr lang="en-US" sz="1200" dirty="0"/>
          </a:p>
        </p:txBody>
      </p:sp>
      <p:sp>
        <p:nvSpPr>
          <p:cNvPr id="24" name="Text 19"/>
          <p:cNvSpPr/>
          <p:nvPr/>
        </p:nvSpPr>
        <p:spPr>
          <a:xfrm>
            <a:off x="594360" y="4087368"/>
            <a:ext cx="3566160" cy="320040"/>
          </a:xfrm>
          <a:prstGeom prst="rect">
            <a:avLst/>
          </a:prstGeom>
          <a:noFill/>
          <a:ln/>
        </p:spPr>
        <p:txBody>
          <a:bodyPr wrap="square" rtlCol="0" anchor="ctr"/>
          <a:lstStyle/>
          <a:p>
            <a:pPr marL="0" indent="0">
              <a:buNone/>
            </a:pPr>
            <a:r>
              <a:rPr lang="en-US" sz="1200" dirty="0">
                <a:solidFill>
                  <a:srgbClr val="1A1A2E"/>
                </a:solidFill>
              </a:rPr>
              <a:t>→ Schreibblockaden überwinden</a:t>
            </a:r>
            <a:endParaRPr lang="en-US" sz="1200" dirty="0"/>
          </a:p>
        </p:txBody>
      </p:sp>
      <p:sp>
        <p:nvSpPr>
          <p:cNvPr id="25" name="Text 20"/>
          <p:cNvSpPr/>
          <p:nvPr/>
        </p:nvSpPr>
        <p:spPr>
          <a:xfrm>
            <a:off x="594360" y="4425696"/>
            <a:ext cx="3566160" cy="320040"/>
          </a:xfrm>
          <a:prstGeom prst="rect">
            <a:avLst/>
          </a:prstGeom>
          <a:noFill/>
          <a:ln/>
        </p:spPr>
        <p:txBody>
          <a:bodyPr wrap="square" rtlCol="0" anchor="ctr"/>
          <a:lstStyle/>
          <a:p>
            <a:pPr marL="0" indent="0">
              <a:buNone/>
            </a:pPr>
            <a:r>
              <a:rPr lang="en-US" sz="1200" dirty="0">
                <a:solidFill>
                  <a:srgbClr val="1A1A2E"/>
                </a:solidFill>
              </a:rPr>
              <a:t>→ Brainstorming moderieren</a:t>
            </a:r>
            <a:endParaRPr lang="en-US" sz="1200" dirty="0"/>
          </a:p>
        </p:txBody>
      </p:sp>
      <p:sp>
        <p:nvSpPr>
          <p:cNvPr id="26" name="Shape 21"/>
          <p:cNvSpPr/>
          <p:nvPr/>
        </p:nvSpPr>
        <p:spPr>
          <a:xfrm>
            <a:off x="4617720" y="3108960"/>
            <a:ext cx="3977640" cy="16002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2"/>
          <p:cNvSpPr/>
          <p:nvPr/>
        </p:nvSpPr>
        <p:spPr>
          <a:xfrm>
            <a:off x="4617720" y="3108960"/>
            <a:ext cx="64008" cy="1600200"/>
          </a:xfrm>
          <a:prstGeom prst="rect">
            <a:avLst/>
          </a:prstGeom>
          <a:solidFill>
            <a:srgbClr val="F59E0B"/>
          </a:solidFill>
          <a:ln w="12700">
            <a:solidFill>
              <a:srgbClr val="F59E0B"/>
            </a:solidFill>
            <a:prstDash val="solid"/>
          </a:ln>
        </p:spPr>
        <p:txBody>
          <a:bodyPr/>
          <a:lstStyle/>
          <a:p>
            <a:endParaRPr/>
          </a:p>
        </p:txBody>
      </p:sp>
      <p:pic>
        <p:nvPicPr>
          <p:cNvPr id="28" name="Image 3" descr="preencoded.png"/>
          <p:cNvPicPr>
            <a:picLocks noChangeAspect="1"/>
          </p:cNvPicPr>
          <p:nvPr/>
        </p:nvPicPr>
        <p:blipFill>
          <a:blip r:embed="rId6"/>
          <a:stretch>
            <a:fillRect/>
          </a:stretch>
        </p:blipFill>
        <p:spPr>
          <a:xfrm>
            <a:off x="4754880" y="3246120"/>
            <a:ext cx="365760" cy="365760"/>
          </a:xfrm>
          <a:prstGeom prst="rect">
            <a:avLst/>
          </a:prstGeom>
        </p:spPr>
      </p:pic>
      <p:sp>
        <p:nvSpPr>
          <p:cNvPr id="29" name="Text 23"/>
          <p:cNvSpPr/>
          <p:nvPr/>
        </p:nvSpPr>
        <p:spPr>
          <a:xfrm>
            <a:off x="5257800" y="3246120"/>
            <a:ext cx="3200400" cy="384048"/>
          </a:xfrm>
          <a:prstGeom prst="rect">
            <a:avLst/>
          </a:prstGeom>
          <a:noFill/>
          <a:ln/>
        </p:spPr>
        <p:txBody>
          <a:bodyPr wrap="square" rtlCol="0" anchor="ctr"/>
          <a:lstStyle/>
          <a:p>
            <a:pPr marL="0" indent="0">
              <a:buNone/>
            </a:pPr>
            <a:r>
              <a:rPr lang="en-US" sz="1400" b="1" dirty="0">
                <a:solidFill>
                  <a:srgbClr val="F59E0B"/>
                </a:solidFill>
              </a:rPr>
              <a:t>Produktivität</a:t>
            </a:r>
            <a:endParaRPr lang="en-US" sz="1400" dirty="0"/>
          </a:p>
        </p:txBody>
      </p:sp>
      <p:sp>
        <p:nvSpPr>
          <p:cNvPr id="30" name="Text 24"/>
          <p:cNvSpPr/>
          <p:nvPr/>
        </p:nvSpPr>
        <p:spPr>
          <a:xfrm>
            <a:off x="4846320" y="3749040"/>
            <a:ext cx="3566160" cy="320040"/>
          </a:xfrm>
          <a:prstGeom prst="rect">
            <a:avLst/>
          </a:prstGeom>
          <a:noFill/>
          <a:ln/>
        </p:spPr>
        <p:txBody>
          <a:bodyPr wrap="square" rtlCol="0" anchor="ctr"/>
          <a:lstStyle/>
          <a:p>
            <a:pPr marL="0" indent="0">
              <a:buNone/>
            </a:pPr>
            <a:r>
              <a:rPr lang="en-US" sz="1200" dirty="0">
                <a:solidFill>
                  <a:srgbClr val="1A1A2E"/>
                </a:solidFill>
              </a:rPr>
              <a:t>→ Meetings zusammenfassen</a:t>
            </a:r>
            <a:endParaRPr lang="en-US" sz="1200" dirty="0"/>
          </a:p>
        </p:txBody>
      </p:sp>
      <p:sp>
        <p:nvSpPr>
          <p:cNvPr id="31" name="Text 25"/>
          <p:cNvSpPr/>
          <p:nvPr/>
        </p:nvSpPr>
        <p:spPr>
          <a:xfrm>
            <a:off x="4846320" y="4087368"/>
            <a:ext cx="3566160" cy="320040"/>
          </a:xfrm>
          <a:prstGeom prst="rect">
            <a:avLst/>
          </a:prstGeom>
          <a:noFill/>
          <a:ln/>
        </p:spPr>
        <p:txBody>
          <a:bodyPr wrap="square" rtlCol="0" anchor="ctr"/>
          <a:lstStyle/>
          <a:p>
            <a:pPr marL="0" indent="0">
              <a:buNone/>
            </a:pPr>
            <a:r>
              <a:rPr lang="en-US" sz="1200" dirty="0">
                <a:solidFill>
                  <a:srgbClr val="1A1A2E"/>
                </a:solidFill>
              </a:rPr>
              <a:t>→ Aufgaben priorisieren</a:t>
            </a:r>
            <a:endParaRPr lang="en-US" sz="1200" dirty="0"/>
          </a:p>
        </p:txBody>
      </p:sp>
      <p:sp>
        <p:nvSpPr>
          <p:cNvPr id="32" name="Text 26"/>
          <p:cNvSpPr/>
          <p:nvPr/>
        </p:nvSpPr>
        <p:spPr>
          <a:xfrm>
            <a:off x="4846320" y="4425696"/>
            <a:ext cx="3566160" cy="320040"/>
          </a:xfrm>
          <a:prstGeom prst="rect">
            <a:avLst/>
          </a:prstGeom>
          <a:noFill/>
          <a:ln/>
        </p:spPr>
        <p:txBody>
          <a:bodyPr wrap="square" rtlCol="0" anchor="ctr"/>
          <a:lstStyle/>
          <a:p>
            <a:pPr marL="0" indent="0">
              <a:buNone/>
            </a:pPr>
            <a:r>
              <a:rPr lang="en-US" sz="1200" dirty="0">
                <a:solidFill>
                  <a:srgbClr val="1A1A2E"/>
                </a:solidFill>
              </a:rPr>
              <a:t>→ Lernpläne erstellen</a:t>
            </a:r>
            <a:endParaRPr lang="en-US" sz="12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F-10  |  KI </a:t>
            </a:r>
            <a:r>
              <a:rPr sz="850" b="1" dirty="0" err="1">
                <a:solidFill>
                  <a:srgbClr val="FFFFFF"/>
                </a:solidFill>
                <a:latin typeface="Calibri"/>
              </a:rPr>
              <a:t>im</a:t>
            </a:r>
            <a:r>
              <a:rPr sz="850" b="1" dirty="0">
                <a:solidFill>
                  <a:srgbClr val="FFFFFF"/>
                </a:solidFill>
                <a:latin typeface="Calibri"/>
              </a:rPr>
              <a:t> </a:t>
            </a:r>
            <a:r>
              <a:rPr sz="850" b="1" dirty="0" err="1">
                <a:solidFill>
                  <a:srgbClr val="FFFFFF"/>
                </a:solidFill>
                <a:latin typeface="Calibri"/>
              </a:rPr>
              <a:t>Berufsalltag</a:t>
            </a:r>
            <a:r>
              <a:rPr sz="850" b="1" dirty="0">
                <a:solidFill>
                  <a:srgbClr val="FFFFFF"/>
                </a:solidFill>
                <a:latin typeface="Calibri"/>
              </a:rPr>
              <a:t>: </a:t>
            </a:r>
            <a:r>
              <a:rPr sz="850" b="1" dirty="0" err="1">
                <a:solidFill>
                  <a:srgbClr val="FFFFFF"/>
                </a:solidFill>
                <a:latin typeface="Calibri"/>
              </a:rPr>
              <a:t>mehr</a:t>
            </a:r>
            <a:r>
              <a:rPr sz="850" b="1" dirty="0">
                <a:solidFill>
                  <a:srgbClr val="FFFFFF"/>
                </a:solidFill>
                <a:latin typeface="Calibri"/>
              </a:rPr>
              <a:t> </a:t>
            </a:r>
            <a:r>
              <a:rPr sz="850" b="1" dirty="0" err="1">
                <a:solidFill>
                  <a:srgbClr val="FFFFFF"/>
                </a:solidFill>
                <a:latin typeface="Calibri"/>
              </a:rPr>
              <a:t>als</a:t>
            </a:r>
            <a:r>
              <a:rPr sz="850" b="1" dirty="0">
                <a:solidFill>
                  <a:srgbClr val="FFFFFF"/>
                </a:solidFill>
                <a:latin typeface="Calibri"/>
              </a:rPr>
              <a:t> Sie </a:t>
            </a:r>
            <a:r>
              <a:rPr sz="850" b="1" dirty="0" err="1">
                <a:solidFill>
                  <a:srgbClr val="FFFFFF"/>
                </a:solidFill>
                <a:latin typeface="Calibri"/>
              </a:rPr>
              <a:t>denken</a:t>
            </a:r>
            <a:endParaRPr sz="850" b="1" dirty="0">
              <a:solidFill>
                <a:srgbClr val="FFFFFF"/>
              </a:solidFill>
              <a:latin typeface="Calibri"/>
            </a:endParaRPr>
          </a:p>
        </p:txBody>
      </p:sp>
      <p:pic>
        <p:nvPicPr>
          <p:cNvPr id="34"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35" name="foundic_text_35">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INTERAKTION: Prompt-Diagnose</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Gut, schlecht — oder geht's besser?</a:t>
            </a:r>
            <a:endParaRPr lang="en-US" sz="2800" dirty="0"/>
          </a:p>
        </p:txBody>
      </p:sp>
      <p:sp>
        <p:nvSpPr>
          <p:cNvPr id="5" name="Shape 3"/>
          <p:cNvSpPr/>
          <p:nvPr/>
        </p:nvSpPr>
        <p:spPr>
          <a:xfrm>
            <a:off x="457200" y="1371600"/>
            <a:ext cx="8229600" cy="960120"/>
          </a:xfrm>
          <a:prstGeom prst="rect">
            <a:avLst/>
          </a:prstGeom>
          <a:solidFill>
            <a:srgbClr val="E8EEF8"/>
          </a:solidFill>
          <a:ln w="12700">
            <a:solidFill>
              <a:srgbClr val="EF4444"/>
            </a:solidFill>
            <a:prstDash val="solid"/>
          </a:ln>
        </p:spPr>
        <p:txBody>
          <a:bodyPr/>
          <a:lstStyle/>
          <a:p>
            <a:endParaRPr/>
          </a:p>
        </p:txBody>
      </p:sp>
      <p:sp>
        <p:nvSpPr>
          <p:cNvPr id="6" name="Text 4"/>
          <p:cNvSpPr/>
          <p:nvPr/>
        </p:nvSpPr>
        <p:spPr>
          <a:xfrm>
            <a:off x="457200" y="1371600"/>
            <a:ext cx="411480" cy="960120"/>
          </a:xfrm>
          <a:prstGeom prst="rect">
            <a:avLst/>
          </a:prstGeom>
          <a:solidFill>
            <a:srgbClr val="EF4444"/>
          </a:solidFill>
          <a:ln/>
        </p:spPr>
        <p:txBody>
          <a:bodyPr wrap="square" rtlCol="0" anchor="ctr"/>
          <a:lstStyle/>
          <a:p>
            <a:pPr marL="0" indent="0" algn="ctr">
              <a:buNone/>
            </a:pPr>
            <a:r>
              <a:rPr lang="en-US" sz="1600" b="1" dirty="0">
                <a:solidFill>
                  <a:srgbClr val="1E2761"/>
                </a:solidFill>
              </a:rPr>
              <a:t>1</a:t>
            </a:r>
            <a:endParaRPr lang="en-US" sz="1600" dirty="0"/>
          </a:p>
        </p:txBody>
      </p:sp>
      <p:sp>
        <p:nvSpPr>
          <p:cNvPr id="7" name="Text 5"/>
          <p:cNvSpPr/>
          <p:nvPr/>
        </p:nvSpPr>
        <p:spPr>
          <a:xfrm>
            <a:off x="1005840" y="1444752"/>
            <a:ext cx="5943600" cy="502920"/>
          </a:xfrm>
          <a:prstGeom prst="rect">
            <a:avLst/>
          </a:prstGeom>
          <a:noFill/>
          <a:ln/>
        </p:spPr>
        <p:txBody>
          <a:bodyPr wrap="square" rtlCol="0" anchor="ctr"/>
          <a:lstStyle/>
          <a:p>
            <a:pPr marL="0" indent="0">
              <a:buNone/>
            </a:pPr>
            <a:r>
              <a:rPr lang="en-US" sz="1200" i="1" dirty="0">
                <a:solidFill>
                  <a:srgbClr val="1E2761"/>
                </a:solidFill>
              </a:rPr>
              <a:t>„Erkläre mir KI.”</a:t>
            </a:r>
            <a:endParaRPr lang="en-US" sz="1200" dirty="0"/>
          </a:p>
        </p:txBody>
      </p:sp>
      <p:sp>
        <p:nvSpPr>
          <p:cNvPr id="8" name="Shape 6"/>
          <p:cNvSpPr/>
          <p:nvPr/>
        </p:nvSpPr>
        <p:spPr>
          <a:xfrm>
            <a:off x="7040880" y="1554480"/>
            <a:ext cx="1508760" cy="502920"/>
          </a:xfrm>
          <a:prstGeom prst="rect">
            <a:avLst/>
          </a:prstGeom>
          <a:solidFill>
            <a:srgbClr val="EF4444"/>
          </a:solidFill>
          <a:ln w="12700">
            <a:solidFill>
              <a:srgbClr val="EF4444"/>
            </a:solidFill>
            <a:prstDash val="solid"/>
          </a:ln>
        </p:spPr>
        <p:txBody>
          <a:bodyPr/>
          <a:lstStyle/>
          <a:p>
            <a:endParaRPr dirty="0"/>
          </a:p>
        </p:txBody>
      </p:sp>
      <p:sp>
        <p:nvSpPr>
          <p:cNvPr id="9" name="Text 7"/>
          <p:cNvSpPr/>
          <p:nvPr/>
        </p:nvSpPr>
        <p:spPr>
          <a:xfrm>
            <a:off x="7040880" y="1554480"/>
            <a:ext cx="1508760" cy="502920"/>
          </a:xfrm>
          <a:prstGeom prst="rect">
            <a:avLst/>
          </a:prstGeom>
          <a:noFill/>
          <a:ln/>
        </p:spPr>
        <p:txBody>
          <a:bodyPr wrap="square" rtlCol="0" anchor="ctr"/>
          <a:lstStyle/>
          <a:p>
            <a:pPr marL="0" indent="0" algn="ctr">
              <a:buNone/>
            </a:pPr>
            <a:r>
              <a:rPr lang="en-US" sz="1400" b="1" dirty="0">
                <a:solidFill>
                  <a:srgbClr val="1E2761"/>
                </a:solidFill>
              </a:rPr>
              <a:t>Zu vage</a:t>
            </a:r>
            <a:endParaRPr lang="en-US" sz="1400" dirty="0"/>
          </a:p>
        </p:txBody>
      </p:sp>
      <p:sp>
        <p:nvSpPr>
          <p:cNvPr id="10" name="Shape 8"/>
          <p:cNvSpPr/>
          <p:nvPr/>
        </p:nvSpPr>
        <p:spPr>
          <a:xfrm>
            <a:off x="457200" y="2468880"/>
            <a:ext cx="8229600" cy="960120"/>
          </a:xfrm>
          <a:prstGeom prst="rect">
            <a:avLst/>
          </a:prstGeom>
          <a:solidFill>
            <a:srgbClr val="E8EEF8"/>
          </a:solidFill>
          <a:ln w="12700">
            <a:solidFill>
              <a:srgbClr val="10B981"/>
            </a:solidFill>
            <a:prstDash val="solid"/>
          </a:ln>
        </p:spPr>
        <p:txBody>
          <a:bodyPr/>
          <a:lstStyle/>
          <a:p>
            <a:endParaRPr/>
          </a:p>
        </p:txBody>
      </p:sp>
      <p:sp>
        <p:nvSpPr>
          <p:cNvPr id="11" name="Text 9"/>
          <p:cNvSpPr/>
          <p:nvPr/>
        </p:nvSpPr>
        <p:spPr>
          <a:xfrm>
            <a:off x="457200" y="2468880"/>
            <a:ext cx="411480" cy="960120"/>
          </a:xfrm>
          <a:prstGeom prst="rect">
            <a:avLst/>
          </a:prstGeom>
          <a:solidFill>
            <a:srgbClr val="10B981"/>
          </a:solidFill>
          <a:ln/>
        </p:spPr>
        <p:txBody>
          <a:bodyPr wrap="square" rtlCol="0" anchor="ctr"/>
          <a:lstStyle/>
          <a:p>
            <a:pPr marL="0" indent="0" algn="ctr">
              <a:buNone/>
            </a:pPr>
            <a:r>
              <a:rPr lang="en-US" sz="1600" b="1" dirty="0">
                <a:solidFill>
                  <a:srgbClr val="1E2761"/>
                </a:solidFill>
              </a:rPr>
              <a:t>2</a:t>
            </a:r>
            <a:endParaRPr lang="en-US" sz="1600" dirty="0"/>
          </a:p>
        </p:txBody>
      </p:sp>
      <p:sp>
        <p:nvSpPr>
          <p:cNvPr id="12" name="Text 10"/>
          <p:cNvSpPr/>
          <p:nvPr/>
        </p:nvSpPr>
        <p:spPr>
          <a:xfrm>
            <a:off x="1005840" y="2542032"/>
            <a:ext cx="5943600" cy="502920"/>
          </a:xfrm>
          <a:prstGeom prst="rect">
            <a:avLst/>
          </a:prstGeom>
          <a:noFill/>
          <a:ln/>
        </p:spPr>
        <p:txBody>
          <a:bodyPr wrap="square" rtlCol="0" anchor="ctr"/>
          <a:lstStyle/>
          <a:p>
            <a:pPr marL="0" indent="0">
              <a:buNone/>
            </a:pPr>
            <a:r>
              <a:rPr lang="en-US" sz="1200" i="1" dirty="0">
                <a:solidFill>
                  <a:srgbClr val="1E2761"/>
                </a:solidFill>
              </a:rPr>
              <a:t>„Du bist ein erfahrener Finanzberater. Erkläre mir in 5 Sätzen, was ETFs sind — für jemanden ohne </a:t>
            </a:r>
            <a:r>
              <a:rPr lang="en-US" sz="1200" i="1" dirty="0" err="1">
                <a:solidFill>
                  <a:srgbClr val="1E2761"/>
                </a:solidFill>
              </a:rPr>
              <a:t>Börsenwissen</a:t>
            </a:r>
            <a:r>
              <a:rPr lang="en-US" sz="1200" i="1" dirty="0">
                <a:solidFill>
                  <a:srgbClr val="1E2761"/>
                </a:solidFill>
              </a:rPr>
              <a:t>.”</a:t>
            </a:r>
            <a:endParaRPr lang="en-US" sz="1200" dirty="0"/>
          </a:p>
        </p:txBody>
      </p:sp>
      <p:sp>
        <p:nvSpPr>
          <p:cNvPr id="13" name="Shape 11"/>
          <p:cNvSpPr/>
          <p:nvPr/>
        </p:nvSpPr>
        <p:spPr>
          <a:xfrm>
            <a:off x="7040880" y="2651760"/>
            <a:ext cx="1508760" cy="50292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7040880" y="2651760"/>
            <a:ext cx="1508760" cy="502920"/>
          </a:xfrm>
          <a:prstGeom prst="rect">
            <a:avLst/>
          </a:prstGeom>
          <a:noFill/>
          <a:ln/>
        </p:spPr>
        <p:txBody>
          <a:bodyPr wrap="square" rtlCol="0" anchor="ctr"/>
          <a:lstStyle/>
          <a:p>
            <a:pPr marL="0" indent="0" algn="ctr">
              <a:buNone/>
            </a:pPr>
            <a:r>
              <a:rPr lang="en-US" sz="1400" b="1" dirty="0">
                <a:solidFill>
                  <a:srgbClr val="1E2761"/>
                </a:solidFill>
              </a:rPr>
              <a:t>Sehr gut</a:t>
            </a:r>
            <a:endParaRPr lang="en-US" sz="1400" dirty="0"/>
          </a:p>
        </p:txBody>
      </p:sp>
      <p:sp>
        <p:nvSpPr>
          <p:cNvPr id="15" name="Shape 13"/>
          <p:cNvSpPr/>
          <p:nvPr/>
        </p:nvSpPr>
        <p:spPr>
          <a:xfrm>
            <a:off x="457200" y="3566160"/>
            <a:ext cx="8229600" cy="960120"/>
          </a:xfrm>
          <a:prstGeom prst="rect">
            <a:avLst/>
          </a:prstGeom>
          <a:solidFill>
            <a:srgbClr val="E8EEF8"/>
          </a:solidFill>
          <a:ln w="12700">
            <a:solidFill>
              <a:srgbClr val="F59E0B"/>
            </a:solidFill>
            <a:prstDash val="solid"/>
          </a:ln>
        </p:spPr>
        <p:txBody>
          <a:bodyPr/>
          <a:lstStyle/>
          <a:p>
            <a:endParaRPr/>
          </a:p>
        </p:txBody>
      </p:sp>
      <p:sp>
        <p:nvSpPr>
          <p:cNvPr id="16" name="Text 14"/>
          <p:cNvSpPr/>
          <p:nvPr/>
        </p:nvSpPr>
        <p:spPr>
          <a:xfrm>
            <a:off x="457200" y="3566160"/>
            <a:ext cx="411480" cy="960120"/>
          </a:xfrm>
          <a:prstGeom prst="rect">
            <a:avLst/>
          </a:prstGeom>
          <a:solidFill>
            <a:srgbClr val="F59E0B"/>
          </a:solidFill>
          <a:ln/>
        </p:spPr>
        <p:txBody>
          <a:bodyPr wrap="square" rtlCol="0" anchor="ctr"/>
          <a:lstStyle/>
          <a:p>
            <a:pPr marL="0" indent="0" algn="ctr">
              <a:buNone/>
            </a:pPr>
            <a:r>
              <a:rPr lang="en-US" sz="1600" b="1" dirty="0">
                <a:solidFill>
                  <a:srgbClr val="1E2761"/>
                </a:solidFill>
              </a:rPr>
              <a:t>3</a:t>
            </a:r>
            <a:endParaRPr lang="en-US" sz="1600" dirty="0"/>
          </a:p>
        </p:txBody>
      </p:sp>
      <p:sp>
        <p:nvSpPr>
          <p:cNvPr id="17" name="Text 15"/>
          <p:cNvSpPr/>
          <p:nvPr/>
        </p:nvSpPr>
        <p:spPr>
          <a:xfrm>
            <a:off x="1005840" y="3639312"/>
            <a:ext cx="5943600" cy="502920"/>
          </a:xfrm>
          <a:prstGeom prst="rect">
            <a:avLst/>
          </a:prstGeom>
          <a:noFill/>
          <a:ln/>
        </p:spPr>
        <p:txBody>
          <a:bodyPr wrap="square" rtlCol="0" anchor="ctr"/>
          <a:lstStyle/>
          <a:p>
            <a:pPr marL="0" indent="0">
              <a:buNone/>
            </a:pPr>
            <a:r>
              <a:rPr lang="en-US" sz="1200" i="1" dirty="0">
                <a:solidFill>
                  <a:srgbClr val="1E2761"/>
                </a:solidFill>
              </a:rPr>
              <a:t>„Schreib einen guten Text für mein </a:t>
            </a:r>
            <a:r>
              <a:rPr lang="en-US" sz="1200" i="1" dirty="0" err="1">
                <a:solidFill>
                  <a:srgbClr val="1E2761"/>
                </a:solidFill>
              </a:rPr>
              <a:t>Unternehmen</a:t>
            </a:r>
            <a:r>
              <a:rPr lang="en-US" sz="1200" i="1" dirty="0">
                <a:solidFill>
                  <a:srgbClr val="1E2761"/>
                </a:solidFill>
              </a:rPr>
              <a:t>.”</a:t>
            </a:r>
            <a:endParaRPr lang="en-US" sz="1200" dirty="0"/>
          </a:p>
        </p:txBody>
      </p:sp>
      <p:sp>
        <p:nvSpPr>
          <p:cNvPr id="18" name="Shape 16"/>
          <p:cNvSpPr/>
          <p:nvPr/>
        </p:nvSpPr>
        <p:spPr>
          <a:xfrm>
            <a:off x="7040880" y="3749040"/>
            <a:ext cx="1508760" cy="50292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7040880" y="3749040"/>
            <a:ext cx="1508760" cy="502920"/>
          </a:xfrm>
          <a:prstGeom prst="rect">
            <a:avLst/>
          </a:prstGeom>
          <a:noFill/>
          <a:ln/>
        </p:spPr>
        <p:txBody>
          <a:bodyPr wrap="square" rtlCol="0" anchor="ctr"/>
          <a:lstStyle/>
          <a:p>
            <a:pPr marL="0" indent="0" algn="ctr">
              <a:buNone/>
            </a:pPr>
            <a:r>
              <a:rPr lang="en-US" sz="1400" b="1" dirty="0">
                <a:solidFill>
                  <a:srgbClr val="1E2761"/>
                </a:solidFill>
              </a:rPr>
              <a:t>Zu </a:t>
            </a:r>
            <a:r>
              <a:rPr lang="en-US" sz="1400" b="1" dirty="0" err="1">
                <a:solidFill>
                  <a:srgbClr val="1E2761"/>
                </a:solidFill>
              </a:rPr>
              <a:t>vage</a:t>
            </a:r>
            <a:r>
              <a:rPr lang="en-US" sz="1400" b="1" dirty="0">
                <a:solidFill>
                  <a:srgbClr val="1E2761"/>
                </a:solidFill>
              </a:rPr>
              <a:t> </a:t>
            </a:r>
            <a:r>
              <a:rPr lang="en-US" sz="1000" b="1" dirty="0">
                <a:solidFill>
                  <a:srgbClr val="1E2761"/>
                </a:solidFill>
              </a:rPr>
              <a:t>- was ist gut? Welches Unternehmen?</a:t>
            </a:r>
            <a:endParaRPr lang="en-US" sz="10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F-11  |  Gut, </a:t>
            </a:r>
            <a:r>
              <a:rPr sz="850" b="1" dirty="0" err="1">
                <a:solidFill>
                  <a:srgbClr val="FFFFFF"/>
                </a:solidFill>
                <a:latin typeface="Calibri"/>
              </a:rPr>
              <a:t>schlecht</a:t>
            </a:r>
            <a:r>
              <a:rPr sz="850" b="1" dirty="0">
                <a:solidFill>
                  <a:srgbClr val="FFFFFF"/>
                </a:solidFill>
                <a:latin typeface="Calibri"/>
              </a:rPr>
              <a:t> — </a:t>
            </a:r>
            <a:r>
              <a:rPr sz="850" b="1" dirty="0" err="1">
                <a:solidFill>
                  <a:srgbClr val="FFFFFF"/>
                </a:solidFill>
                <a:latin typeface="Calibri"/>
              </a:rPr>
              <a:t>oder</a:t>
            </a:r>
            <a:r>
              <a:rPr sz="850" b="1" dirty="0">
                <a:solidFill>
                  <a:srgbClr val="FFFFFF"/>
                </a:solidFill>
                <a:latin typeface="Calibri"/>
              </a:rPr>
              <a:t> </a:t>
            </a:r>
            <a:r>
              <a:rPr sz="850" b="1" dirty="0" err="1">
                <a:solidFill>
                  <a:srgbClr val="FFFFFF"/>
                </a:solidFill>
                <a:latin typeface="Calibri"/>
              </a:rPr>
              <a:t>geht's</a:t>
            </a:r>
            <a:r>
              <a:rPr sz="850" b="1" dirty="0">
                <a:solidFill>
                  <a:srgbClr val="FFFFFF"/>
                </a:solidFill>
                <a:latin typeface="Calibri"/>
              </a:rPr>
              <a:t> </a:t>
            </a:r>
            <a:r>
              <a:rPr sz="850" b="1" dirty="0" err="1">
                <a:solidFill>
                  <a:srgbClr val="FFFFFF"/>
                </a:solidFill>
                <a:latin typeface="Calibri"/>
              </a:rPr>
              <a:t>besser</a:t>
            </a:r>
            <a:r>
              <a:rPr sz="850" b="1" dirty="0">
                <a:solidFill>
                  <a:srgbClr val="FFFFFF"/>
                </a:solidFill>
                <a:latin typeface="Calibri"/>
              </a:rPr>
              <a:t>?</a:t>
            </a: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Zusammenfassung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Modul 1: Das Wichtigste in 30 Sekunden</a:t>
            </a:r>
            <a:endParaRPr lang="en-US" sz="2600" dirty="0"/>
          </a:p>
        </p:txBody>
      </p:sp>
      <p:sp>
        <p:nvSpPr>
          <p:cNvPr id="5" name="Shape 3"/>
          <p:cNvSpPr/>
          <p:nvPr/>
        </p:nvSpPr>
        <p:spPr>
          <a:xfrm>
            <a:off x="457200" y="1417320"/>
            <a:ext cx="8229600" cy="621792"/>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417320"/>
            <a:ext cx="411480" cy="62179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411480" cy="621792"/>
          </a:xfrm>
          <a:prstGeom prst="rect">
            <a:avLst/>
          </a:prstGeom>
          <a:noFill/>
          <a:ln/>
        </p:spPr>
        <p:txBody>
          <a:bodyPr wrap="square" rtlCol="0" anchor="ctr"/>
          <a:lstStyle/>
          <a:p>
            <a:pPr marL="0" indent="0" algn="ctr">
              <a:buNone/>
            </a:pPr>
            <a:r>
              <a:rPr lang="en-US" sz="1600" b="1" dirty="0">
                <a:solidFill>
                  <a:srgbClr val="1E2761"/>
                </a:solidFill>
              </a:rPr>
              <a:t>1</a:t>
            </a:r>
            <a:endParaRPr lang="en-US" sz="1600" dirty="0"/>
          </a:p>
        </p:txBody>
      </p:sp>
      <p:sp>
        <p:nvSpPr>
          <p:cNvPr id="8" name="Text 6"/>
          <p:cNvSpPr/>
          <p:nvPr/>
        </p:nvSpPr>
        <p:spPr>
          <a:xfrm>
            <a:off x="1005840" y="1417320"/>
            <a:ext cx="7498080" cy="621792"/>
          </a:xfrm>
          <a:prstGeom prst="rect">
            <a:avLst/>
          </a:prstGeom>
          <a:noFill/>
          <a:ln/>
        </p:spPr>
        <p:txBody>
          <a:bodyPr wrap="square" rtlCol="0" anchor="ctr"/>
          <a:lstStyle/>
          <a:p>
            <a:pPr marL="0" indent="0">
              <a:buNone/>
            </a:pPr>
            <a:r>
              <a:rPr lang="en-US" sz="1300" dirty="0">
                <a:solidFill>
                  <a:srgbClr val="1E2761"/>
                </a:solidFill>
              </a:rPr>
              <a:t>Generative KI erzeugt Neues — sie ist ein Assistent, kein Allwissender.</a:t>
            </a:r>
            <a:endParaRPr lang="en-US" sz="1300" dirty="0"/>
          </a:p>
        </p:txBody>
      </p:sp>
      <p:sp>
        <p:nvSpPr>
          <p:cNvPr id="9" name="Shape 7"/>
          <p:cNvSpPr/>
          <p:nvPr/>
        </p:nvSpPr>
        <p:spPr>
          <a:xfrm>
            <a:off x="457200" y="2194560"/>
            <a:ext cx="8229600" cy="621792"/>
          </a:xfrm>
          <a:prstGeom prst="rect">
            <a:avLst/>
          </a:prstGeom>
          <a:solidFill>
            <a:srgbClr val="DBEAFE"/>
          </a:solidFill>
          <a:ln w="12700">
            <a:solidFill>
              <a:srgbClr val="3B82F6"/>
            </a:solidFill>
            <a:prstDash val="solid"/>
          </a:ln>
        </p:spPr>
        <p:txBody>
          <a:bodyPr/>
          <a:lstStyle/>
          <a:p>
            <a:endParaRPr/>
          </a:p>
        </p:txBody>
      </p:sp>
      <p:sp>
        <p:nvSpPr>
          <p:cNvPr id="10" name="Shape 8"/>
          <p:cNvSpPr/>
          <p:nvPr/>
        </p:nvSpPr>
        <p:spPr>
          <a:xfrm>
            <a:off x="457200" y="2194560"/>
            <a:ext cx="411480" cy="621792"/>
          </a:xfrm>
          <a:prstGeom prst="rect">
            <a:avLst/>
          </a:prstGeom>
          <a:solidFill>
            <a:srgbClr val="3B82F6"/>
          </a:solidFill>
          <a:ln w="12700">
            <a:solidFill>
              <a:srgbClr val="3B82F6"/>
            </a:solidFill>
            <a:prstDash val="solid"/>
          </a:ln>
        </p:spPr>
        <p:txBody>
          <a:bodyPr/>
          <a:lstStyle/>
          <a:p>
            <a:endParaRPr/>
          </a:p>
        </p:txBody>
      </p:sp>
      <p:sp>
        <p:nvSpPr>
          <p:cNvPr id="11" name="Text 9"/>
          <p:cNvSpPr/>
          <p:nvPr/>
        </p:nvSpPr>
        <p:spPr>
          <a:xfrm>
            <a:off x="457200" y="2194560"/>
            <a:ext cx="411480" cy="621792"/>
          </a:xfrm>
          <a:prstGeom prst="rect">
            <a:avLst/>
          </a:prstGeom>
          <a:noFill/>
          <a:ln/>
        </p:spPr>
        <p:txBody>
          <a:bodyPr wrap="square" rtlCol="0" anchor="ctr"/>
          <a:lstStyle/>
          <a:p>
            <a:pPr marL="0" indent="0" algn="ctr">
              <a:buNone/>
            </a:pPr>
            <a:r>
              <a:rPr lang="en-US" sz="1600" b="1" dirty="0">
                <a:solidFill>
                  <a:srgbClr val="1E2761"/>
                </a:solidFill>
              </a:rPr>
              <a:t>2</a:t>
            </a:r>
            <a:endParaRPr lang="en-US" sz="1600" dirty="0"/>
          </a:p>
        </p:txBody>
      </p:sp>
      <p:sp>
        <p:nvSpPr>
          <p:cNvPr id="12" name="Text 10"/>
          <p:cNvSpPr/>
          <p:nvPr/>
        </p:nvSpPr>
        <p:spPr>
          <a:xfrm>
            <a:off x="1005840" y="2194560"/>
            <a:ext cx="7498080" cy="621792"/>
          </a:xfrm>
          <a:prstGeom prst="rect">
            <a:avLst/>
          </a:prstGeom>
          <a:noFill/>
          <a:ln/>
        </p:spPr>
        <p:txBody>
          <a:bodyPr wrap="square" rtlCol="0" anchor="ctr"/>
          <a:lstStyle/>
          <a:p>
            <a:pPr marL="0" indent="0">
              <a:buNone/>
            </a:pPr>
            <a:r>
              <a:rPr lang="en-US" sz="1300" dirty="0">
                <a:solidFill>
                  <a:srgbClr val="1E2761"/>
                </a:solidFill>
              </a:rPr>
              <a:t>ChatGPT, Copilot, Claude, Perplexity: jedes Tool hat seine Stärke.</a:t>
            </a:r>
            <a:endParaRPr lang="en-US" sz="1300" dirty="0"/>
          </a:p>
        </p:txBody>
      </p:sp>
      <p:sp>
        <p:nvSpPr>
          <p:cNvPr id="13" name="Shape 11"/>
          <p:cNvSpPr/>
          <p:nvPr/>
        </p:nvSpPr>
        <p:spPr>
          <a:xfrm>
            <a:off x="457200" y="2971800"/>
            <a:ext cx="8229600" cy="621792"/>
          </a:xfrm>
          <a:prstGeom prst="rect">
            <a:avLst/>
          </a:prstGeom>
          <a:solidFill>
            <a:srgbClr val="DBEAFE"/>
          </a:solidFill>
          <a:ln w="12700">
            <a:solidFill>
              <a:srgbClr val="3B82F6"/>
            </a:solidFill>
            <a:prstDash val="solid"/>
          </a:ln>
        </p:spPr>
        <p:txBody>
          <a:bodyPr/>
          <a:lstStyle/>
          <a:p>
            <a:endParaRPr/>
          </a:p>
        </p:txBody>
      </p:sp>
      <p:sp>
        <p:nvSpPr>
          <p:cNvPr id="14" name="Shape 12"/>
          <p:cNvSpPr/>
          <p:nvPr/>
        </p:nvSpPr>
        <p:spPr>
          <a:xfrm>
            <a:off x="457200" y="2971800"/>
            <a:ext cx="411480" cy="621792"/>
          </a:xfrm>
          <a:prstGeom prst="rect">
            <a:avLst/>
          </a:prstGeom>
          <a:solidFill>
            <a:srgbClr val="3B82F6"/>
          </a:solidFill>
          <a:ln w="12700">
            <a:solidFill>
              <a:srgbClr val="3B82F6"/>
            </a:solidFill>
            <a:prstDash val="solid"/>
          </a:ln>
        </p:spPr>
        <p:txBody>
          <a:bodyPr/>
          <a:lstStyle/>
          <a:p>
            <a:endParaRPr/>
          </a:p>
        </p:txBody>
      </p:sp>
      <p:sp>
        <p:nvSpPr>
          <p:cNvPr id="15" name="Text 13"/>
          <p:cNvSpPr/>
          <p:nvPr/>
        </p:nvSpPr>
        <p:spPr>
          <a:xfrm>
            <a:off x="457200" y="2971800"/>
            <a:ext cx="411480" cy="621792"/>
          </a:xfrm>
          <a:prstGeom prst="rect">
            <a:avLst/>
          </a:prstGeom>
          <a:noFill/>
          <a:ln/>
        </p:spPr>
        <p:txBody>
          <a:bodyPr wrap="square" rtlCol="0" anchor="ctr"/>
          <a:lstStyle/>
          <a:p>
            <a:pPr marL="0" indent="0" algn="ctr">
              <a:buNone/>
            </a:pPr>
            <a:r>
              <a:rPr lang="en-US" sz="1600" b="1" dirty="0">
                <a:solidFill>
                  <a:srgbClr val="1E2761"/>
                </a:solidFill>
              </a:rPr>
              <a:t>3</a:t>
            </a:r>
            <a:endParaRPr lang="en-US" sz="1600" dirty="0"/>
          </a:p>
        </p:txBody>
      </p:sp>
      <p:sp>
        <p:nvSpPr>
          <p:cNvPr id="16" name="Text 14"/>
          <p:cNvSpPr/>
          <p:nvPr/>
        </p:nvSpPr>
        <p:spPr>
          <a:xfrm>
            <a:off x="1005840" y="2971800"/>
            <a:ext cx="7498080" cy="621792"/>
          </a:xfrm>
          <a:prstGeom prst="rect">
            <a:avLst/>
          </a:prstGeom>
          <a:noFill/>
          <a:ln/>
        </p:spPr>
        <p:txBody>
          <a:bodyPr wrap="square" rtlCol="0" anchor="ctr"/>
          <a:lstStyle/>
          <a:p>
            <a:pPr marL="0" indent="0">
              <a:buNone/>
            </a:pPr>
            <a:r>
              <a:rPr lang="en-US" sz="1300" dirty="0">
                <a:solidFill>
                  <a:srgbClr val="1E2761"/>
                </a:solidFill>
              </a:rPr>
              <a:t>Schlechte Prompts = schlechte Outputs. Gute Prompts = Zeitersparnis.</a:t>
            </a:r>
            <a:endParaRPr lang="en-US" sz="1300" dirty="0"/>
          </a:p>
        </p:txBody>
      </p:sp>
      <p:sp>
        <p:nvSpPr>
          <p:cNvPr id="17" name="Shape 15"/>
          <p:cNvSpPr/>
          <p:nvPr/>
        </p:nvSpPr>
        <p:spPr>
          <a:xfrm>
            <a:off x="457200" y="3977640"/>
            <a:ext cx="8229600" cy="914400"/>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457200" y="3977640"/>
            <a:ext cx="8229600" cy="64008"/>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640080" y="4069080"/>
            <a:ext cx="2743200" cy="320040"/>
          </a:xfrm>
          <a:prstGeom prst="rect">
            <a:avLst/>
          </a:prstGeom>
          <a:noFill/>
          <a:ln/>
        </p:spPr>
        <p:txBody>
          <a:bodyPr wrap="square" rtlCol="0" anchor="ctr"/>
          <a:lstStyle/>
          <a:p>
            <a:pPr marL="0" indent="0">
              <a:buNone/>
            </a:pPr>
            <a:r>
              <a:rPr lang="en-US" sz="1200" b="1" dirty="0">
                <a:solidFill>
                  <a:srgbClr val="F59E0B"/>
                </a:solidFill>
              </a:rPr>
              <a:t>🔜  PAUSE</a:t>
            </a:r>
            <a:endParaRPr lang="en-US" sz="1200" dirty="0"/>
          </a:p>
        </p:txBody>
      </p:sp>
      <p:sp>
        <p:nvSpPr>
          <p:cNvPr id="20" name="Text 18"/>
          <p:cNvSpPr/>
          <p:nvPr/>
        </p:nvSpPr>
        <p:spPr>
          <a:xfrm>
            <a:off x="640080" y="4370832"/>
            <a:ext cx="7772400" cy="438912"/>
          </a:xfrm>
          <a:prstGeom prst="rect">
            <a:avLst/>
          </a:prstGeom>
          <a:noFill/>
          <a:ln/>
        </p:spPr>
        <p:txBody>
          <a:bodyPr wrap="square" rtlCol="0" anchor="ctr"/>
          <a:lstStyle/>
          <a:p>
            <a:pPr marL="0" indent="0">
              <a:buNone/>
            </a:pPr>
            <a:r>
              <a:rPr lang="en-US" sz="1200" dirty="0">
                <a:solidFill>
                  <a:srgbClr val="1D4ED8"/>
                </a:solidFill>
              </a:rPr>
              <a:t>Denkaufgabe: Welchen Anwendungsfall aus Ihrer Arbeit möchten Sie heute noch ausprobieren? — Tanja hat schon einen Plan …</a:t>
            </a:r>
            <a:endParaRPr lang="en-US" sz="12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F-12  |  Modul 1: Das </a:t>
            </a:r>
            <a:r>
              <a:rPr sz="850" b="1" dirty="0" err="1">
                <a:solidFill>
                  <a:srgbClr val="FFFFFF"/>
                </a:solidFill>
                <a:latin typeface="Calibri"/>
              </a:rPr>
              <a:t>Wichtigste</a:t>
            </a:r>
            <a:r>
              <a:rPr sz="850" b="1" dirty="0">
                <a:solidFill>
                  <a:srgbClr val="FFFFFF"/>
                </a:solidFill>
                <a:latin typeface="Calibri"/>
              </a:rPr>
              <a:t> in 30 </a:t>
            </a:r>
            <a:r>
              <a:rPr sz="850" b="1" dirty="0" err="1">
                <a:solidFill>
                  <a:srgbClr val="FFFFFF"/>
                </a:solidFill>
                <a:latin typeface="Calibri"/>
              </a:rPr>
              <a:t>Sekunden</a:t>
            </a:r>
            <a:endParaRPr sz="850" b="1" dirty="0">
              <a:solidFill>
                <a:srgbClr val="FFFFFF"/>
              </a:solidFill>
              <a:latin typeface="Calibri"/>
            </a:endParaRP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3B82F6"/>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 1  ·  WISSENS-CHECK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Wissens-Check: Was haben Sie in Modul 1 gelernt?</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3B82F6"/>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Frage 1  </a:t>
            </a:r>
            <a:r>
              <a:rPr lang="de-DE" sz="900" b="1" dirty="0">
                <a:solidFill>
                  <a:srgbClr val="1E2761"/>
                </a:solidFill>
              </a:rPr>
              <a:t>Was unterscheidet generative KI von unsichtbarer KI?</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Sie arbeitet automatisch im Hintergrund</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Sie erzeugt auf Anfrage neue Inhalte</a:t>
            </a:r>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Sie ersetzt alle menschlichen Aufgaben</a:t>
            </a:r>
            <a:endParaRPr lang="de-DE" dirty="0"/>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Sie funktioniert nur mit Internetverbindung</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3B82F6"/>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err="1">
                <a:solidFill>
                  <a:srgbClr val="3B82F6"/>
                </a:solidFill>
              </a:rPr>
              <a:t>Ffrage</a:t>
            </a:r>
            <a:r>
              <a:rPr lang="de-DE" sz="900" b="1" dirty="0">
                <a:solidFill>
                  <a:srgbClr val="3B82F6"/>
                </a:solidFill>
              </a:rPr>
              <a:t> 2  </a:t>
            </a:r>
            <a:r>
              <a:rPr lang="de-DE" sz="900" b="1" dirty="0">
                <a:solidFill>
                  <a:srgbClr val="1E2761"/>
                </a:solidFill>
              </a:rPr>
              <a:t>Was passiert, wenn eine KI ein Trainings-Cutoff-Datum hat?</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Sie wird langsamer</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Sie kostet mehr</a:t>
            </a:r>
            <a:endParaRPr lang="de-DE" dirty="0"/>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Sie kann keine Bilder erstellen</a:t>
            </a:r>
            <a:endParaRPr lang="de-DE" dirty="0"/>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r>
              <a:rPr lang="de-DE" sz="820" dirty="0">
                <a:solidFill>
                  <a:srgbClr val="374151"/>
                </a:solidFill>
              </a:rPr>
              <a:t>D)  Sie kennt keine Ereignisse nach diesem Datum</a:t>
            </a:r>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3B82F6"/>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Frage 3  </a:t>
            </a:r>
            <a:r>
              <a:rPr lang="de-DE" sz="900" b="1" dirty="0">
                <a:solidFill>
                  <a:srgbClr val="1E2761"/>
                </a:solidFill>
              </a:rPr>
              <a:t>Was beschreibt den Begriff "KI-Halluzination"?</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Ein technischer Fehler durch Serverüberlastung</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Absichtliche Falschaussagen der KI</a:t>
            </a:r>
            <a:endParaRPr lang="de-DE" dirty="0"/>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r>
              <a:rPr lang="de-DE" sz="820" dirty="0">
                <a:solidFill>
                  <a:srgbClr val="374151"/>
                </a:solidFill>
              </a:rPr>
              <a:t>C)  Plausibel klingende, aber erfundene Fakten</a:t>
            </a:r>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Bilder aus der KI-Fantasie</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3B82F6"/>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Frage 4  </a:t>
            </a:r>
            <a:r>
              <a:rPr lang="de-DE" sz="900" b="1" dirty="0">
                <a:solidFill>
                  <a:srgbClr val="1E2761"/>
                </a:solidFill>
              </a:rPr>
              <a:t>Welcher Aussage über KI ist ein Mythos (also falsch)?</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KI-Outputs können Fehler enthalten</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B)  KI denkt und hat echtes Bewusstsein</a:t>
            </a:r>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Der Prompt bestimmt die Output-Qualität</a:t>
            </a:r>
            <a:endParaRPr lang="de-DE" dirty="0"/>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KI hat ein Trainings-Cutoff-Datum</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3B82F6"/>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Frage 5  </a:t>
            </a:r>
            <a:r>
              <a:rPr lang="de-DE" sz="900" b="1" dirty="0">
                <a:solidFill>
                  <a:srgbClr val="1E2761"/>
                </a:solidFill>
              </a:rPr>
              <a:t>Was ist der wichtigste Faktor für die Qualität eines KI-Outputs?</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Die Geschwindigkeit der Internetverbindung</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B)  Die Qualität und Präzision des Prompts</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Die Anzahl der Wörter in der Anfrage</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Das verwendete Endgerät</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3B82F6"/>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3B82F6"/>
                </a:solidFill>
              </a:rPr>
              <a:t>Frage 6  </a:t>
            </a:r>
            <a:r>
              <a:rPr lang="de-DE" sz="900" b="1" dirty="0">
                <a:solidFill>
                  <a:srgbClr val="1E2761"/>
                </a:solidFill>
              </a:rPr>
              <a:t>Für welche Aufgaben ist KI im Berufsalltag besonders stark?</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Physische Reparaturen und Montage</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Persönliche Bankgeschäfte abwickeln</a:t>
            </a:r>
            <a:endParaRPr lang="de-DE" dirty="0"/>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r>
              <a:rPr lang="de-DE" sz="820" dirty="0">
                <a:solidFill>
                  <a:srgbClr val="374151"/>
                </a:solidFill>
              </a:rPr>
              <a:t>C)  Textarbeit, Analyse und Ideenfindung</a:t>
            </a:r>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Hardware-Probleme diagnostizieren</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Fragen — jeweils A, B, C oder D eingeben. Viel Erfolg!</a:t>
            </a:r>
            <a:endParaRPr lang="de-DE" dirty="0"/>
          </a:p>
        </p:txBody>
      </p:sp>
      <p:sp>
        <p:nvSpPr>
          <p:cNvPr id="52" name="TextBox 20">
            <a:extLst>
              <a:ext uri="{FF2B5EF4-FFF2-40B4-BE49-F238E27FC236}">
                <a16:creationId xmlns:a16="http://schemas.microsoft.com/office/drawing/2014/main" id="{DCC7BBA5-0FC9-1936-2842-BDEE666B4C64}"/>
              </a:ext>
            </a:extLst>
          </p:cNvPr>
          <p:cNvSpPr txBox="1"/>
          <p:nvPr/>
        </p:nvSpPr>
        <p:spPr>
          <a:xfrm>
            <a:off x="4617720" y="27432"/>
            <a:ext cx="4389120" cy="438912"/>
          </a:xfrm>
          <a:prstGeom prst="rect">
            <a:avLst/>
          </a:prstGeom>
          <a:noFill/>
        </p:spPr>
        <p:txBody>
          <a:bodyPr wrap="none"/>
          <a:lstStyle/>
          <a:p>
            <a:pPr algn="r"/>
            <a:r>
              <a:rPr lang="de-DE" sz="900" dirty="0">
                <a:solidFill>
                  <a:srgbClr val="FFFFFF"/>
                </a:solidFill>
              </a:rPr>
              <a:t>F-13  |  Wissens-Check Modul 1</a:t>
            </a:r>
            <a:endParaRPr sz="850" b="1" dirty="0">
              <a:solidFill>
                <a:srgbClr val="FFFFFF"/>
              </a:solidFill>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457200" y="1645920"/>
            <a:ext cx="8229600" cy="914400"/>
          </a:xfrm>
          <a:prstGeom prst="rect">
            <a:avLst/>
          </a:prstGeom>
          <a:noFill/>
          <a:ln/>
        </p:spPr>
        <p:txBody>
          <a:bodyPr wrap="square" rtlCol="0" anchor="ctr"/>
          <a:lstStyle/>
          <a:p>
            <a:pPr marL="0" indent="0" algn="ctr">
              <a:buNone/>
            </a:pPr>
            <a:r>
              <a:rPr lang="en-US" sz="4800" b="1" dirty="0">
                <a:solidFill>
                  <a:srgbClr val="F59E0B"/>
                </a:solidFill>
              </a:rPr>
              <a:t>☕  PAUSE</a:t>
            </a:r>
            <a:endParaRPr lang="en-US" sz="4800" dirty="0"/>
          </a:p>
        </p:txBody>
      </p:sp>
      <p:sp>
        <p:nvSpPr>
          <p:cNvPr id="4" name="Text 2"/>
          <p:cNvSpPr/>
          <p:nvPr/>
        </p:nvSpPr>
        <p:spPr>
          <a:xfrm>
            <a:off x="457200" y="2971800"/>
            <a:ext cx="8229600" cy="411480"/>
          </a:xfrm>
          <a:prstGeom prst="rect">
            <a:avLst/>
          </a:prstGeom>
          <a:noFill/>
          <a:ln/>
        </p:spPr>
        <p:txBody>
          <a:bodyPr wrap="square" rtlCol="0" anchor="ctr"/>
          <a:lstStyle/>
          <a:p>
            <a:pPr marL="0" indent="0" algn="ctr">
              <a:buNone/>
            </a:pPr>
            <a:r>
              <a:rPr lang="en-US" sz="1500" dirty="0">
                <a:solidFill>
                  <a:srgbClr val="1E2761"/>
                </a:solidFill>
              </a:rPr>
              <a:t>Browser-Tab bitte offen lassen → beim Neustart gleich weiterpromten</a:t>
            </a:r>
            <a:endParaRPr lang="en-US" sz="1500" dirty="0"/>
          </a:p>
        </p:txBody>
      </p:sp>
      <p:sp>
        <p:nvSpPr>
          <p:cNvPr id="5" name="Text 3"/>
          <p:cNvSpPr/>
          <p:nvPr/>
        </p:nvSpPr>
        <p:spPr>
          <a:xfrm>
            <a:off x="914400" y="3383280"/>
            <a:ext cx="7315200" cy="548640"/>
          </a:xfrm>
          <a:prstGeom prst="rect">
            <a:avLst/>
          </a:prstGeom>
          <a:noFill/>
          <a:ln/>
        </p:spPr>
        <p:txBody>
          <a:bodyPr wrap="square" rtlCol="0" anchor="ctr"/>
          <a:lstStyle/>
          <a:p>
            <a:pPr marL="0" indent="0" algn="ctr">
              <a:buNone/>
            </a:pPr>
            <a:r>
              <a:rPr lang="en-US" sz="1500" dirty="0">
                <a:solidFill>
                  <a:srgbClr val="1E2761"/>
                </a:solidFill>
              </a:rPr>
              <a:t>Denkaufgabe: Welchen eigenen Anwendungsfall nehmen Sie in Modul 2 mit?</a:t>
            </a:r>
            <a:endParaRPr lang="en-US" sz="1500" dirty="0"/>
          </a:p>
        </p:txBody>
      </p:sp>
      <p:sp>
        <p:nvSpPr>
          <p:cNvPr id="6" name="TextBox 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F-14  |  Pause — </a:t>
            </a:r>
            <a:r>
              <a:rPr sz="850" b="1" dirty="0" err="1">
                <a:solidFill>
                  <a:srgbClr val="1E2761"/>
                </a:solidFill>
                <a:latin typeface="Calibri"/>
              </a:rPr>
              <a:t>Kaffeepause</a:t>
            </a:r>
            <a:endParaRPr sz="850" b="1" dirty="0">
              <a:solidFill>
                <a:srgbClr val="FFFFFF"/>
              </a:solidFill>
              <a:latin typeface="Calibri"/>
            </a:endParaRPr>
          </a:p>
        </p:txBody>
      </p:sp>
      <p:pic>
        <p:nvPicPr>
          <p:cNvPr id="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8" name="foundic_text_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Prompt-Engineering — Die Sprache der KI</a:t>
            </a:r>
            <a:endParaRPr lang="en-US" sz="1100" dirty="0"/>
          </a:p>
        </p:txBody>
      </p:sp>
      <p:sp>
        <p:nvSpPr>
          <p:cNvPr id="4" name="Text 2"/>
          <p:cNvSpPr/>
          <p:nvPr/>
        </p:nvSpPr>
        <p:spPr>
          <a:xfrm>
            <a:off x="640080" y="731520"/>
            <a:ext cx="7863840" cy="640080"/>
          </a:xfrm>
          <a:prstGeom prst="rect">
            <a:avLst/>
          </a:prstGeom>
          <a:noFill/>
          <a:ln/>
        </p:spPr>
        <p:txBody>
          <a:bodyPr wrap="square" rtlCol="0" anchor="ctr"/>
          <a:lstStyle/>
          <a:p>
            <a:pPr marL="0" indent="0" algn="ctr">
              <a:buNone/>
            </a:pPr>
            <a:r>
              <a:rPr lang="en-US" sz="2400" b="1" dirty="0">
                <a:solidFill>
                  <a:srgbClr val="1E2761"/>
                </a:solidFill>
              </a:rPr>
              <a:t>Bernd aus Finance hat ChatGPT benutzt.</a:t>
            </a:r>
            <a:endParaRPr lang="en-US" sz="2400" dirty="0"/>
          </a:p>
        </p:txBody>
      </p:sp>
      <p:sp>
        <p:nvSpPr>
          <p:cNvPr id="5" name="Text 3"/>
          <p:cNvSpPr/>
          <p:nvPr/>
        </p:nvSpPr>
        <p:spPr>
          <a:xfrm>
            <a:off x="640080" y="1325880"/>
            <a:ext cx="7863840" cy="640080"/>
          </a:xfrm>
          <a:prstGeom prst="rect">
            <a:avLst/>
          </a:prstGeom>
          <a:noFill/>
          <a:ln/>
        </p:spPr>
        <p:txBody>
          <a:bodyPr wrap="square" rtlCol="0" anchor="ctr"/>
          <a:lstStyle/>
          <a:p>
            <a:pPr marL="0" indent="0" algn="ctr">
              <a:buNone/>
            </a:pPr>
            <a:r>
              <a:rPr lang="en-US" sz="2400" b="1" dirty="0">
                <a:solidFill>
                  <a:srgbClr val="F59E0B"/>
                </a:solidFill>
              </a:rPr>
              <a:t>Das Ergebnis enthält eine erfundene Zahl.</a:t>
            </a:r>
            <a:endParaRPr lang="en-US" sz="2400" dirty="0"/>
          </a:p>
        </p:txBody>
      </p:sp>
      <p:sp>
        <p:nvSpPr>
          <p:cNvPr id="6" name="Shape 4"/>
          <p:cNvSpPr/>
          <p:nvPr/>
        </p:nvSpPr>
        <p:spPr>
          <a:xfrm>
            <a:off x="731520" y="2103120"/>
            <a:ext cx="7680960" cy="1188720"/>
          </a:xfrm>
          <a:prstGeom prst="rect">
            <a:avLst/>
          </a:prstGeom>
          <a:solidFill>
            <a:srgbClr val="EDE9FE"/>
          </a:solidFill>
          <a:ln w="12700">
            <a:solidFill>
              <a:srgbClr val="8B5CF6"/>
            </a:solidFill>
            <a:prstDash val="solid"/>
          </a:ln>
        </p:spPr>
        <p:txBody>
          <a:bodyPr/>
          <a:lstStyle/>
          <a:p>
            <a:endParaRPr/>
          </a:p>
        </p:txBody>
      </p:sp>
      <p:sp>
        <p:nvSpPr>
          <p:cNvPr id="7" name="Text 5"/>
          <p:cNvSpPr/>
          <p:nvPr/>
        </p:nvSpPr>
        <p:spPr>
          <a:xfrm>
            <a:off x="914400" y="2176272"/>
            <a:ext cx="2743200" cy="320040"/>
          </a:xfrm>
          <a:prstGeom prst="rect">
            <a:avLst/>
          </a:prstGeom>
          <a:noFill/>
          <a:ln/>
        </p:spPr>
        <p:txBody>
          <a:bodyPr wrap="square" rtlCol="0" anchor="ctr"/>
          <a:lstStyle/>
          <a:p>
            <a:pPr marL="0" indent="0">
              <a:buNone/>
            </a:pPr>
            <a:r>
              <a:rPr lang="en-US" sz="1400" b="1" dirty="0">
                <a:solidFill>
                  <a:srgbClr val="8B5CF6"/>
                </a:solidFill>
              </a:rPr>
              <a:t>Prompt von Bernd:</a:t>
            </a:r>
            <a:endParaRPr lang="en-US" sz="1400" dirty="0"/>
          </a:p>
        </p:txBody>
      </p:sp>
      <p:sp>
        <p:nvSpPr>
          <p:cNvPr id="8" name="Text 6"/>
          <p:cNvSpPr/>
          <p:nvPr/>
        </p:nvSpPr>
        <p:spPr>
          <a:xfrm>
            <a:off x="914400" y="2468880"/>
            <a:ext cx="7132320" cy="640080"/>
          </a:xfrm>
          <a:prstGeom prst="rect">
            <a:avLst/>
          </a:prstGeom>
          <a:noFill/>
          <a:ln/>
        </p:spPr>
        <p:txBody>
          <a:bodyPr wrap="square" rtlCol="0" anchor="ctr"/>
          <a:lstStyle/>
          <a:p>
            <a:pPr marL="0" indent="0">
              <a:buNone/>
            </a:pPr>
            <a:r>
              <a:rPr lang="en-US" sz="1400" i="1" dirty="0">
                <a:solidFill>
                  <a:srgbClr val="1E2761"/>
                </a:solidFill>
              </a:rPr>
              <a:t>„Fasse unsere Q3-Ergebnisse zusammen und mach eine Tabelle.”</a:t>
            </a:r>
            <a:endParaRPr lang="en-US" sz="1400" dirty="0"/>
          </a:p>
        </p:txBody>
      </p:sp>
      <p:sp>
        <p:nvSpPr>
          <p:cNvPr id="9" name="Shape 7"/>
          <p:cNvSpPr/>
          <p:nvPr/>
        </p:nvSpPr>
        <p:spPr>
          <a:xfrm>
            <a:off x="731520" y="3401568"/>
            <a:ext cx="7680960" cy="914400"/>
          </a:xfrm>
          <a:prstGeom prst="rect">
            <a:avLst/>
          </a:prstGeom>
          <a:solidFill>
            <a:srgbClr val="EDE8F8"/>
          </a:solidFill>
          <a:ln w="12700">
            <a:solidFill>
              <a:srgbClr val="EF4444"/>
            </a:solidFill>
            <a:prstDash val="solid"/>
          </a:ln>
        </p:spPr>
        <p:txBody>
          <a:bodyPr/>
          <a:lstStyle/>
          <a:p>
            <a:endParaRPr/>
          </a:p>
        </p:txBody>
      </p:sp>
      <p:sp>
        <p:nvSpPr>
          <p:cNvPr id="10" name="Text 8"/>
          <p:cNvSpPr/>
          <p:nvPr/>
        </p:nvSpPr>
        <p:spPr>
          <a:xfrm>
            <a:off x="914400" y="3474720"/>
            <a:ext cx="7315200" cy="731520"/>
          </a:xfrm>
          <a:prstGeom prst="rect">
            <a:avLst/>
          </a:prstGeom>
          <a:noFill/>
          <a:ln/>
        </p:spPr>
        <p:txBody>
          <a:bodyPr wrap="square" rtlCol="0" anchor="ctr"/>
          <a:lstStyle/>
          <a:p>
            <a:pPr marL="0" indent="0">
              <a:buNone/>
            </a:pPr>
            <a:r>
              <a:rPr lang="en-US" sz="1400" dirty="0">
                <a:solidFill>
                  <a:srgbClr val="B91C1C"/>
                </a:solidFill>
              </a:rPr>
              <a:t>⚠  KI halluzinierte: Umsatz Q3 = 2,4 Mio. € (Tatsächlich: 1,8 Mio. €). Bernd hat den Fehler fast nicht bemerkt.</a:t>
            </a:r>
            <a:endParaRPr lang="en-US" sz="1400" dirty="0"/>
          </a:p>
        </p:txBody>
      </p:sp>
      <p:sp>
        <p:nvSpPr>
          <p:cNvPr id="15" name="merksatz_bg_15"/>
          <p:cNvSpPr/>
          <p:nvPr/>
        </p:nvSpPr>
        <p:spPr>
          <a:xfrm>
            <a:off x="0" y="4754880"/>
            <a:ext cx="9144000" cy="388620"/>
          </a:xfrm>
          <a:prstGeom prst="rect">
            <a:avLst/>
          </a:prstGeom>
          <a:solidFill>
            <a:srgbClr val="FEF3C7"/>
          </a:solidFill>
          <a:ln w="12700">
            <a:solidFill>
              <a:srgbClr val="F59E0B"/>
            </a:solidFill>
          </a:ln>
        </p:spPr>
        <p:txBody>
          <a:bodyPr/>
          <a:lstStyle/>
          <a:p>
            <a:endParaRPr sz="1400" dirty="0"/>
          </a:p>
        </p:txBody>
      </p:sp>
      <p:sp>
        <p:nvSpPr>
          <p:cNvPr id="11" name="Text 9"/>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Was fehlt in diesem Prompt? Was hätten Sie anders gemacht?</a:t>
            </a:r>
            <a:endParaRPr lang="en-US" sz="1400" dirty="0"/>
          </a:p>
        </p:txBody>
      </p:sp>
      <p:sp>
        <p:nvSpPr>
          <p:cNvPr id="12" name="TextBox 1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F-15  |  </a:t>
            </a:r>
            <a:r>
              <a:rPr lang="de-DE" sz="850" b="1" dirty="0">
                <a:solidFill>
                  <a:srgbClr val="FFFFFF"/>
                </a:solidFill>
                <a:latin typeface="Calibri"/>
              </a:rPr>
              <a:t>Bernd</a:t>
            </a:r>
            <a:r>
              <a:rPr sz="850" b="1" dirty="0">
                <a:solidFill>
                  <a:srgbClr val="FFFFFF"/>
                </a:solidFill>
                <a:latin typeface="Calibri"/>
              </a:rPr>
              <a:t> </a:t>
            </a:r>
            <a:r>
              <a:rPr sz="850" b="1" dirty="0" err="1">
                <a:solidFill>
                  <a:srgbClr val="FFFFFF"/>
                </a:solidFill>
                <a:latin typeface="Calibri"/>
              </a:rPr>
              <a:t>aus</a:t>
            </a:r>
            <a:r>
              <a:rPr sz="850" b="1" dirty="0">
                <a:solidFill>
                  <a:srgbClr val="FFFFFF"/>
                </a:solidFill>
                <a:latin typeface="Calibri"/>
              </a:rPr>
              <a:t> Finance hat ChatGPT </a:t>
            </a:r>
            <a:r>
              <a:rPr sz="850" b="1" dirty="0" err="1">
                <a:solidFill>
                  <a:srgbClr val="FFFFFF"/>
                </a:solidFill>
                <a:latin typeface="Calibri"/>
              </a:rPr>
              <a:t>benutzt</a:t>
            </a:r>
            <a:r>
              <a:rPr sz="850" b="1" dirty="0">
                <a:solidFill>
                  <a:srgbClr val="FFFFFF"/>
                </a:solidFill>
                <a:latin typeface="Calibri"/>
              </a:rPr>
              <a:t>.</a:t>
            </a:r>
          </a:p>
        </p:txBody>
      </p:sp>
      <p:pic>
        <p:nvPicPr>
          <p:cNvPr id="1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14" name="foundic_text_1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RCTF-Framework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Das RCTF-Framework: Ihr Prompt-GPS</a:t>
            </a:r>
            <a:endParaRPr lang="en-US" sz="2600" dirty="0"/>
          </a:p>
        </p:txBody>
      </p:sp>
      <p:sp>
        <p:nvSpPr>
          <p:cNvPr id="5" name="Shape 3"/>
          <p:cNvSpPr/>
          <p:nvPr/>
        </p:nvSpPr>
        <p:spPr>
          <a:xfrm>
            <a:off x="365760" y="1298448"/>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85800" cy="777240"/>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365760" y="1298448"/>
            <a:ext cx="685800" cy="777240"/>
          </a:xfrm>
          <a:prstGeom prst="rect">
            <a:avLst/>
          </a:prstGeom>
          <a:noFill/>
          <a:ln/>
        </p:spPr>
        <p:txBody>
          <a:bodyPr wrap="square" rtlCol="0" anchor="ctr"/>
          <a:lstStyle/>
          <a:p>
            <a:pPr marL="0" indent="0" algn="ctr">
              <a:buNone/>
            </a:pPr>
            <a:r>
              <a:rPr lang="en-US" sz="2800" b="1" dirty="0">
                <a:solidFill>
                  <a:srgbClr val="FFFFFF"/>
                </a:solidFill>
              </a:rPr>
              <a:t>R</a:t>
            </a:r>
            <a:endParaRPr lang="en-US" sz="2800" dirty="0"/>
          </a:p>
        </p:txBody>
      </p:sp>
      <p:sp>
        <p:nvSpPr>
          <p:cNvPr id="8" name="Text 6"/>
          <p:cNvSpPr/>
          <p:nvPr/>
        </p:nvSpPr>
        <p:spPr>
          <a:xfrm>
            <a:off x="1188720" y="1344168"/>
            <a:ext cx="1645920" cy="347472"/>
          </a:xfrm>
          <a:prstGeom prst="rect">
            <a:avLst/>
          </a:prstGeom>
          <a:noFill/>
          <a:ln/>
        </p:spPr>
        <p:txBody>
          <a:bodyPr wrap="square" rtlCol="0" anchor="ctr"/>
          <a:lstStyle/>
          <a:p>
            <a:pPr marL="0" indent="0">
              <a:buNone/>
            </a:pPr>
            <a:r>
              <a:rPr lang="en-US" sz="1600" b="1" dirty="0">
                <a:solidFill>
                  <a:srgbClr val="8B5CF6"/>
                </a:solidFill>
              </a:rPr>
              <a:t>ROLE</a:t>
            </a:r>
            <a:endParaRPr lang="en-US" sz="1600" dirty="0"/>
          </a:p>
        </p:txBody>
      </p:sp>
      <p:sp>
        <p:nvSpPr>
          <p:cNvPr id="9" name="Text 7"/>
          <p:cNvSpPr/>
          <p:nvPr/>
        </p:nvSpPr>
        <p:spPr>
          <a:xfrm>
            <a:off x="1188720" y="1700784"/>
            <a:ext cx="2743200" cy="320040"/>
          </a:xfrm>
          <a:prstGeom prst="rect">
            <a:avLst/>
          </a:prstGeom>
          <a:noFill/>
          <a:ln/>
        </p:spPr>
        <p:txBody>
          <a:bodyPr wrap="square" rtlCol="0" anchor="ctr"/>
          <a:lstStyle/>
          <a:p>
            <a:pPr marL="0" indent="0">
              <a:buNone/>
            </a:pPr>
            <a:r>
              <a:rPr lang="en-US" sz="1100" dirty="0">
                <a:solidFill>
                  <a:srgbClr val="4B5563"/>
                </a:solidFill>
              </a:rPr>
              <a:t>Welche Rolle soll die KI einnehmen?</a:t>
            </a:r>
            <a:endParaRPr lang="en-US" sz="1100" dirty="0"/>
          </a:p>
        </p:txBody>
      </p:sp>
      <p:sp>
        <p:nvSpPr>
          <p:cNvPr id="10" name="Text 8"/>
          <p:cNvSpPr/>
          <p:nvPr/>
        </p:nvSpPr>
        <p:spPr>
          <a:xfrm>
            <a:off x="4023360" y="1435608"/>
            <a:ext cx="4572000" cy="530352"/>
          </a:xfrm>
          <a:prstGeom prst="rect">
            <a:avLst/>
          </a:prstGeom>
          <a:noFill/>
          <a:ln/>
        </p:spPr>
        <p:txBody>
          <a:bodyPr wrap="square" rtlCol="0" anchor="ctr"/>
          <a:lstStyle/>
          <a:p>
            <a:pPr marL="0" indent="0">
              <a:buNone/>
            </a:pPr>
            <a:r>
              <a:rPr lang="en-US" sz="1100" i="1" dirty="0">
                <a:solidFill>
                  <a:srgbClr val="1A1A2E"/>
                </a:solidFill>
              </a:rPr>
              <a:t>„Du bist erfahrener Steuerberater mit 15 Jahren Praxis.”</a:t>
            </a:r>
            <a:endParaRPr lang="en-US" sz="1100" dirty="0"/>
          </a:p>
        </p:txBody>
      </p:sp>
      <p:sp>
        <p:nvSpPr>
          <p:cNvPr id="11" name="Shape 9"/>
          <p:cNvSpPr/>
          <p:nvPr/>
        </p:nvSpPr>
        <p:spPr>
          <a:xfrm>
            <a:off x="365760" y="2194560"/>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365760" y="2194560"/>
            <a:ext cx="685800" cy="777240"/>
          </a:xfrm>
          <a:prstGeom prst="rect">
            <a:avLst/>
          </a:prstGeom>
          <a:solidFill>
            <a:srgbClr val="3B82F6"/>
          </a:solidFill>
          <a:ln w="12700">
            <a:solidFill>
              <a:srgbClr val="3B82F6"/>
            </a:solidFill>
            <a:prstDash val="solid"/>
          </a:ln>
        </p:spPr>
        <p:txBody>
          <a:bodyPr/>
          <a:lstStyle/>
          <a:p>
            <a:endParaRPr/>
          </a:p>
        </p:txBody>
      </p:sp>
      <p:sp>
        <p:nvSpPr>
          <p:cNvPr id="13" name="Text 11"/>
          <p:cNvSpPr/>
          <p:nvPr/>
        </p:nvSpPr>
        <p:spPr>
          <a:xfrm>
            <a:off x="365760" y="2194560"/>
            <a:ext cx="685800" cy="777240"/>
          </a:xfrm>
          <a:prstGeom prst="rect">
            <a:avLst/>
          </a:prstGeom>
          <a:noFill/>
          <a:ln/>
        </p:spPr>
        <p:txBody>
          <a:bodyPr wrap="square" rtlCol="0" anchor="ctr"/>
          <a:lstStyle/>
          <a:p>
            <a:pPr marL="0" indent="0" algn="ctr">
              <a:buNone/>
            </a:pPr>
            <a:r>
              <a:rPr lang="en-US" sz="2800" b="1" dirty="0">
                <a:solidFill>
                  <a:srgbClr val="FFFFFF"/>
                </a:solidFill>
              </a:rPr>
              <a:t>C</a:t>
            </a:r>
            <a:endParaRPr lang="en-US" sz="2800" dirty="0"/>
          </a:p>
        </p:txBody>
      </p:sp>
      <p:sp>
        <p:nvSpPr>
          <p:cNvPr id="14" name="Text 12"/>
          <p:cNvSpPr/>
          <p:nvPr/>
        </p:nvSpPr>
        <p:spPr>
          <a:xfrm>
            <a:off x="1188720" y="2240280"/>
            <a:ext cx="1645920" cy="347472"/>
          </a:xfrm>
          <a:prstGeom prst="rect">
            <a:avLst/>
          </a:prstGeom>
          <a:noFill/>
          <a:ln/>
        </p:spPr>
        <p:txBody>
          <a:bodyPr wrap="square" rtlCol="0" anchor="ctr"/>
          <a:lstStyle/>
          <a:p>
            <a:pPr marL="0" indent="0">
              <a:buNone/>
            </a:pPr>
            <a:r>
              <a:rPr lang="en-US" sz="1600" b="1" dirty="0">
                <a:solidFill>
                  <a:srgbClr val="3B82F6"/>
                </a:solidFill>
              </a:rPr>
              <a:t>CONTEXT</a:t>
            </a:r>
            <a:endParaRPr lang="en-US" sz="1600" dirty="0"/>
          </a:p>
        </p:txBody>
      </p:sp>
      <p:sp>
        <p:nvSpPr>
          <p:cNvPr id="15" name="Text 13"/>
          <p:cNvSpPr/>
          <p:nvPr/>
        </p:nvSpPr>
        <p:spPr>
          <a:xfrm>
            <a:off x="1188720" y="2596896"/>
            <a:ext cx="2743200" cy="320040"/>
          </a:xfrm>
          <a:prstGeom prst="rect">
            <a:avLst/>
          </a:prstGeom>
          <a:noFill/>
          <a:ln/>
        </p:spPr>
        <p:txBody>
          <a:bodyPr wrap="square" rtlCol="0" anchor="ctr"/>
          <a:lstStyle/>
          <a:p>
            <a:pPr marL="0" indent="0">
              <a:buNone/>
            </a:pPr>
            <a:r>
              <a:rPr lang="en-US" sz="1100" dirty="0">
                <a:solidFill>
                  <a:srgbClr val="4B5563"/>
                </a:solidFill>
              </a:rPr>
              <a:t>Was ist der Hintergrund? Was muss die KI wissen?</a:t>
            </a:r>
            <a:endParaRPr lang="en-US" sz="1100" dirty="0"/>
          </a:p>
        </p:txBody>
      </p:sp>
      <p:sp>
        <p:nvSpPr>
          <p:cNvPr id="16" name="Text 14"/>
          <p:cNvSpPr/>
          <p:nvPr/>
        </p:nvSpPr>
        <p:spPr>
          <a:xfrm>
            <a:off x="4023360" y="2331720"/>
            <a:ext cx="4572000" cy="530352"/>
          </a:xfrm>
          <a:prstGeom prst="rect">
            <a:avLst/>
          </a:prstGeom>
          <a:noFill/>
          <a:ln/>
        </p:spPr>
        <p:txBody>
          <a:bodyPr wrap="square" rtlCol="0" anchor="ctr"/>
          <a:lstStyle/>
          <a:p>
            <a:pPr marL="0" indent="0">
              <a:buNone/>
            </a:pPr>
            <a:r>
              <a:rPr lang="en-US" sz="1100" i="1" dirty="0">
                <a:solidFill>
                  <a:srgbClr val="1A1A2E"/>
                </a:solidFill>
              </a:rPr>
              <a:t>„Ich bin Tanja bei Nordlicht AG (Kommunikation), schreibe an einen Bestandskunden...”</a:t>
            </a:r>
            <a:endParaRPr lang="en-US" sz="1100" dirty="0"/>
          </a:p>
        </p:txBody>
      </p:sp>
      <p:sp>
        <p:nvSpPr>
          <p:cNvPr id="17" name="Shape 15"/>
          <p:cNvSpPr/>
          <p:nvPr/>
        </p:nvSpPr>
        <p:spPr>
          <a:xfrm>
            <a:off x="365760" y="3090672"/>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dirty="0"/>
          </a:p>
        </p:txBody>
      </p:sp>
      <p:sp>
        <p:nvSpPr>
          <p:cNvPr id="18" name="Shape 16"/>
          <p:cNvSpPr/>
          <p:nvPr/>
        </p:nvSpPr>
        <p:spPr>
          <a:xfrm>
            <a:off x="365760" y="3090672"/>
            <a:ext cx="685800" cy="77724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365760" y="3090672"/>
            <a:ext cx="685800" cy="777240"/>
          </a:xfrm>
          <a:prstGeom prst="rect">
            <a:avLst/>
          </a:prstGeom>
          <a:noFill/>
          <a:ln/>
        </p:spPr>
        <p:txBody>
          <a:bodyPr wrap="square" rtlCol="0" anchor="ctr"/>
          <a:lstStyle/>
          <a:p>
            <a:pPr marL="0" indent="0" algn="ctr">
              <a:buNone/>
            </a:pPr>
            <a:r>
              <a:rPr lang="en-US" sz="2800" b="1" dirty="0">
                <a:solidFill>
                  <a:srgbClr val="FFFFFF"/>
                </a:solidFill>
              </a:rPr>
              <a:t>T</a:t>
            </a:r>
            <a:endParaRPr lang="en-US" sz="2800" dirty="0"/>
          </a:p>
        </p:txBody>
      </p:sp>
      <p:sp>
        <p:nvSpPr>
          <p:cNvPr id="20" name="Text 18"/>
          <p:cNvSpPr/>
          <p:nvPr/>
        </p:nvSpPr>
        <p:spPr>
          <a:xfrm>
            <a:off x="1188720" y="3136392"/>
            <a:ext cx="1645920" cy="347472"/>
          </a:xfrm>
          <a:prstGeom prst="rect">
            <a:avLst/>
          </a:prstGeom>
          <a:noFill/>
          <a:ln/>
        </p:spPr>
        <p:txBody>
          <a:bodyPr wrap="square" rtlCol="0" anchor="ctr"/>
          <a:lstStyle/>
          <a:p>
            <a:pPr marL="0" indent="0">
              <a:buNone/>
            </a:pPr>
            <a:r>
              <a:rPr lang="en-US" sz="1600" b="1" dirty="0">
                <a:solidFill>
                  <a:srgbClr val="F59E0B"/>
                </a:solidFill>
              </a:rPr>
              <a:t>TASK</a:t>
            </a:r>
          </a:p>
        </p:txBody>
      </p:sp>
      <p:sp>
        <p:nvSpPr>
          <p:cNvPr id="21" name="Text 19"/>
          <p:cNvSpPr/>
          <p:nvPr/>
        </p:nvSpPr>
        <p:spPr>
          <a:xfrm>
            <a:off x="1188720" y="3493008"/>
            <a:ext cx="2743200" cy="320040"/>
          </a:xfrm>
          <a:prstGeom prst="rect">
            <a:avLst/>
          </a:prstGeom>
          <a:noFill/>
          <a:ln/>
        </p:spPr>
        <p:txBody>
          <a:bodyPr wrap="square" rtlCol="0" anchor="ctr"/>
          <a:lstStyle/>
          <a:p>
            <a:pPr marL="0" indent="0">
              <a:buNone/>
            </a:pPr>
            <a:r>
              <a:rPr lang="en-US" sz="1100" dirty="0">
                <a:solidFill>
                  <a:srgbClr val="4B5563"/>
                </a:solidFill>
              </a:rPr>
              <a:t>Was genau soll getan werden?</a:t>
            </a:r>
            <a:endParaRPr lang="en-US" sz="1100" dirty="0"/>
          </a:p>
        </p:txBody>
      </p:sp>
      <p:sp>
        <p:nvSpPr>
          <p:cNvPr id="22" name="Text 20"/>
          <p:cNvSpPr/>
          <p:nvPr/>
        </p:nvSpPr>
        <p:spPr>
          <a:xfrm>
            <a:off x="4023360" y="3227832"/>
            <a:ext cx="4572000" cy="530352"/>
          </a:xfrm>
          <a:prstGeom prst="rect">
            <a:avLst/>
          </a:prstGeom>
          <a:noFill/>
          <a:ln/>
        </p:spPr>
        <p:txBody>
          <a:bodyPr wrap="square" rtlCol="0" anchor="ctr"/>
          <a:lstStyle/>
          <a:p>
            <a:pPr marL="0" indent="0">
              <a:buNone/>
            </a:pPr>
            <a:r>
              <a:rPr lang="en-US" sz="1100" i="1" dirty="0">
                <a:solidFill>
                  <a:srgbClr val="1A1A2E"/>
                </a:solidFill>
              </a:rPr>
              <a:t>„Erstelle eine Checkliste mit 5 steuerlichen Risiken.”</a:t>
            </a:r>
            <a:endParaRPr lang="en-US" sz="1100" dirty="0"/>
          </a:p>
        </p:txBody>
      </p:sp>
      <p:sp>
        <p:nvSpPr>
          <p:cNvPr id="23" name="Shape 21"/>
          <p:cNvSpPr/>
          <p:nvPr/>
        </p:nvSpPr>
        <p:spPr>
          <a:xfrm>
            <a:off x="365760" y="3986784"/>
            <a:ext cx="8412480" cy="7772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365760" y="3986784"/>
            <a:ext cx="685800" cy="777240"/>
          </a:xfrm>
          <a:prstGeom prst="rect">
            <a:avLst/>
          </a:prstGeom>
          <a:solidFill>
            <a:srgbClr val="10B981"/>
          </a:solidFill>
          <a:ln w="12700">
            <a:solidFill>
              <a:srgbClr val="10B981"/>
            </a:solidFill>
            <a:prstDash val="solid"/>
          </a:ln>
        </p:spPr>
        <p:txBody>
          <a:bodyPr/>
          <a:lstStyle/>
          <a:p>
            <a:endParaRPr/>
          </a:p>
        </p:txBody>
      </p:sp>
      <p:sp>
        <p:nvSpPr>
          <p:cNvPr id="25" name="Text 23"/>
          <p:cNvSpPr/>
          <p:nvPr/>
        </p:nvSpPr>
        <p:spPr>
          <a:xfrm>
            <a:off x="365760" y="3986784"/>
            <a:ext cx="685800" cy="777240"/>
          </a:xfrm>
          <a:prstGeom prst="rect">
            <a:avLst/>
          </a:prstGeom>
          <a:noFill/>
          <a:ln/>
        </p:spPr>
        <p:txBody>
          <a:bodyPr wrap="square" rtlCol="0" anchor="ctr"/>
          <a:lstStyle/>
          <a:p>
            <a:pPr marL="0" indent="0" algn="ctr">
              <a:buNone/>
            </a:pPr>
            <a:r>
              <a:rPr lang="en-US" sz="2800" b="1" dirty="0">
                <a:solidFill>
                  <a:srgbClr val="FFFFFF"/>
                </a:solidFill>
              </a:rPr>
              <a:t>F</a:t>
            </a:r>
            <a:endParaRPr lang="en-US" sz="2800" dirty="0"/>
          </a:p>
        </p:txBody>
      </p:sp>
      <p:sp>
        <p:nvSpPr>
          <p:cNvPr id="26" name="Text 24"/>
          <p:cNvSpPr/>
          <p:nvPr/>
        </p:nvSpPr>
        <p:spPr>
          <a:xfrm>
            <a:off x="1188720" y="4032504"/>
            <a:ext cx="1645920" cy="347472"/>
          </a:xfrm>
          <a:prstGeom prst="rect">
            <a:avLst/>
          </a:prstGeom>
          <a:noFill/>
          <a:ln/>
        </p:spPr>
        <p:txBody>
          <a:bodyPr wrap="square" rtlCol="0" anchor="ctr"/>
          <a:lstStyle/>
          <a:p>
            <a:pPr marL="0" indent="0">
              <a:buNone/>
            </a:pPr>
            <a:r>
              <a:rPr lang="en-US" sz="1600" b="1" dirty="0">
                <a:solidFill>
                  <a:srgbClr val="10B981"/>
                </a:solidFill>
              </a:rPr>
              <a:t>FORMAT</a:t>
            </a:r>
            <a:endParaRPr lang="en-US" sz="1600" dirty="0"/>
          </a:p>
        </p:txBody>
      </p:sp>
      <p:sp>
        <p:nvSpPr>
          <p:cNvPr id="27" name="Text 25"/>
          <p:cNvSpPr/>
          <p:nvPr/>
        </p:nvSpPr>
        <p:spPr>
          <a:xfrm>
            <a:off x="1188720" y="4389120"/>
            <a:ext cx="2743200" cy="320040"/>
          </a:xfrm>
          <a:prstGeom prst="rect">
            <a:avLst/>
          </a:prstGeom>
          <a:noFill/>
          <a:ln/>
        </p:spPr>
        <p:txBody>
          <a:bodyPr wrap="square" rtlCol="0" anchor="ctr"/>
          <a:lstStyle/>
          <a:p>
            <a:pPr marL="0" indent="0">
              <a:buNone/>
            </a:pPr>
            <a:r>
              <a:rPr lang="en-US" sz="1100" dirty="0">
                <a:solidFill>
                  <a:srgbClr val="4B5563"/>
                </a:solidFill>
              </a:rPr>
              <a:t>Wie soll das Ergebnis aussehen?</a:t>
            </a:r>
            <a:endParaRPr lang="en-US" sz="1100" dirty="0"/>
          </a:p>
        </p:txBody>
      </p:sp>
      <p:sp>
        <p:nvSpPr>
          <p:cNvPr id="28" name="Text 26"/>
          <p:cNvSpPr/>
          <p:nvPr/>
        </p:nvSpPr>
        <p:spPr>
          <a:xfrm>
            <a:off x="4023360" y="4123944"/>
            <a:ext cx="4572000" cy="530352"/>
          </a:xfrm>
          <a:prstGeom prst="rect">
            <a:avLst/>
          </a:prstGeom>
          <a:noFill/>
          <a:ln/>
        </p:spPr>
        <p:txBody>
          <a:bodyPr wrap="square" rtlCol="0" anchor="ctr"/>
          <a:lstStyle/>
          <a:p>
            <a:pPr marL="0" indent="0">
              <a:buNone/>
            </a:pPr>
            <a:r>
              <a:rPr lang="en-US" sz="1100" i="1" dirty="0">
                <a:solidFill>
                  <a:srgbClr val="1A1A2E"/>
                </a:solidFill>
              </a:rPr>
              <a:t>„Format: Stichpunkte, max. 3 Zeilen pro Punkt, auf Deutsch.”</a:t>
            </a:r>
            <a:endParaRPr lang="en-US" sz="110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F-16  |  Das RCTF-Framework: </a:t>
            </a:r>
            <a:r>
              <a:rPr sz="850" b="1" dirty="0" err="1">
                <a:solidFill>
                  <a:srgbClr val="FFFFFF"/>
                </a:solidFill>
                <a:latin typeface="Calibri"/>
              </a:rPr>
              <a:t>Ihr</a:t>
            </a:r>
            <a:r>
              <a:rPr sz="850" b="1" dirty="0">
                <a:solidFill>
                  <a:srgbClr val="FFFFFF"/>
                </a:solidFill>
                <a:latin typeface="Calibri"/>
              </a:rPr>
              <a:t> Prompt-GPS</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Fortgeschrittene Prompt-Techniken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Von gut zu exzellent: 3 Profi-Techniken</a:t>
            </a:r>
            <a:endParaRPr lang="en-US" sz="2600" dirty="0"/>
          </a:p>
        </p:txBody>
      </p:sp>
      <p:sp>
        <p:nvSpPr>
          <p:cNvPr id="5" name="Shape 3"/>
          <p:cNvSpPr/>
          <p:nvPr/>
        </p:nvSpPr>
        <p:spPr>
          <a:xfrm>
            <a:off x="365760" y="1325880"/>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07899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594360" y="1417320"/>
            <a:ext cx="4114800" cy="347472"/>
          </a:xfrm>
          <a:prstGeom prst="rect">
            <a:avLst/>
          </a:prstGeom>
          <a:noFill/>
          <a:ln/>
        </p:spPr>
        <p:txBody>
          <a:bodyPr wrap="square" rtlCol="0" anchor="ctr"/>
          <a:lstStyle/>
          <a:p>
            <a:pPr marL="0" indent="0">
              <a:buNone/>
            </a:pPr>
            <a:r>
              <a:rPr lang="en-US" sz="1500" b="1" dirty="0">
                <a:solidFill>
                  <a:srgbClr val="8B5CF6"/>
                </a:solidFill>
              </a:rPr>
              <a:t>Zero-Shot Prompting</a:t>
            </a:r>
            <a:endParaRPr lang="en-US" sz="1500" dirty="0"/>
          </a:p>
        </p:txBody>
      </p:sp>
      <p:sp>
        <p:nvSpPr>
          <p:cNvPr id="8" name="Text 6"/>
          <p:cNvSpPr/>
          <p:nvPr/>
        </p:nvSpPr>
        <p:spPr>
          <a:xfrm>
            <a:off x="594360" y="1746504"/>
            <a:ext cx="4114800" cy="274320"/>
          </a:xfrm>
          <a:prstGeom prst="rect">
            <a:avLst/>
          </a:prstGeom>
          <a:noFill/>
          <a:ln/>
        </p:spPr>
        <p:txBody>
          <a:bodyPr wrap="square" rtlCol="0" anchor="ctr"/>
          <a:lstStyle/>
          <a:p>
            <a:pPr marL="0" indent="0">
              <a:buNone/>
            </a:pPr>
            <a:r>
              <a:rPr lang="en-US" sz="1200" i="1" dirty="0">
                <a:solidFill>
                  <a:srgbClr val="6B7280"/>
                </a:solidFill>
              </a:rPr>
              <a:t>Direkte Anfrage ohne Beispiel</a:t>
            </a:r>
            <a:endParaRPr lang="en-US" sz="1200" dirty="0"/>
          </a:p>
        </p:txBody>
      </p:sp>
      <p:sp>
        <p:nvSpPr>
          <p:cNvPr id="9" name="Text 7"/>
          <p:cNvSpPr/>
          <p:nvPr/>
        </p:nvSpPr>
        <p:spPr>
          <a:xfrm>
            <a:off x="594360" y="2020824"/>
            <a:ext cx="3840480" cy="320040"/>
          </a:xfrm>
          <a:prstGeom prst="rect">
            <a:avLst/>
          </a:prstGeom>
          <a:noFill/>
          <a:ln/>
        </p:spPr>
        <p:txBody>
          <a:bodyPr wrap="square" rtlCol="0" anchor="ctr"/>
          <a:lstStyle/>
          <a:p>
            <a:pPr marL="0" indent="0">
              <a:buNone/>
            </a:pPr>
            <a:r>
              <a:rPr lang="en-US" sz="1100" dirty="0">
                <a:solidFill>
                  <a:srgbClr val="1A1A2E"/>
                </a:solidFill>
              </a:rPr>
              <a:t>Für einfache, klare Aufgaben. Funktioniert gut mit RCTF-Rahmen.</a:t>
            </a:r>
            <a:endParaRPr lang="en-US" sz="1100" dirty="0"/>
          </a:p>
        </p:txBody>
      </p:sp>
      <p:sp>
        <p:nvSpPr>
          <p:cNvPr id="10" name="Shape 8"/>
          <p:cNvSpPr/>
          <p:nvPr/>
        </p:nvSpPr>
        <p:spPr>
          <a:xfrm>
            <a:off x="4480560" y="1463040"/>
            <a:ext cx="4114800" cy="777240"/>
          </a:xfrm>
          <a:prstGeom prst="rect">
            <a:avLst/>
          </a:prstGeom>
          <a:solidFill>
            <a:srgbClr val="F4F7FB"/>
          </a:solidFill>
          <a:ln w="12700">
            <a:solidFill>
              <a:srgbClr val="E5E7EB"/>
            </a:solidFill>
            <a:prstDash val="solid"/>
          </a:ln>
        </p:spPr>
        <p:txBody>
          <a:bodyPr/>
          <a:lstStyle/>
          <a:p>
            <a:endParaRPr/>
          </a:p>
        </p:txBody>
      </p:sp>
      <p:sp>
        <p:nvSpPr>
          <p:cNvPr id="11" name="Text 9"/>
          <p:cNvSpPr/>
          <p:nvPr/>
        </p:nvSpPr>
        <p:spPr>
          <a:xfrm>
            <a:off x="4617720" y="1508760"/>
            <a:ext cx="3794760" cy="685800"/>
          </a:xfrm>
          <a:prstGeom prst="rect">
            <a:avLst/>
          </a:prstGeom>
          <a:noFill/>
          <a:ln/>
        </p:spPr>
        <p:txBody>
          <a:bodyPr wrap="square" rtlCol="0" anchor="ctr"/>
          <a:lstStyle/>
          <a:p>
            <a:pPr marL="0" indent="0">
              <a:buNone/>
            </a:pPr>
            <a:r>
              <a:rPr lang="en-US" sz="1100" i="1" dirty="0">
                <a:solidFill>
                  <a:srgbClr val="1A1A2E"/>
                </a:solidFill>
              </a:rPr>
              <a:t>„Schreibe eine Absage-E-Mail auf Englisch für...”</a:t>
            </a:r>
            <a:endParaRPr lang="en-US" sz="1100" dirty="0"/>
          </a:p>
        </p:txBody>
      </p:sp>
      <p:sp>
        <p:nvSpPr>
          <p:cNvPr id="12" name="Shape 10"/>
          <p:cNvSpPr/>
          <p:nvPr/>
        </p:nvSpPr>
        <p:spPr>
          <a:xfrm>
            <a:off x="365760" y="2471472"/>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365760" y="2471472"/>
            <a:ext cx="64008" cy="1078992"/>
          </a:xfrm>
          <a:prstGeom prst="rect">
            <a:avLst/>
          </a:prstGeom>
          <a:solidFill>
            <a:srgbClr val="3B82F6"/>
          </a:solidFill>
          <a:ln w="12700">
            <a:solidFill>
              <a:srgbClr val="3B82F6"/>
            </a:solidFill>
            <a:prstDash val="solid"/>
          </a:ln>
        </p:spPr>
        <p:txBody>
          <a:bodyPr/>
          <a:lstStyle/>
          <a:p>
            <a:endParaRPr/>
          </a:p>
        </p:txBody>
      </p:sp>
      <p:sp>
        <p:nvSpPr>
          <p:cNvPr id="14" name="Text 12"/>
          <p:cNvSpPr/>
          <p:nvPr/>
        </p:nvSpPr>
        <p:spPr>
          <a:xfrm>
            <a:off x="594360" y="2562912"/>
            <a:ext cx="4114800" cy="347472"/>
          </a:xfrm>
          <a:prstGeom prst="rect">
            <a:avLst/>
          </a:prstGeom>
          <a:noFill/>
          <a:ln/>
        </p:spPr>
        <p:txBody>
          <a:bodyPr wrap="square" rtlCol="0" anchor="ctr"/>
          <a:lstStyle/>
          <a:p>
            <a:pPr marL="0" indent="0">
              <a:buNone/>
            </a:pPr>
            <a:r>
              <a:rPr lang="en-US" sz="1500" b="1" dirty="0">
                <a:solidFill>
                  <a:srgbClr val="3B82F6"/>
                </a:solidFill>
              </a:rPr>
              <a:t>Chain-of-Thought</a:t>
            </a:r>
            <a:endParaRPr lang="en-US" sz="1500" dirty="0"/>
          </a:p>
        </p:txBody>
      </p:sp>
      <p:sp>
        <p:nvSpPr>
          <p:cNvPr id="15" name="Text 13"/>
          <p:cNvSpPr/>
          <p:nvPr/>
        </p:nvSpPr>
        <p:spPr>
          <a:xfrm>
            <a:off x="594360" y="2892096"/>
            <a:ext cx="4114800" cy="274320"/>
          </a:xfrm>
          <a:prstGeom prst="rect">
            <a:avLst/>
          </a:prstGeom>
          <a:noFill/>
          <a:ln/>
        </p:spPr>
        <p:txBody>
          <a:bodyPr wrap="square" rtlCol="0" anchor="ctr"/>
          <a:lstStyle/>
          <a:p>
            <a:pPr marL="0" indent="0">
              <a:buNone/>
            </a:pPr>
            <a:r>
              <a:rPr lang="en-US" sz="1200" i="1" dirty="0">
                <a:solidFill>
                  <a:srgbClr val="6B7280"/>
                </a:solidFill>
              </a:rPr>
              <a:t>KI Schritt für Schritt denken lassen</a:t>
            </a:r>
            <a:endParaRPr lang="en-US" sz="1200" dirty="0"/>
          </a:p>
        </p:txBody>
      </p:sp>
      <p:sp>
        <p:nvSpPr>
          <p:cNvPr id="16" name="Text 14"/>
          <p:cNvSpPr/>
          <p:nvPr/>
        </p:nvSpPr>
        <p:spPr>
          <a:xfrm>
            <a:off x="594360" y="3166416"/>
            <a:ext cx="3840480" cy="320040"/>
          </a:xfrm>
          <a:prstGeom prst="rect">
            <a:avLst/>
          </a:prstGeom>
          <a:noFill/>
          <a:ln/>
        </p:spPr>
        <p:txBody>
          <a:bodyPr wrap="square" rtlCol="0" anchor="ctr"/>
          <a:lstStyle/>
          <a:p>
            <a:pPr marL="0" indent="0">
              <a:buNone/>
            </a:pPr>
            <a:r>
              <a:rPr lang="en-US" sz="1100" dirty="0">
                <a:solidFill>
                  <a:srgbClr val="1A1A2E"/>
                </a:solidFill>
              </a:rPr>
              <a:t>Für komplexe Analysen. Bessere Ergebnisse durch sichtbares Reasoning.</a:t>
            </a:r>
            <a:endParaRPr lang="en-US" sz="1100" dirty="0"/>
          </a:p>
        </p:txBody>
      </p:sp>
      <p:sp>
        <p:nvSpPr>
          <p:cNvPr id="17" name="Shape 15"/>
          <p:cNvSpPr/>
          <p:nvPr/>
        </p:nvSpPr>
        <p:spPr>
          <a:xfrm>
            <a:off x="4480560" y="2608632"/>
            <a:ext cx="4114800" cy="777240"/>
          </a:xfrm>
          <a:prstGeom prst="rect">
            <a:avLst/>
          </a:prstGeom>
          <a:solidFill>
            <a:srgbClr val="F4F7FB"/>
          </a:solidFill>
          <a:ln w="12700">
            <a:solidFill>
              <a:srgbClr val="E5E7EB"/>
            </a:solidFill>
            <a:prstDash val="solid"/>
          </a:ln>
        </p:spPr>
        <p:txBody>
          <a:bodyPr/>
          <a:lstStyle/>
          <a:p>
            <a:endParaRPr/>
          </a:p>
        </p:txBody>
      </p:sp>
      <p:sp>
        <p:nvSpPr>
          <p:cNvPr id="18" name="Text 16"/>
          <p:cNvSpPr/>
          <p:nvPr/>
        </p:nvSpPr>
        <p:spPr>
          <a:xfrm>
            <a:off x="4617720" y="2654352"/>
            <a:ext cx="3794760" cy="685800"/>
          </a:xfrm>
          <a:prstGeom prst="rect">
            <a:avLst/>
          </a:prstGeom>
          <a:noFill/>
          <a:ln/>
        </p:spPr>
        <p:txBody>
          <a:bodyPr wrap="square" rtlCol="0" anchor="ctr"/>
          <a:lstStyle/>
          <a:p>
            <a:pPr marL="0" indent="0">
              <a:buNone/>
            </a:pPr>
            <a:r>
              <a:rPr lang="en-US" sz="1100" i="1" dirty="0">
                <a:solidFill>
                  <a:srgbClr val="1A1A2E"/>
                </a:solidFill>
              </a:rPr>
              <a:t>„Strukturiere deine Argumentation klar in nachvollziehbaren Schritten.”</a:t>
            </a:r>
            <a:endParaRPr lang="en-US" sz="1100" dirty="0"/>
          </a:p>
        </p:txBody>
      </p:sp>
      <p:sp>
        <p:nvSpPr>
          <p:cNvPr id="19" name="Shape 17"/>
          <p:cNvSpPr/>
          <p:nvPr/>
        </p:nvSpPr>
        <p:spPr>
          <a:xfrm>
            <a:off x="365760" y="3630712"/>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3630712"/>
            <a:ext cx="64008" cy="1078992"/>
          </a:xfrm>
          <a:prstGeom prst="rect">
            <a:avLst/>
          </a:prstGeom>
          <a:solidFill>
            <a:srgbClr val="10B981"/>
          </a:solidFill>
          <a:ln w="12700">
            <a:solidFill>
              <a:srgbClr val="10B981"/>
            </a:solidFill>
            <a:prstDash val="solid"/>
          </a:ln>
        </p:spPr>
        <p:txBody>
          <a:bodyPr/>
          <a:lstStyle/>
          <a:p>
            <a:endParaRPr/>
          </a:p>
        </p:txBody>
      </p:sp>
      <p:sp>
        <p:nvSpPr>
          <p:cNvPr id="21" name="Text 19"/>
          <p:cNvSpPr/>
          <p:nvPr/>
        </p:nvSpPr>
        <p:spPr>
          <a:xfrm>
            <a:off x="594360" y="3722152"/>
            <a:ext cx="4114800" cy="347472"/>
          </a:xfrm>
          <a:prstGeom prst="rect">
            <a:avLst/>
          </a:prstGeom>
          <a:noFill/>
          <a:ln/>
        </p:spPr>
        <p:txBody>
          <a:bodyPr wrap="square" rtlCol="0" anchor="ctr"/>
          <a:lstStyle/>
          <a:p>
            <a:pPr marL="0" indent="0">
              <a:buNone/>
            </a:pPr>
            <a:r>
              <a:rPr lang="en-US" sz="1500" b="1" dirty="0">
                <a:solidFill>
                  <a:srgbClr val="10B981"/>
                </a:solidFill>
              </a:rPr>
              <a:t>Re-Prompting</a:t>
            </a:r>
            <a:endParaRPr lang="en-US" sz="1500" dirty="0"/>
          </a:p>
        </p:txBody>
      </p:sp>
      <p:sp>
        <p:nvSpPr>
          <p:cNvPr id="22" name="Text 20"/>
          <p:cNvSpPr/>
          <p:nvPr/>
        </p:nvSpPr>
        <p:spPr>
          <a:xfrm>
            <a:off x="594360" y="4051336"/>
            <a:ext cx="4114800" cy="274320"/>
          </a:xfrm>
          <a:prstGeom prst="rect">
            <a:avLst/>
          </a:prstGeom>
          <a:noFill/>
          <a:ln/>
        </p:spPr>
        <p:txBody>
          <a:bodyPr wrap="square" rtlCol="0" anchor="ctr"/>
          <a:lstStyle/>
          <a:p>
            <a:pPr marL="0" indent="0">
              <a:buNone/>
            </a:pPr>
            <a:r>
              <a:rPr lang="en-US" sz="1200" i="1" dirty="0">
                <a:solidFill>
                  <a:srgbClr val="6B7280"/>
                </a:solidFill>
              </a:rPr>
              <a:t>Iteratives Verfeinern</a:t>
            </a:r>
            <a:endParaRPr lang="en-US" sz="1200" dirty="0"/>
          </a:p>
        </p:txBody>
      </p:sp>
      <p:sp>
        <p:nvSpPr>
          <p:cNvPr id="23" name="Text 21"/>
          <p:cNvSpPr/>
          <p:nvPr/>
        </p:nvSpPr>
        <p:spPr>
          <a:xfrm>
            <a:off x="594360" y="4325656"/>
            <a:ext cx="3840480" cy="320040"/>
          </a:xfrm>
          <a:prstGeom prst="rect">
            <a:avLst/>
          </a:prstGeom>
          <a:noFill/>
          <a:ln/>
        </p:spPr>
        <p:txBody>
          <a:bodyPr wrap="square" rtlCol="0" anchor="ctr"/>
          <a:lstStyle/>
          <a:p>
            <a:pPr marL="0" indent="0">
              <a:buNone/>
            </a:pPr>
            <a:r>
              <a:rPr lang="en-US" sz="1100" dirty="0">
                <a:solidFill>
                  <a:srgbClr val="1A1A2E"/>
                </a:solidFill>
              </a:rPr>
              <a:t>KI ist kein Einmal-Tool. Iterieren ist professionelles Arbeiten.</a:t>
            </a:r>
            <a:endParaRPr lang="en-US" sz="1100" dirty="0"/>
          </a:p>
        </p:txBody>
      </p:sp>
      <p:sp>
        <p:nvSpPr>
          <p:cNvPr id="24" name="Shape 22"/>
          <p:cNvSpPr/>
          <p:nvPr/>
        </p:nvSpPr>
        <p:spPr>
          <a:xfrm>
            <a:off x="4480560" y="3767872"/>
            <a:ext cx="4114800" cy="777240"/>
          </a:xfrm>
          <a:prstGeom prst="rect">
            <a:avLst/>
          </a:prstGeom>
          <a:solidFill>
            <a:srgbClr val="F4F7FB"/>
          </a:solidFill>
          <a:ln w="12700">
            <a:solidFill>
              <a:srgbClr val="E5E7EB"/>
            </a:solidFill>
            <a:prstDash val="solid"/>
          </a:ln>
        </p:spPr>
        <p:txBody>
          <a:bodyPr/>
          <a:lstStyle/>
          <a:p>
            <a:endParaRPr/>
          </a:p>
        </p:txBody>
      </p:sp>
      <p:sp>
        <p:nvSpPr>
          <p:cNvPr id="25" name="Text 23"/>
          <p:cNvSpPr/>
          <p:nvPr/>
        </p:nvSpPr>
        <p:spPr>
          <a:xfrm>
            <a:off x="4617720" y="3813592"/>
            <a:ext cx="3794760" cy="685800"/>
          </a:xfrm>
          <a:prstGeom prst="rect">
            <a:avLst/>
          </a:prstGeom>
          <a:noFill/>
          <a:ln/>
        </p:spPr>
        <p:txBody>
          <a:bodyPr wrap="square" rtlCol="0" anchor="ctr"/>
          <a:lstStyle/>
          <a:p>
            <a:pPr marL="0" indent="0">
              <a:buNone/>
            </a:pPr>
            <a:r>
              <a:rPr lang="en-US" sz="1100" i="1" dirty="0">
                <a:solidFill>
                  <a:srgbClr val="1A1A2E"/>
                </a:solidFill>
              </a:rPr>
              <a:t>„Kürze das auf 3 Sätze. Mach es formeller. Füge eine konkrete Zahl hinzu.”</a:t>
            </a:r>
            <a:endParaRPr lang="en-US" sz="1100" dirty="0"/>
          </a:p>
        </p:txBody>
      </p:sp>
      <p:sp>
        <p:nvSpPr>
          <p:cNvPr id="26" name="TextBox 2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F-17  |  Von gut </a:t>
            </a:r>
            <a:r>
              <a:rPr sz="850" b="1" dirty="0" err="1">
                <a:solidFill>
                  <a:srgbClr val="FFFFFF"/>
                </a:solidFill>
                <a:latin typeface="Calibri"/>
              </a:rPr>
              <a:t>zu</a:t>
            </a:r>
            <a:r>
              <a:rPr sz="850" b="1" dirty="0">
                <a:solidFill>
                  <a:srgbClr val="FFFFFF"/>
                </a:solidFill>
                <a:latin typeface="Calibri"/>
              </a:rPr>
              <a:t> </a:t>
            </a:r>
            <a:r>
              <a:rPr sz="850" b="1" dirty="0" err="1">
                <a:solidFill>
                  <a:srgbClr val="FFFFFF"/>
                </a:solidFill>
                <a:latin typeface="Calibri"/>
              </a:rPr>
              <a:t>exzellent</a:t>
            </a:r>
            <a:r>
              <a:rPr sz="850" b="1" dirty="0">
                <a:solidFill>
                  <a:srgbClr val="FFFFFF"/>
                </a:solidFill>
                <a:latin typeface="Calibri"/>
              </a:rPr>
              <a:t>: 3 </a:t>
            </a:r>
            <a:r>
              <a:rPr sz="850" b="1" dirty="0" err="1">
                <a:solidFill>
                  <a:srgbClr val="FFFFFF"/>
                </a:solidFill>
                <a:latin typeface="Calibri"/>
              </a:rPr>
              <a:t>Profi-Techniken</a:t>
            </a:r>
            <a:endParaRPr sz="850" b="1" dirty="0">
              <a:solidFill>
                <a:srgbClr val="FFFFFF"/>
              </a:solidFill>
              <a:latin typeface="Calibri"/>
            </a:endParaRPr>
          </a:p>
        </p:txBody>
      </p:sp>
      <p:pic>
        <p:nvPicPr>
          <p:cNvPr id="29"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0" name="foundic_text_30">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KI-Texte authentisch machen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KI schreibt — Sie klingen. Der menschliche Touch.</a:t>
            </a:r>
            <a:endParaRPr lang="en-US" sz="2400" dirty="0"/>
          </a:p>
        </p:txBody>
      </p:sp>
      <p:sp>
        <p:nvSpPr>
          <p:cNvPr id="5" name="Shape 3"/>
          <p:cNvSpPr/>
          <p:nvPr/>
        </p:nvSpPr>
        <p:spPr>
          <a:xfrm>
            <a:off x="320040" y="1298448"/>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298448"/>
            <a:ext cx="64008" cy="162763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502920" y="1371600"/>
            <a:ext cx="3840480" cy="365760"/>
          </a:xfrm>
          <a:prstGeom prst="rect">
            <a:avLst/>
          </a:prstGeom>
          <a:noFill/>
          <a:ln/>
        </p:spPr>
        <p:txBody>
          <a:bodyPr wrap="square" rtlCol="0" anchor="ctr"/>
          <a:lstStyle/>
          <a:p>
            <a:pPr marL="0" indent="0">
              <a:buNone/>
            </a:pPr>
            <a:r>
              <a:rPr lang="en-US" sz="1400" b="1" dirty="0">
                <a:solidFill>
                  <a:srgbClr val="8B5CF6"/>
                </a:solidFill>
              </a:rPr>
              <a:t>🎭  Stil vorgeben</a:t>
            </a:r>
            <a:endParaRPr lang="en-US" sz="1400" dirty="0"/>
          </a:p>
        </p:txBody>
      </p:sp>
      <p:sp>
        <p:nvSpPr>
          <p:cNvPr id="8" name="Text 6"/>
          <p:cNvSpPr/>
          <p:nvPr/>
        </p:nvSpPr>
        <p:spPr>
          <a:xfrm>
            <a:off x="502920" y="1737360"/>
            <a:ext cx="3840480" cy="292608"/>
          </a:xfrm>
          <a:prstGeom prst="rect">
            <a:avLst/>
          </a:prstGeom>
          <a:noFill/>
          <a:ln/>
        </p:spPr>
        <p:txBody>
          <a:bodyPr wrap="square" rtlCol="0" anchor="ctr"/>
          <a:lstStyle/>
          <a:p>
            <a:pPr marL="0" indent="0">
              <a:buNone/>
            </a:pPr>
            <a:r>
              <a:rPr lang="en-US" sz="1200" dirty="0">
                <a:solidFill>
                  <a:srgbClr val="6B7280"/>
                </a:solidFill>
              </a:rPr>
              <a:t>KI imitiert Ihren Stil — wenn Sie ihn zeigen.</a:t>
            </a:r>
            <a:endParaRPr lang="en-US" sz="1200" dirty="0"/>
          </a:p>
        </p:txBody>
      </p:sp>
      <p:sp>
        <p:nvSpPr>
          <p:cNvPr id="9" name="Shape 7"/>
          <p:cNvSpPr/>
          <p:nvPr/>
        </p:nvSpPr>
        <p:spPr>
          <a:xfrm>
            <a:off x="457200" y="2103120"/>
            <a:ext cx="3913632" cy="713232"/>
          </a:xfrm>
          <a:prstGeom prst="rect">
            <a:avLst/>
          </a:prstGeom>
          <a:solidFill>
            <a:srgbClr val="F4F7FB"/>
          </a:solidFill>
          <a:ln w="12700">
            <a:solidFill>
              <a:srgbClr val="E5E7EB"/>
            </a:solidFill>
            <a:prstDash val="solid"/>
          </a:ln>
        </p:spPr>
        <p:txBody>
          <a:bodyPr/>
          <a:lstStyle/>
          <a:p>
            <a:endParaRPr/>
          </a:p>
        </p:txBody>
      </p:sp>
      <p:sp>
        <p:nvSpPr>
          <p:cNvPr id="10" name="Text 8"/>
          <p:cNvSpPr/>
          <p:nvPr/>
        </p:nvSpPr>
        <p:spPr>
          <a:xfrm>
            <a:off x="548640" y="2121408"/>
            <a:ext cx="3749040" cy="658368"/>
          </a:xfrm>
          <a:prstGeom prst="rect">
            <a:avLst/>
          </a:prstGeom>
          <a:noFill/>
          <a:ln/>
        </p:spPr>
        <p:txBody>
          <a:bodyPr wrap="square" rtlCol="0" anchor="ctr"/>
          <a:lstStyle/>
          <a:p>
            <a:pPr marL="0" indent="0">
              <a:buNone/>
            </a:pPr>
            <a:r>
              <a:rPr lang="en-US" sz="1050" dirty="0">
                <a:solidFill>
                  <a:srgbClr val="1A1A2E"/>
                </a:solidFill>
              </a:rPr>
              <a:t>Prompt: „Schreib im Stil dieser E-Mail von mir: [Beispiel einfügen]. Gleicher Ton, gleiche Länge.”</a:t>
            </a:r>
            <a:endParaRPr lang="en-US" sz="1050" dirty="0"/>
          </a:p>
        </p:txBody>
      </p:sp>
      <p:sp>
        <p:nvSpPr>
          <p:cNvPr id="11" name="Shape 9"/>
          <p:cNvSpPr/>
          <p:nvPr/>
        </p:nvSpPr>
        <p:spPr>
          <a:xfrm>
            <a:off x="4709160" y="1298448"/>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709160" y="1298448"/>
            <a:ext cx="64008" cy="1627632"/>
          </a:xfrm>
          <a:prstGeom prst="rect">
            <a:avLst/>
          </a:prstGeom>
          <a:solidFill>
            <a:srgbClr val="10B981"/>
          </a:solidFill>
          <a:ln w="12700">
            <a:solidFill>
              <a:srgbClr val="10B981"/>
            </a:solidFill>
            <a:prstDash val="solid"/>
          </a:ln>
        </p:spPr>
        <p:txBody>
          <a:bodyPr/>
          <a:lstStyle/>
          <a:p>
            <a:endParaRPr/>
          </a:p>
        </p:txBody>
      </p:sp>
      <p:sp>
        <p:nvSpPr>
          <p:cNvPr id="13" name="Text 11"/>
          <p:cNvSpPr/>
          <p:nvPr/>
        </p:nvSpPr>
        <p:spPr>
          <a:xfrm>
            <a:off x="4892040" y="1371600"/>
            <a:ext cx="3840480" cy="365760"/>
          </a:xfrm>
          <a:prstGeom prst="rect">
            <a:avLst/>
          </a:prstGeom>
          <a:noFill/>
          <a:ln/>
        </p:spPr>
        <p:txBody>
          <a:bodyPr wrap="square" rtlCol="0" anchor="ctr"/>
          <a:lstStyle/>
          <a:p>
            <a:pPr marL="0" indent="0">
              <a:buNone/>
            </a:pPr>
            <a:r>
              <a:rPr lang="en-US" sz="1400" b="1" dirty="0">
                <a:solidFill>
                  <a:srgbClr val="10B981"/>
                </a:solidFill>
              </a:rPr>
              <a:t>✂️  Entgeneralisieren</a:t>
            </a:r>
            <a:endParaRPr lang="en-US" sz="1400" dirty="0"/>
          </a:p>
        </p:txBody>
      </p:sp>
      <p:sp>
        <p:nvSpPr>
          <p:cNvPr id="14" name="Text 12"/>
          <p:cNvSpPr/>
          <p:nvPr/>
        </p:nvSpPr>
        <p:spPr>
          <a:xfrm>
            <a:off x="4892040" y="1737360"/>
            <a:ext cx="3840480" cy="292608"/>
          </a:xfrm>
          <a:prstGeom prst="rect">
            <a:avLst/>
          </a:prstGeom>
          <a:noFill/>
          <a:ln/>
        </p:spPr>
        <p:txBody>
          <a:bodyPr wrap="square" rtlCol="0" anchor="ctr"/>
          <a:lstStyle/>
          <a:p>
            <a:pPr marL="0" indent="0">
              <a:buNone/>
            </a:pPr>
            <a:r>
              <a:rPr lang="en-US" sz="1200" dirty="0">
                <a:solidFill>
                  <a:srgbClr val="6B7280"/>
                </a:solidFill>
              </a:rPr>
              <a:t>Generische Floskeln raus, Konkretes rein.</a:t>
            </a:r>
            <a:endParaRPr lang="en-US" sz="1200" dirty="0"/>
          </a:p>
        </p:txBody>
      </p:sp>
      <p:sp>
        <p:nvSpPr>
          <p:cNvPr id="15" name="Shape 13"/>
          <p:cNvSpPr/>
          <p:nvPr/>
        </p:nvSpPr>
        <p:spPr>
          <a:xfrm>
            <a:off x="4846320" y="2103120"/>
            <a:ext cx="3913632" cy="713232"/>
          </a:xfrm>
          <a:prstGeom prst="rect">
            <a:avLst/>
          </a:prstGeom>
          <a:solidFill>
            <a:srgbClr val="F4F7FB"/>
          </a:solidFill>
          <a:ln w="12700">
            <a:solidFill>
              <a:srgbClr val="E5E7EB"/>
            </a:solidFill>
            <a:prstDash val="solid"/>
          </a:ln>
        </p:spPr>
        <p:txBody>
          <a:bodyPr/>
          <a:lstStyle/>
          <a:p>
            <a:endParaRPr/>
          </a:p>
        </p:txBody>
      </p:sp>
      <p:sp>
        <p:nvSpPr>
          <p:cNvPr id="16" name="Text 14"/>
          <p:cNvSpPr/>
          <p:nvPr/>
        </p:nvSpPr>
        <p:spPr>
          <a:xfrm>
            <a:off x="4937760" y="2121408"/>
            <a:ext cx="3749040" cy="658368"/>
          </a:xfrm>
          <a:prstGeom prst="rect">
            <a:avLst/>
          </a:prstGeom>
          <a:noFill/>
          <a:ln/>
        </p:spPr>
        <p:txBody>
          <a:bodyPr wrap="square" rtlCol="0" anchor="ctr"/>
          <a:lstStyle/>
          <a:p>
            <a:pPr marL="0" indent="0">
              <a:buNone/>
            </a:pPr>
            <a:r>
              <a:rPr lang="en-US" sz="1050" dirty="0">
                <a:solidFill>
                  <a:srgbClr val="1A1A2E"/>
                </a:solidFill>
              </a:rPr>
              <a:t>Prompt: „Ersetze alle allgemeinen Aussagen durch konkrete Beispiele aus unserem Kontext: [Kontext].”</a:t>
            </a:r>
            <a:endParaRPr lang="en-US" sz="1050" dirty="0"/>
          </a:p>
        </p:txBody>
      </p:sp>
      <p:sp>
        <p:nvSpPr>
          <p:cNvPr id="17" name="Shape 15"/>
          <p:cNvSpPr/>
          <p:nvPr/>
        </p:nvSpPr>
        <p:spPr>
          <a:xfrm>
            <a:off x="320040" y="3108960"/>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20040" y="3108960"/>
            <a:ext cx="64008" cy="1627632"/>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502920" y="3182112"/>
            <a:ext cx="3840480" cy="365760"/>
          </a:xfrm>
          <a:prstGeom prst="rect">
            <a:avLst/>
          </a:prstGeom>
          <a:noFill/>
          <a:ln/>
        </p:spPr>
        <p:txBody>
          <a:bodyPr wrap="square" rtlCol="0" anchor="ctr"/>
          <a:lstStyle/>
          <a:p>
            <a:pPr marL="0" indent="0">
              <a:buNone/>
            </a:pPr>
            <a:r>
              <a:rPr lang="en-US" sz="1400" b="1" dirty="0">
                <a:solidFill>
                  <a:srgbClr val="F59E0B"/>
                </a:solidFill>
              </a:rPr>
              <a:t>🔊  Tonkalibrierung</a:t>
            </a:r>
            <a:endParaRPr lang="en-US" sz="1400" dirty="0"/>
          </a:p>
        </p:txBody>
      </p:sp>
      <p:sp>
        <p:nvSpPr>
          <p:cNvPr id="20" name="Text 18"/>
          <p:cNvSpPr/>
          <p:nvPr/>
        </p:nvSpPr>
        <p:spPr>
          <a:xfrm>
            <a:off x="502920" y="3547872"/>
            <a:ext cx="3840480" cy="292608"/>
          </a:xfrm>
          <a:prstGeom prst="rect">
            <a:avLst/>
          </a:prstGeom>
          <a:noFill/>
          <a:ln/>
        </p:spPr>
        <p:txBody>
          <a:bodyPr wrap="square" rtlCol="0" anchor="ctr"/>
          <a:lstStyle/>
          <a:p>
            <a:pPr marL="0" indent="0">
              <a:buNone/>
            </a:pPr>
            <a:r>
              <a:rPr lang="en-US" sz="1200" dirty="0">
                <a:solidFill>
                  <a:srgbClr val="6B7280"/>
                </a:solidFill>
              </a:rPr>
              <a:t>Klingts nach Mensch oder nach Maschine?</a:t>
            </a:r>
            <a:endParaRPr lang="en-US" sz="1200" dirty="0"/>
          </a:p>
        </p:txBody>
      </p:sp>
      <p:sp>
        <p:nvSpPr>
          <p:cNvPr id="21" name="Shape 19"/>
          <p:cNvSpPr/>
          <p:nvPr/>
        </p:nvSpPr>
        <p:spPr>
          <a:xfrm>
            <a:off x="457200" y="3913632"/>
            <a:ext cx="3913632" cy="713232"/>
          </a:xfrm>
          <a:prstGeom prst="rect">
            <a:avLst/>
          </a:prstGeom>
          <a:solidFill>
            <a:srgbClr val="F4F7FB"/>
          </a:solidFill>
          <a:ln w="12700">
            <a:solidFill>
              <a:srgbClr val="E5E7EB"/>
            </a:solidFill>
            <a:prstDash val="solid"/>
          </a:ln>
        </p:spPr>
        <p:txBody>
          <a:bodyPr/>
          <a:lstStyle/>
          <a:p>
            <a:endParaRPr/>
          </a:p>
        </p:txBody>
      </p:sp>
      <p:sp>
        <p:nvSpPr>
          <p:cNvPr id="22" name="Text 20"/>
          <p:cNvSpPr/>
          <p:nvPr/>
        </p:nvSpPr>
        <p:spPr>
          <a:xfrm>
            <a:off x="548640" y="3931920"/>
            <a:ext cx="3749040" cy="658368"/>
          </a:xfrm>
          <a:prstGeom prst="rect">
            <a:avLst/>
          </a:prstGeom>
          <a:noFill/>
          <a:ln/>
        </p:spPr>
        <p:txBody>
          <a:bodyPr wrap="square" rtlCol="0" anchor="ctr"/>
          <a:lstStyle/>
          <a:p>
            <a:pPr marL="0" indent="0">
              <a:buNone/>
            </a:pPr>
            <a:r>
              <a:rPr lang="en-US" sz="1050" dirty="0">
                <a:solidFill>
                  <a:srgbClr val="1A1A2E"/>
                </a:solidFill>
              </a:rPr>
              <a:t>Prompt: „Mach das 30% persönlicher und weniger formell — als würde ich das einem Kollegen sagen.”</a:t>
            </a:r>
            <a:endParaRPr lang="en-US" sz="1050" dirty="0"/>
          </a:p>
        </p:txBody>
      </p:sp>
      <p:sp>
        <p:nvSpPr>
          <p:cNvPr id="23" name="Shape 21"/>
          <p:cNvSpPr/>
          <p:nvPr/>
        </p:nvSpPr>
        <p:spPr>
          <a:xfrm>
            <a:off x="4709160" y="3108960"/>
            <a:ext cx="416052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4709160" y="3108960"/>
            <a:ext cx="64008" cy="1627632"/>
          </a:xfrm>
          <a:prstGeom prst="rect">
            <a:avLst/>
          </a:prstGeom>
          <a:solidFill>
            <a:srgbClr val="EF4444"/>
          </a:solidFill>
          <a:ln w="12700">
            <a:solidFill>
              <a:srgbClr val="EF4444"/>
            </a:solidFill>
            <a:prstDash val="solid"/>
          </a:ln>
        </p:spPr>
        <p:txBody>
          <a:bodyPr/>
          <a:lstStyle/>
          <a:p>
            <a:endParaRPr/>
          </a:p>
        </p:txBody>
      </p:sp>
      <p:sp>
        <p:nvSpPr>
          <p:cNvPr id="25" name="Text 23"/>
          <p:cNvSpPr/>
          <p:nvPr/>
        </p:nvSpPr>
        <p:spPr>
          <a:xfrm>
            <a:off x="4892040" y="3182112"/>
            <a:ext cx="3840480" cy="365760"/>
          </a:xfrm>
          <a:prstGeom prst="rect">
            <a:avLst/>
          </a:prstGeom>
          <a:noFill/>
          <a:ln/>
        </p:spPr>
        <p:txBody>
          <a:bodyPr wrap="square" rtlCol="0" anchor="ctr"/>
          <a:lstStyle/>
          <a:p>
            <a:pPr marL="0" indent="0">
              <a:buNone/>
            </a:pPr>
            <a:r>
              <a:rPr lang="en-US" sz="1400" b="1" dirty="0">
                <a:solidFill>
                  <a:srgbClr val="EF4444"/>
                </a:solidFill>
              </a:rPr>
              <a:t>🔄  Kontrollcheck</a:t>
            </a:r>
            <a:endParaRPr lang="en-US" sz="1400" dirty="0"/>
          </a:p>
        </p:txBody>
      </p:sp>
      <p:sp>
        <p:nvSpPr>
          <p:cNvPr id="26" name="Text 24"/>
          <p:cNvSpPr/>
          <p:nvPr/>
        </p:nvSpPr>
        <p:spPr>
          <a:xfrm>
            <a:off x="4892040" y="3547872"/>
            <a:ext cx="3840480" cy="292608"/>
          </a:xfrm>
          <a:prstGeom prst="rect">
            <a:avLst/>
          </a:prstGeom>
          <a:noFill/>
          <a:ln/>
        </p:spPr>
        <p:txBody>
          <a:bodyPr wrap="square" rtlCol="0" anchor="ctr"/>
          <a:lstStyle/>
          <a:p>
            <a:pPr marL="0" indent="0">
              <a:buNone/>
            </a:pPr>
            <a:r>
              <a:rPr lang="en-US" sz="1200" dirty="0">
                <a:solidFill>
                  <a:srgbClr val="6B7280"/>
                </a:solidFill>
              </a:rPr>
              <a:t>Letzte Meile: Laut vorlesen und prüfen.</a:t>
            </a:r>
            <a:endParaRPr lang="en-US" sz="1200" dirty="0"/>
          </a:p>
        </p:txBody>
      </p:sp>
      <p:sp>
        <p:nvSpPr>
          <p:cNvPr id="27" name="Shape 25"/>
          <p:cNvSpPr/>
          <p:nvPr/>
        </p:nvSpPr>
        <p:spPr>
          <a:xfrm>
            <a:off x="4846320" y="3913632"/>
            <a:ext cx="3913632" cy="713232"/>
          </a:xfrm>
          <a:prstGeom prst="rect">
            <a:avLst/>
          </a:prstGeom>
          <a:solidFill>
            <a:srgbClr val="F4F7FB"/>
          </a:solidFill>
          <a:ln w="12700">
            <a:solidFill>
              <a:srgbClr val="E5E7EB"/>
            </a:solidFill>
            <a:prstDash val="solid"/>
          </a:ln>
        </p:spPr>
        <p:txBody>
          <a:bodyPr/>
          <a:lstStyle/>
          <a:p>
            <a:endParaRPr/>
          </a:p>
        </p:txBody>
      </p:sp>
      <p:sp>
        <p:nvSpPr>
          <p:cNvPr id="28" name="Text 26"/>
          <p:cNvSpPr/>
          <p:nvPr/>
        </p:nvSpPr>
        <p:spPr>
          <a:xfrm>
            <a:off x="4937760" y="3931920"/>
            <a:ext cx="3749040" cy="658368"/>
          </a:xfrm>
          <a:prstGeom prst="rect">
            <a:avLst/>
          </a:prstGeom>
          <a:noFill/>
          <a:ln/>
        </p:spPr>
        <p:txBody>
          <a:bodyPr wrap="square" rtlCol="0" anchor="ctr"/>
          <a:lstStyle/>
          <a:p>
            <a:pPr marL="0" indent="0">
              <a:buNone/>
            </a:pPr>
            <a:r>
              <a:rPr lang="en-US" sz="1050" dirty="0">
                <a:solidFill>
                  <a:srgbClr val="1A1A2E"/>
                </a:solidFill>
              </a:rPr>
              <a:t>Prompt: „Welche Formulierungen klingen unnatürlich oder generisch? Liste sie auf — ich überarbeite sie.”</a:t>
            </a:r>
            <a:endParaRPr lang="en-US" sz="105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F-18  |  KI schreibt — Sie klingen. Der menschliche Touch.</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Datenschutz &amp; Compliance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Was darf in einen öffentlichen Chatbot?</a:t>
            </a:r>
            <a:endParaRPr lang="en-US" sz="2600" dirty="0"/>
          </a:p>
        </p:txBody>
      </p:sp>
      <p:sp>
        <p:nvSpPr>
          <p:cNvPr id="5" name="Shape 3"/>
          <p:cNvSpPr/>
          <p:nvPr/>
        </p:nvSpPr>
        <p:spPr>
          <a:xfrm>
            <a:off x="365760" y="1325880"/>
            <a:ext cx="2651760" cy="3520440"/>
          </a:xfrm>
          <a:prstGeom prst="rect">
            <a:avLst/>
          </a:prstGeom>
          <a:solidFill>
            <a:srgbClr val="FEF2F2"/>
          </a:solidFill>
          <a:ln w="12700">
            <a:solidFill>
              <a:srgbClr val="EF4444"/>
            </a:solidFill>
            <a:prstDash val="solid"/>
          </a:ln>
        </p:spPr>
        <p:txBody>
          <a:bodyPr/>
          <a:lstStyle/>
          <a:p>
            <a:endParaRPr/>
          </a:p>
        </p:txBody>
      </p:sp>
      <p:sp>
        <p:nvSpPr>
          <p:cNvPr id="6" name="Shape 4"/>
          <p:cNvSpPr/>
          <p:nvPr/>
        </p:nvSpPr>
        <p:spPr>
          <a:xfrm>
            <a:off x="365760" y="1325880"/>
            <a:ext cx="2651760" cy="45720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365760" y="1325880"/>
            <a:ext cx="2651760" cy="457200"/>
          </a:xfrm>
          <a:prstGeom prst="rect">
            <a:avLst/>
          </a:prstGeom>
          <a:noFill/>
          <a:ln/>
        </p:spPr>
        <p:txBody>
          <a:bodyPr wrap="square" rtlCol="0" anchor="ctr"/>
          <a:lstStyle/>
          <a:p>
            <a:pPr marL="0" indent="0" algn="ctr">
              <a:buNone/>
            </a:pPr>
            <a:r>
              <a:rPr lang="en-US" sz="1300" b="1" dirty="0">
                <a:solidFill>
                  <a:srgbClr val="FFFFFF"/>
                </a:solidFill>
              </a:rPr>
              <a:t>NICHT eingeben</a:t>
            </a:r>
            <a:endParaRPr lang="en-US" sz="1300" dirty="0"/>
          </a:p>
        </p:txBody>
      </p:sp>
      <p:sp>
        <p:nvSpPr>
          <p:cNvPr id="8" name="Text 6"/>
          <p:cNvSpPr/>
          <p:nvPr/>
        </p:nvSpPr>
        <p:spPr>
          <a:xfrm>
            <a:off x="502920" y="1874520"/>
            <a:ext cx="2377440" cy="457200"/>
          </a:xfrm>
          <a:prstGeom prst="rect">
            <a:avLst/>
          </a:prstGeom>
          <a:noFill/>
          <a:ln/>
        </p:spPr>
        <p:txBody>
          <a:bodyPr wrap="square" rtlCol="0" anchor="ctr"/>
          <a:lstStyle/>
          <a:p>
            <a:pPr marL="0" indent="0">
              <a:buNone/>
            </a:pPr>
            <a:r>
              <a:rPr lang="en-US" sz="1100" dirty="0">
                <a:solidFill>
                  <a:srgbClr val="1A1A2E"/>
                </a:solidFill>
              </a:rPr>
              <a:t>→ Personendaten (Name, Adresse, E-Mail)</a:t>
            </a:r>
            <a:endParaRPr lang="en-US" sz="1100" dirty="0"/>
          </a:p>
        </p:txBody>
      </p:sp>
      <p:sp>
        <p:nvSpPr>
          <p:cNvPr id="9" name="Text 7"/>
          <p:cNvSpPr/>
          <p:nvPr/>
        </p:nvSpPr>
        <p:spPr>
          <a:xfrm>
            <a:off x="502920" y="2377440"/>
            <a:ext cx="2377440" cy="457200"/>
          </a:xfrm>
          <a:prstGeom prst="rect">
            <a:avLst/>
          </a:prstGeom>
          <a:noFill/>
          <a:ln/>
        </p:spPr>
        <p:txBody>
          <a:bodyPr wrap="square" rtlCol="0" anchor="ctr"/>
          <a:lstStyle/>
          <a:p>
            <a:pPr marL="0" indent="0">
              <a:buNone/>
            </a:pPr>
            <a:r>
              <a:rPr lang="en-US" sz="1100" dirty="0">
                <a:solidFill>
                  <a:srgbClr val="1A1A2E"/>
                </a:solidFill>
              </a:rPr>
              <a:t>→ Kundenlisten &amp; Verträge</a:t>
            </a:r>
            <a:endParaRPr lang="en-US" sz="1100" dirty="0"/>
          </a:p>
        </p:txBody>
      </p:sp>
      <p:sp>
        <p:nvSpPr>
          <p:cNvPr id="10" name="Text 8"/>
          <p:cNvSpPr/>
          <p:nvPr/>
        </p:nvSpPr>
        <p:spPr>
          <a:xfrm>
            <a:off x="502920" y="2880360"/>
            <a:ext cx="2377440" cy="457200"/>
          </a:xfrm>
          <a:prstGeom prst="rect">
            <a:avLst/>
          </a:prstGeom>
          <a:noFill/>
          <a:ln/>
        </p:spPr>
        <p:txBody>
          <a:bodyPr wrap="square" rtlCol="0" anchor="ctr"/>
          <a:lstStyle/>
          <a:p>
            <a:pPr marL="0" indent="0">
              <a:buNone/>
            </a:pPr>
            <a:r>
              <a:rPr lang="en-US" sz="1100" dirty="0">
                <a:solidFill>
                  <a:srgbClr val="1A1A2E"/>
                </a:solidFill>
              </a:rPr>
              <a:t>→ Interne Finanzdaten</a:t>
            </a:r>
            <a:endParaRPr lang="en-US" sz="1100" dirty="0"/>
          </a:p>
        </p:txBody>
      </p:sp>
      <p:sp>
        <p:nvSpPr>
          <p:cNvPr id="11" name="Text 9"/>
          <p:cNvSpPr/>
          <p:nvPr/>
        </p:nvSpPr>
        <p:spPr>
          <a:xfrm>
            <a:off x="502920" y="3383280"/>
            <a:ext cx="2377440" cy="457200"/>
          </a:xfrm>
          <a:prstGeom prst="rect">
            <a:avLst/>
          </a:prstGeom>
          <a:noFill/>
          <a:ln/>
        </p:spPr>
        <p:txBody>
          <a:bodyPr wrap="square" rtlCol="0" anchor="ctr"/>
          <a:lstStyle/>
          <a:p>
            <a:pPr marL="0" indent="0">
              <a:buNone/>
            </a:pPr>
            <a:r>
              <a:rPr lang="en-US" sz="1100" dirty="0">
                <a:solidFill>
                  <a:srgbClr val="1A1A2E"/>
                </a:solidFill>
              </a:rPr>
              <a:t>→ Passwörter &amp; Zugangsdaten</a:t>
            </a:r>
            <a:endParaRPr lang="en-US" sz="1100" dirty="0"/>
          </a:p>
        </p:txBody>
      </p:sp>
      <p:sp>
        <p:nvSpPr>
          <p:cNvPr id="12" name="Text 10"/>
          <p:cNvSpPr/>
          <p:nvPr/>
        </p:nvSpPr>
        <p:spPr>
          <a:xfrm>
            <a:off x="502920" y="3886200"/>
            <a:ext cx="2377440" cy="457200"/>
          </a:xfrm>
          <a:prstGeom prst="rect">
            <a:avLst/>
          </a:prstGeom>
          <a:noFill/>
          <a:ln/>
        </p:spPr>
        <p:txBody>
          <a:bodyPr wrap="square" rtlCol="0" anchor="ctr"/>
          <a:lstStyle/>
          <a:p>
            <a:pPr marL="0" indent="0">
              <a:buNone/>
            </a:pPr>
            <a:r>
              <a:rPr lang="en-US" sz="1100" dirty="0">
                <a:solidFill>
                  <a:srgbClr val="1A1A2E"/>
                </a:solidFill>
              </a:rPr>
              <a:t>→ Medizinische Patientendaten</a:t>
            </a:r>
            <a:endParaRPr lang="en-US" sz="1100" dirty="0"/>
          </a:p>
        </p:txBody>
      </p:sp>
      <p:sp>
        <p:nvSpPr>
          <p:cNvPr id="13" name="Shape 11"/>
          <p:cNvSpPr/>
          <p:nvPr/>
        </p:nvSpPr>
        <p:spPr>
          <a:xfrm>
            <a:off x="3200400" y="1325880"/>
            <a:ext cx="2651760" cy="3520440"/>
          </a:xfrm>
          <a:prstGeom prst="rect">
            <a:avLst/>
          </a:prstGeom>
          <a:solidFill>
            <a:srgbClr val="FFFBEB"/>
          </a:solidFill>
          <a:ln w="12700">
            <a:solidFill>
              <a:srgbClr val="F59E0B"/>
            </a:solidFill>
            <a:prstDash val="solid"/>
          </a:ln>
        </p:spPr>
        <p:txBody>
          <a:bodyPr/>
          <a:lstStyle/>
          <a:p>
            <a:endParaRPr/>
          </a:p>
        </p:txBody>
      </p:sp>
      <p:sp>
        <p:nvSpPr>
          <p:cNvPr id="14" name="Shape 12"/>
          <p:cNvSpPr/>
          <p:nvPr/>
        </p:nvSpPr>
        <p:spPr>
          <a:xfrm>
            <a:off x="3200400" y="1325880"/>
            <a:ext cx="2651760" cy="457200"/>
          </a:xfrm>
          <a:prstGeom prst="rect">
            <a:avLst/>
          </a:prstGeom>
          <a:solidFill>
            <a:srgbClr val="F59E0B"/>
          </a:solidFill>
          <a:ln w="12700">
            <a:solidFill>
              <a:srgbClr val="F59E0B"/>
            </a:solidFill>
            <a:prstDash val="solid"/>
          </a:ln>
        </p:spPr>
        <p:txBody>
          <a:bodyPr/>
          <a:lstStyle/>
          <a:p>
            <a:endParaRPr/>
          </a:p>
        </p:txBody>
      </p:sp>
      <p:sp>
        <p:nvSpPr>
          <p:cNvPr id="15" name="Text 13"/>
          <p:cNvSpPr/>
          <p:nvPr/>
        </p:nvSpPr>
        <p:spPr>
          <a:xfrm>
            <a:off x="3200400" y="1325880"/>
            <a:ext cx="2651760" cy="457200"/>
          </a:xfrm>
          <a:prstGeom prst="rect">
            <a:avLst/>
          </a:prstGeom>
          <a:noFill/>
          <a:ln/>
        </p:spPr>
        <p:txBody>
          <a:bodyPr wrap="square" rtlCol="0" anchor="ctr"/>
          <a:lstStyle/>
          <a:p>
            <a:pPr marL="0" indent="0" algn="ctr">
              <a:buNone/>
            </a:pPr>
            <a:r>
              <a:rPr lang="en-US" sz="1300" b="1" dirty="0">
                <a:solidFill>
                  <a:srgbClr val="FFFFFF"/>
                </a:solidFill>
              </a:rPr>
              <a:t>Mit Vorsicht</a:t>
            </a:r>
            <a:endParaRPr lang="en-US" sz="1300" dirty="0"/>
          </a:p>
        </p:txBody>
      </p:sp>
      <p:sp>
        <p:nvSpPr>
          <p:cNvPr id="16" name="Text 14"/>
          <p:cNvSpPr/>
          <p:nvPr/>
        </p:nvSpPr>
        <p:spPr>
          <a:xfrm>
            <a:off x="3337560" y="1874520"/>
            <a:ext cx="2377440" cy="457200"/>
          </a:xfrm>
          <a:prstGeom prst="rect">
            <a:avLst/>
          </a:prstGeom>
          <a:noFill/>
          <a:ln/>
        </p:spPr>
        <p:txBody>
          <a:bodyPr wrap="square" rtlCol="0" anchor="ctr"/>
          <a:lstStyle/>
          <a:p>
            <a:pPr marL="0" indent="0">
              <a:buNone/>
            </a:pPr>
            <a:r>
              <a:rPr lang="en-US" sz="1100" dirty="0">
                <a:solidFill>
                  <a:srgbClr val="1A1A2E"/>
                </a:solidFill>
              </a:rPr>
              <a:t>→ Anonymisierte Fallbeispiele</a:t>
            </a:r>
            <a:endParaRPr lang="en-US" sz="1100" dirty="0"/>
          </a:p>
        </p:txBody>
      </p:sp>
      <p:sp>
        <p:nvSpPr>
          <p:cNvPr id="17" name="Text 15"/>
          <p:cNvSpPr/>
          <p:nvPr/>
        </p:nvSpPr>
        <p:spPr>
          <a:xfrm>
            <a:off x="3337560" y="2377440"/>
            <a:ext cx="2377440" cy="457200"/>
          </a:xfrm>
          <a:prstGeom prst="rect">
            <a:avLst/>
          </a:prstGeom>
          <a:noFill/>
          <a:ln/>
        </p:spPr>
        <p:txBody>
          <a:bodyPr wrap="square" rtlCol="0" anchor="ctr"/>
          <a:lstStyle/>
          <a:p>
            <a:pPr marL="0" indent="0">
              <a:buNone/>
            </a:pPr>
            <a:r>
              <a:rPr lang="en-US" sz="1100" dirty="0">
                <a:solidFill>
                  <a:srgbClr val="1A1A2E"/>
                </a:solidFill>
              </a:rPr>
              <a:t>→ Allgemeine Unternehmensstrategie</a:t>
            </a:r>
            <a:endParaRPr lang="en-US" sz="1100" dirty="0"/>
          </a:p>
        </p:txBody>
      </p:sp>
      <p:sp>
        <p:nvSpPr>
          <p:cNvPr id="18" name="Text 16"/>
          <p:cNvSpPr/>
          <p:nvPr/>
        </p:nvSpPr>
        <p:spPr>
          <a:xfrm>
            <a:off x="3337560" y="2880360"/>
            <a:ext cx="2377440" cy="457200"/>
          </a:xfrm>
          <a:prstGeom prst="rect">
            <a:avLst/>
          </a:prstGeom>
          <a:noFill/>
          <a:ln/>
        </p:spPr>
        <p:txBody>
          <a:bodyPr wrap="square" rtlCol="0" anchor="ctr"/>
          <a:lstStyle/>
          <a:p>
            <a:pPr marL="0" indent="0">
              <a:buNone/>
            </a:pPr>
            <a:r>
              <a:rPr lang="en-US" sz="1100" dirty="0">
                <a:solidFill>
                  <a:srgbClr val="1A1A2E"/>
                </a:solidFill>
              </a:rPr>
              <a:t>→ Nicht-sensible Marktdaten</a:t>
            </a:r>
            <a:endParaRPr lang="en-US" sz="1100" dirty="0"/>
          </a:p>
        </p:txBody>
      </p:sp>
      <p:sp>
        <p:nvSpPr>
          <p:cNvPr id="19" name="Text 17"/>
          <p:cNvSpPr/>
          <p:nvPr/>
        </p:nvSpPr>
        <p:spPr>
          <a:xfrm>
            <a:off x="3337560" y="3383280"/>
            <a:ext cx="2377440" cy="457200"/>
          </a:xfrm>
          <a:prstGeom prst="rect">
            <a:avLst/>
          </a:prstGeom>
          <a:noFill/>
          <a:ln/>
        </p:spPr>
        <p:txBody>
          <a:bodyPr wrap="square" rtlCol="0" anchor="ctr"/>
          <a:lstStyle/>
          <a:p>
            <a:pPr marL="0" indent="0">
              <a:buNone/>
            </a:pPr>
            <a:r>
              <a:rPr lang="en-US" sz="1100" dirty="0">
                <a:solidFill>
                  <a:srgbClr val="1A1A2E"/>
                </a:solidFill>
              </a:rPr>
              <a:t>→ Interne Prozessabläufe (allgemein)</a:t>
            </a:r>
            <a:endParaRPr lang="en-US" sz="1100" dirty="0"/>
          </a:p>
        </p:txBody>
      </p:sp>
      <p:sp>
        <p:nvSpPr>
          <p:cNvPr id="20" name="Shape 18"/>
          <p:cNvSpPr/>
          <p:nvPr/>
        </p:nvSpPr>
        <p:spPr>
          <a:xfrm>
            <a:off x="6035040" y="1325880"/>
            <a:ext cx="2651760" cy="3520440"/>
          </a:xfrm>
          <a:prstGeom prst="rect">
            <a:avLst/>
          </a:prstGeom>
          <a:solidFill>
            <a:srgbClr val="F0FDF4"/>
          </a:solidFill>
          <a:ln w="12700">
            <a:solidFill>
              <a:srgbClr val="10B981"/>
            </a:solidFill>
            <a:prstDash val="solid"/>
          </a:ln>
        </p:spPr>
        <p:txBody>
          <a:bodyPr/>
          <a:lstStyle/>
          <a:p>
            <a:endParaRPr/>
          </a:p>
        </p:txBody>
      </p:sp>
      <p:sp>
        <p:nvSpPr>
          <p:cNvPr id="21" name="Shape 19"/>
          <p:cNvSpPr/>
          <p:nvPr/>
        </p:nvSpPr>
        <p:spPr>
          <a:xfrm>
            <a:off x="6035040" y="1325880"/>
            <a:ext cx="2651760" cy="457200"/>
          </a:xfrm>
          <a:prstGeom prst="rect">
            <a:avLst/>
          </a:prstGeom>
          <a:solidFill>
            <a:srgbClr val="10B981"/>
          </a:solidFill>
          <a:ln w="12700">
            <a:solidFill>
              <a:srgbClr val="10B981"/>
            </a:solidFill>
            <a:prstDash val="solid"/>
          </a:ln>
        </p:spPr>
        <p:txBody>
          <a:bodyPr/>
          <a:lstStyle/>
          <a:p>
            <a:endParaRPr/>
          </a:p>
        </p:txBody>
      </p:sp>
      <p:sp>
        <p:nvSpPr>
          <p:cNvPr id="22" name="Text 20"/>
          <p:cNvSpPr/>
          <p:nvPr/>
        </p:nvSpPr>
        <p:spPr>
          <a:xfrm>
            <a:off x="6035040" y="1325880"/>
            <a:ext cx="2651760" cy="457200"/>
          </a:xfrm>
          <a:prstGeom prst="rect">
            <a:avLst/>
          </a:prstGeom>
          <a:noFill/>
          <a:ln/>
        </p:spPr>
        <p:txBody>
          <a:bodyPr wrap="square" rtlCol="0" anchor="ctr"/>
          <a:lstStyle/>
          <a:p>
            <a:pPr marL="0" indent="0" algn="ctr">
              <a:buNone/>
            </a:pPr>
            <a:r>
              <a:rPr lang="en-US" sz="1300" b="1" dirty="0">
                <a:solidFill>
                  <a:srgbClr val="FFFFFF"/>
                </a:solidFill>
              </a:rPr>
              <a:t>Unbedenklich</a:t>
            </a:r>
            <a:endParaRPr lang="en-US" sz="1300" dirty="0"/>
          </a:p>
        </p:txBody>
      </p:sp>
      <p:sp>
        <p:nvSpPr>
          <p:cNvPr id="23" name="Text 21"/>
          <p:cNvSpPr/>
          <p:nvPr/>
        </p:nvSpPr>
        <p:spPr>
          <a:xfrm>
            <a:off x="6172200" y="1874520"/>
            <a:ext cx="2377440" cy="457200"/>
          </a:xfrm>
          <a:prstGeom prst="rect">
            <a:avLst/>
          </a:prstGeom>
          <a:noFill/>
          <a:ln/>
        </p:spPr>
        <p:txBody>
          <a:bodyPr wrap="square" rtlCol="0" anchor="ctr"/>
          <a:lstStyle/>
          <a:p>
            <a:pPr marL="0" indent="0">
              <a:buNone/>
            </a:pPr>
            <a:r>
              <a:rPr lang="en-US" sz="1100" dirty="0">
                <a:solidFill>
                  <a:srgbClr val="1A1A2E"/>
                </a:solidFill>
              </a:rPr>
              <a:t>→ Allgemeine Texterstellung</a:t>
            </a:r>
            <a:endParaRPr lang="en-US" sz="1100" dirty="0"/>
          </a:p>
        </p:txBody>
      </p:sp>
      <p:sp>
        <p:nvSpPr>
          <p:cNvPr id="24" name="Text 22"/>
          <p:cNvSpPr/>
          <p:nvPr/>
        </p:nvSpPr>
        <p:spPr>
          <a:xfrm>
            <a:off x="6172200" y="2377440"/>
            <a:ext cx="2377440" cy="457200"/>
          </a:xfrm>
          <a:prstGeom prst="rect">
            <a:avLst/>
          </a:prstGeom>
          <a:noFill/>
          <a:ln/>
        </p:spPr>
        <p:txBody>
          <a:bodyPr wrap="square" rtlCol="0" anchor="ctr"/>
          <a:lstStyle/>
          <a:p>
            <a:pPr marL="0" indent="0">
              <a:buNone/>
            </a:pPr>
            <a:r>
              <a:rPr lang="en-US" sz="1100" dirty="0">
                <a:solidFill>
                  <a:srgbClr val="1A1A2E"/>
                </a:solidFill>
              </a:rPr>
              <a:t>→ Öffentliche Informationen</a:t>
            </a:r>
            <a:endParaRPr lang="en-US" sz="1100" dirty="0"/>
          </a:p>
        </p:txBody>
      </p:sp>
      <p:sp>
        <p:nvSpPr>
          <p:cNvPr id="25" name="Text 23"/>
          <p:cNvSpPr/>
          <p:nvPr/>
        </p:nvSpPr>
        <p:spPr>
          <a:xfrm>
            <a:off x="6172200" y="2880360"/>
            <a:ext cx="2377440" cy="457200"/>
          </a:xfrm>
          <a:prstGeom prst="rect">
            <a:avLst/>
          </a:prstGeom>
          <a:noFill/>
          <a:ln/>
        </p:spPr>
        <p:txBody>
          <a:bodyPr wrap="square" rtlCol="0" anchor="ctr"/>
          <a:lstStyle/>
          <a:p>
            <a:pPr marL="0" indent="0">
              <a:buNone/>
            </a:pPr>
            <a:r>
              <a:rPr lang="en-US" sz="1100" dirty="0">
                <a:solidFill>
                  <a:srgbClr val="1A1A2E"/>
                </a:solidFill>
              </a:rPr>
              <a:t>→ Grammatik &amp; Stilkorrekturen</a:t>
            </a:r>
            <a:endParaRPr lang="en-US" sz="1100" dirty="0"/>
          </a:p>
        </p:txBody>
      </p:sp>
      <p:sp>
        <p:nvSpPr>
          <p:cNvPr id="26" name="Text 24"/>
          <p:cNvSpPr/>
          <p:nvPr/>
        </p:nvSpPr>
        <p:spPr>
          <a:xfrm>
            <a:off x="6172200" y="3383280"/>
            <a:ext cx="2377440" cy="457200"/>
          </a:xfrm>
          <a:prstGeom prst="rect">
            <a:avLst/>
          </a:prstGeom>
          <a:noFill/>
          <a:ln/>
        </p:spPr>
        <p:txBody>
          <a:bodyPr wrap="square" rtlCol="0" anchor="ctr"/>
          <a:lstStyle/>
          <a:p>
            <a:pPr marL="0" indent="0">
              <a:buNone/>
            </a:pPr>
            <a:r>
              <a:rPr lang="en-US" sz="1100" dirty="0">
                <a:solidFill>
                  <a:srgbClr val="1A1A2E"/>
                </a:solidFill>
              </a:rPr>
              <a:t>→ Ideen &amp; Brainstorming</a:t>
            </a:r>
            <a:endParaRPr lang="en-US" sz="1100" dirty="0"/>
          </a:p>
        </p:txBody>
      </p:sp>
      <p:sp>
        <p:nvSpPr>
          <p:cNvPr id="27" name="Text 25"/>
          <p:cNvSpPr/>
          <p:nvPr/>
        </p:nvSpPr>
        <p:spPr>
          <a:xfrm>
            <a:off x="6172200" y="3886200"/>
            <a:ext cx="2377440" cy="457200"/>
          </a:xfrm>
          <a:prstGeom prst="rect">
            <a:avLst/>
          </a:prstGeom>
          <a:noFill/>
          <a:ln/>
        </p:spPr>
        <p:txBody>
          <a:bodyPr wrap="square" rtlCol="0" anchor="ctr"/>
          <a:lstStyle/>
          <a:p>
            <a:pPr marL="0" indent="0">
              <a:buNone/>
            </a:pPr>
            <a:r>
              <a:rPr lang="en-US" sz="1100" dirty="0">
                <a:solidFill>
                  <a:srgbClr val="1A1A2E"/>
                </a:solidFill>
              </a:rPr>
              <a:t>→ Zusammenfassungen öffentl. Quellen</a:t>
            </a:r>
            <a:endParaRPr lang="en-US" sz="1100" dirty="0"/>
          </a:p>
        </p:txBody>
      </p:sp>
      <p:sp>
        <p:nvSpPr>
          <p:cNvPr id="30" name="TextBox 2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F-19  |  Was </a:t>
            </a:r>
            <a:r>
              <a:rPr sz="850" b="1" dirty="0" err="1">
                <a:solidFill>
                  <a:srgbClr val="FFFFFF"/>
                </a:solidFill>
                <a:latin typeface="Calibri"/>
              </a:rPr>
              <a:t>darf</a:t>
            </a:r>
            <a:r>
              <a:rPr sz="850" b="1" dirty="0">
                <a:solidFill>
                  <a:srgbClr val="FFFFFF"/>
                </a:solidFill>
                <a:latin typeface="Calibri"/>
              </a:rPr>
              <a:t> in </a:t>
            </a:r>
            <a:r>
              <a:rPr sz="850" b="1" dirty="0" err="1">
                <a:solidFill>
                  <a:srgbClr val="FFFFFF"/>
                </a:solidFill>
                <a:latin typeface="Calibri"/>
              </a:rPr>
              <a:t>einen</a:t>
            </a:r>
            <a:r>
              <a:rPr sz="850" b="1" dirty="0">
                <a:solidFill>
                  <a:srgbClr val="FFFFFF"/>
                </a:solidFill>
                <a:latin typeface="Calibri"/>
              </a:rPr>
              <a:t> </a:t>
            </a:r>
            <a:r>
              <a:rPr sz="850" b="1" dirty="0" err="1">
                <a:solidFill>
                  <a:srgbClr val="FFFFFF"/>
                </a:solidFill>
                <a:latin typeface="Calibri"/>
              </a:rPr>
              <a:t>öffentlichen</a:t>
            </a:r>
            <a:r>
              <a:rPr sz="850" b="1" dirty="0">
                <a:solidFill>
                  <a:srgbClr val="FFFFFF"/>
                </a:solidFill>
                <a:latin typeface="Calibri"/>
              </a:rPr>
              <a:t> Chatbot?</a:t>
            </a:r>
          </a:p>
        </p:txBody>
      </p:sp>
      <p:pic>
        <p:nvPicPr>
          <p:cNvPr id="31"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2" name="foundic_text_32">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E2761"/>
          </a:solidFill>
          <a:ln w="12700">
            <a:solidFill>
              <a:srgbClr val="1E276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TAGESÜBERBLICK</a:t>
            </a:r>
            <a:endParaRPr lang="en-US" sz="1100" dirty="0"/>
          </a:p>
        </p:txBody>
      </p:sp>
      <p:sp>
        <p:nvSpPr>
          <p:cNvPr id="4" name="Text 2"/>
          <p:cNvSpPr/>
          <p:nvPr/>
        </p:nvSpPr>
        <p:spPr>
          <a:xfrm>
            <a:off x="457200" y="685800"/>
            <a:ext cx="8229600" cy="594360"/>
          </a:xfrm>
          <a:prstGeom prst="rect">
            <a:avLst/>
          </a:prstGeom>
          <a:noFill/>
          <a:ln/>
        </p:spPr>
        <p:txBody>
          <a:bodyPr wrap="square" rtlCol="0" anchor="ctr"/>
          <a:lstStyle/>
          <a:p>
            <a:pPr marL="0" indent="0">
              <a:buNone/>
            </a:pPr>
            <a:r>
              <a:rPr lang="en-US" sz="2800" b="1" dirty="0">
                <a:solidFill>
                  <a:srgbClr val="1A1A2E"/>
                </a:solidFill>
                <a:latin typeface="Calibri" pitchFamily="34" charset="0"/>
                <a:ea typeface="Calibri" pitchFamily="34" charset="-122"/>
                <a:cs typeface="Calibri" pitchFamily="34" charset="-120"/>
              </a:rPr>
              <a:t>Was Sie heute erwartet</a:t>
            </a:r>
            <a:endParaRPr lang="en-US" sz="2800" dirty="0"/>
          </a:p>
        </p:txBody>
      </p:sp>
      <p:sp>
        <p:nvSpPr>
          <p:cNvPr id="5" name="Shape 3"/>
          <p:cNvSpPr/>
          <p:nvPr/>
        </p:nvSpPr>
        <p:spPr>
          <a:xfrm>
            <a:off x="411480" y="1417320"/>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411480" y="1417320"/>
            <a:ext cx="64008" cy="758952"/>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581912"/>
            <a:ext cx="411480" cy="411480"/>
          </a:xfrm>
          <a:prstGeom prst="rect">
            <a:avLst/>
          </a:prstGeom>
        </p:spPr>
      </p:pic>
      <p:sp>
        <p:nvSpPr>
          <p:cNvPr id="8" name="Text 5"/>
          <p:cNvSpPr/>
          <p:nvPr/>
        </p:nvSpPr>
        <p:spPr>
          <a:xfrm>
            <a:off x="1143000" y="1600200"/>
            <a:ext cx="1828800" cy="411480"/>
          </a:xfrm>
          <a:prstGeom prst="rect">
            <a:avLst/>
          </a:prstGeom>
          <a:noFill/>
          <a:ln/>
        </p:spPr>
        <p:txBody>
          <a:bodyPr wrap="square" rtlCol="0" anchor="ctr"/>
          <a:lstStyle/>
          <a:p>
            <a:pPr marL="0" indent="0">
              <a:buNone/>
            </a:pPr>
            <a:r>
              <a:rPr lang="en-US" sz="1400" b="1" dirty="0">
                <a:solidFill>
                  <a:srgbClr val="3B82F6"/>
                </a:solidFill>
              </a:rPr>
              <a:t>MODUL 1</a:t>
            </a:r>
            <a:endParaRPr lang="en-US" sz="1400" dirty="0"/>
          </a:p>
        </p:txBody>
      </p:sp>
      <p:sp>
        <p:nvSpPr>
          <p:cNvPr id="9" name="Text 6"/>
          <p:cNvSpPr/>
          <p:nvPr/>
        </p:nvSpPr>
        <p:spPr>
          <a:xfrm>
            <a:off x="2926080" y="1600200"/>
            <a:ext cx="5303520" cy="502920"/>
          </a:xfrm>
          <a:prstGeom prst="rect">
            <a:avLst/>
          </a:prstGeom>
          <a:noFill/>
          <a:ln/>
        </p:spPr>
        <p:txBody>
          <a:bodyPr wrap="square" rtlCol="0" anchor="ctr"/>
          <a:lstStyle/>
          <a:p>
            <a:pPr marL="0" indent="0">
              <a:buNone/>
            </a:pPr>
            <a:r>
              <a:rPr lang="en-US" sz="1400" dirty="0">
                <a:solidFill>
                  <a:srgbClr val="1A1A2E"/>
                </a:solidFill>
              </a:rPr>
              <a:t>KI — Hype oder echter Helfer?</a:t>
            </a:r>
            <a:endParaRPr lang="en-US" sz="1400" dirty="0"/>
          </a:p>
        </p:txBody>
      </p:sp>
      <p:sp>
        <p:nvSpPr>
          <p:cNvPr id="10" name="Shape 7"/>
          <p:cNvSpPr/>
          <p:nvPr/>
        </p:nvSpPr>
        <p:spPr>
          <a:xfrm>
            <a:off x="411480" y="2304288"/>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411480" y="2304288"/>
            <a:ext cx="64008" cy="758952"/>
          </a:xfrm>
          <a:prstGeom prst="rect">
            <a:avLst/>
          </a:prstGeom>
          <a:solidFill>
            <a:srgbClr val="8B5CF6"/>
          </a:solidFill>
          <a:ln w="12700">
            <a:solidFill>
              <a:srgbClr val="8B5CF6"/>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594360" y="2468880"/>
            <a:ext cx="411480" cy="411480"/>
          </a:xfrm>
          <a:prstGeom prst="rect">
            <a:avLst/>
          </a:prstGeom>
        </p:spPr>
      </p:pic>
      <p:sp>
        <p:nvSpPr>
          <p:cNvPr id="13" name="Text 9"/>
          <p:cNvSpPr/>
          <p:nvPr/>
        </p:nvSpPr>
        <p:spPr>
          <a:xfrm>
            <a:off x="1143000" y="2487168"/>
            <a:ext cx="1828800" cy="411480"/>
          </a:xfrm>
          <a:prstGeom prst="rect">
            <a:avLst/>
          </a:prstGeom>
          <a:noFill/>
          <a:ln/>
        </p:spPr>
        <p:txBody>
          <a:bodyPr wrap="square" rtlCol="0" anchor="ctr"/>
          <a:lstStyle/>
          <a:p>
            <a:pPr marL="0" indent="0">
              <a:buNone/>
            </a:pPr>
            <a:r>
              <a:rPr lang="en-US" sz="1400" b="1" dirty="0">
                <a:solidFill>
                  <a:srgbClr val="8B5CF6"/>
                </a:solidFill>
              </a:rPr>
              <a:t>MODUL 2</a:t>
            </a:r>
            <a:endParaRPr lang="en-US" sz="1400" dirty="0"/>
          </a:p>
        </p:txBody>
      </p:sp>
      <p:sp>
        <p:nvSpPr>
          <p:cNvPr id="14" name="Text 10"/>
          <p:cNvSpPr/>
          <p:nvPr/>
        </p:nvSpPr>
        <p:spPr>
          <a:xfrm>
            <a:off x="2926080" y="2487168"/>
            <a:ext cx="5303520" cy="502920"/>
          </a:xfrm>
          <a:prstGeom prst="rect">
            <a:avLst/>
          </a:prstGeom>
          <a:noFill/>
          <a:ln/>
        </p:spPr>
        <p:txBody>
          <a:bodyPr wrap="square" rtlCol="0" anchor="ctr"/>
          <a:lstStyle/>
          <a:p>
            <a:pPr marL="0" indent="0">
              <a:buNone/>
            </a:pPr>
            <a:r>
              <a:rPr lang="en-US" sz="1400" dirty="0">
                <a:solidFill>
                  <a:srgbClr val="1A1A2E"/>
                </a:solidFill>
              </a:rPr>
              <a:t>Prompt-Engineering — Die Sprache der KI</a:t>
            </a:r>
            <a:endParaRPr lang="en-US" sz="1400" dirty="0"/>
          </a:p>
        </p:txBody>
      </p:sp>
      <p:sp>
        <p:nvSpPr>
          <p:cNvPr id="15" name="Shape 11"/>
          <p:cNvSpPr/>
          <p:nvPr/>
        </p:nvSpPr>
        <p:spPr>
          <a:xfrm>
            <a:off x="411480" y="3191256"/>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2"/>
          <p:cNvSpPr/>
          <p:nvPr/>
        </p:nvSpPr>
        <p:spPr>
          <a:xfrm>
            <a:off x="411480" y="3191256"/>
            <a:ext cx="64008" cy="758952"/>
          </a:xfrm>
          <a:prstGeom prst="rect">
            <a:avLst/>
          </a:prstGeom>
          <a:solidFill>
            <a:srgbClr val="10B981"/>
          </a:solidFill>
          <a:ln w="12700">
            <a:solidFill>
              <a:srgbClr val="10B981"/>
            </a:solidFill>
            <a:prstDash val="solid"/>
          </a:ln>
        </p:spPr>
        <p:txBody>
          <a:bodyPr/>
          <a:lstStyle/>
          <a:p>
            <a:endParaRPr/>
          </a:p>
        </p:txBody>
      </p:sp>
      <p:pic>
        <p:nvPicPr>
          <p:cNvPr id="17" name="Image 2" descr="preencoded.png"/>
          <p:cNvPicPr>
            <a:picLocks noChangeAspect="1"/>
          </p:cNvPicPr>
          <p:nvPr/>
        </p:nvPicPr>
        <p:blipFill>
          <a:blip r:embed="rId5"/>
          <a:stretch>
            <a:fillRect/>
          </a:stretch>
        </p:blipFill>
        <p:spPr>
          <a:xfrm>
            <a:off x="594360" y="3355848"/>
            <a:ext cx="411480" cy="411480"/>
          </a:xfrm>
          <a:prstGeom prst="rect">
            <a:avLst/>
          </a:prstGeom>
        </p:spPr>
      </p:pic>
      <p:sp>
        <p:nvSpPr>
          <p:cNvPr id="18" name="Text 13"/>
          <p:cNvSpPr/>
          <p:nvPr/>
        </p:nvSpPr>
        <p:spPr>
          <a:xfrm>
            <a:off x="1143000" y="3374136"/>
            <a:ext cx="1828800" cy="411480"/>
          </a:xfrm>
          <a:prstGeom prst="rect">
            <a:avLst/>
          </a:prstGeom>
          <a:noFill/>
          <a:ln/>
        </p:spPr>
        <p:txBody>
          <a:bodyPr wrap="square" rtlCol="0" anchor="ctr"/>
          <a:lstStyle/>
          <a:p>
            <a:pPr marL="0" indent="0">
              <a:buNone/>
            </a:pPr>
            <a:r>
              <a:rPr lang="en-US" sz="1400" b="1" dirty="0">
                <a:solidFill>
                  <a:srgbClr val="10B981"/>
                </a:solidFill>
              </a:rPr>
              <a:t>MODUL 3</a:t>
            </a:r>
            <a:endParaRPr lang="en-US" sz="1400" dirty="0"/>
          </a:p>
        </p:txBody>
      </p:sp>
      <p:sp>
        <p:nvSpPr>
          <p:cNvPr id="19" name="Text 14"/>
          <p:cNvSpPr/>
          <p:nvPr/>
        </p:nvSpPr>
        <p:spPr>
          <a:xfrm>
            <a:off x="2926080" y="3374136"/>
            <a:ext cx="5303520" cy="502920"/>
          </a:xfrm>
          <a:prstGeom prst="rect">
            <a:avLst/>
          </a:prstGeom>
          <a:noFill/>
          <a:ln/>
        </p:spPr>
        <p:txBody>
          <a:bodyPr wrap="square" rtlCol="0" anchor="ctr"/>
          <a:lstStyle/>
          <a:p>
            <a:pPr marL="0" indent="0">
              <a:buNone/>
            </a:pPr>
            <a:r>
              <a:rPr lang="en-US" sz="1400" dirty="0">
                <a:solidFill>
                  <a:srgbClr val="1A1A2E"/>
                </a:solidFill>
              </a:rPr>
              <a:t>KI im eigenen Arbeitsalltag</a:t>
            </a:r>
            <a:endParaRPr lang="en-US" sz="1400" dirty="0"/>
          </a:p>
        </p:txBody>
      </p:sp>
      <p:sp>
        <p:nvSpPr>
          <p:cNvPr id="20" name="Shape 15"/>
          <p:cNvSpPr/>
          <p:nvPr/>
        </p:nvSpPr>
        <p:spPr>
          <a:xfrm>
            <a:off x="411480" y="4078224"/>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1" name="Shape 16"/>
          <p:cNvSpPr/>
          <p:nvPr/>
        </p:nvSpPr>
        <p:spPr>
          <a:xfrm>
            <a:off x="411480" y="4078224"/>
            <a:ext cx="64008" cy="758952"/>
          </a:xfrm>
          <a:prstGeom prst="rect">
            <a:avLst/>
          </a:prstGeom>
          <a:solidFill>
            <a:srgbClr val="F59E0B"/>
          </a:solidFill>
          <a:ln w="12700">
            <a:solidFill>
              <a:srgbClr val="F59E0B"/>
            </a:solidFill>
            <a:prstDash val="solid"/>
          </a:ln>
        </p:spPr>
        <p:txBody>
          <a:bodyPr/>
          <a:lstStyle/>
          <a:p>
            <a:endParaRPr/>
          </a:p>
        </p:txBody>
      </p:sp>
      <p:pic>
        <p:nvPicPr>
          <p:cNvPr id="22" name="Image 3" descr="preencoded.png"/>
          <p:cNvPicPr>
            <a:picLocks noChangeAspect="1"/>
          </p:cNvPicPr>
          <p:nvPr/>
        </p:nvPicPr>
        <p:blipFill>
          <a:blip r:embed="rId6"/>
          <a:stretch>
            <a:fillRect/>
          </a:stretch>
        </p:blipFill>
        <p:spPr>
          <a:xfrm>
            <a:off x="594360" y="4242816"/>
            <a:ext cx="411480" cy="411480"/>
          </a:xfrm>
          <a:prstGeom prst="rect">
            <a:avLst/>
          </a:prstGeom>
        </p:spPr>
      </p:pic>
      <p:sp>
        <p:nvSpPr>
          <p:cNvPr id="23" name="Text 17"/>
          <p:cNvSpPr/>
          <p:nvPr/>
        </p:nvSpPr>
        <p:spPr>
          <a:xfrm>
            <a:off x="1143000" y="4261104"/>
            <a:ext cx="1828800" cy="411480"/>
          </a:xfrm>
          <a:prstGeom prst="rect">
            <a:avLst/>
          </a:prstGeom>
          <a:noFill/>
          <a:ln/>
        </p:spPr>
        <p:txBody>
          <a:bodyPr wrap="square" rtlCol="0" anchor="ctr"/>
          <a:lstStyle/>
          <a:p>
            <a:pPr marL="0" indent="0">
              <a:buNone/>
            </a:pPr>
            <a:r>
              <a:rPr lang="en-US" sz="1400" b="1" dirty="0">
                <a:solidFill>
                  <a:srgbClr val="F59E0B"/>
                </a:solidFill>
              </a:rPr>
              <a:t>ABSCHLUSS</a:t>
            </a:r>
            <a:endParaRPr lang="en-US" sz="1400" dirty="0"/>
          </a:p>
        </p:txBody>
      </p:sp>
      <p:sp>
        <p:nvSpPr>
          <p:cNvPr id="24" name="Text 18"/>
          <p:cNvSpPr/>
          <p:nvPr/>
        </p:nvSpPr>
        <p:spPr>
          <a:xfrm>
            <a:off x="2926080" y="4261104"/>
            <a:ext cx="5303520" cy="502920"/>
          </a:xfrm>
          <a:prstGeom prst="rect">
            <a:avLst/>
          </a:prstGeom>
          <a:noFill/>
          <a:ln/>
        </p:spPr>
        <p:txBody>
          <a:bodyPr wrap="square" rtlCol="0" anchor="ctr"/>
          <a:lstStyle/>
          <a:p>
            <a:pPr marL="0" indent="0">
              <a:buNone/>
            </a:pPr>
            <a:r>
              <a:rPr lang="en-US" sz="1400" dirty="0">
                <a:solidFill>
                  <a:srgbClr val="1A1A2E"/>
                </a:solidFill>
              </a:rPr>
              <a:t>Transfer &amp; 48h-Commit</a:t>
            </a:r>
            <a:endParaRPr lang="en-US" sz="14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F-02  |  Was Sie </a:t>
            </a:r>
            <a:r>
              <a:rPr sz="850" b="1" dirty="0" err="1">
                <a:solidFill>
                  <a:srgbClr val="FFFFFF"/>
                </a:solidFill>
                <a:latin typeface="Calibri"/>
              </a:rPr>
              <a:t>heute</a:t>
            </a:r>
            <a:r>
              <a:rPr sz="850" b="1" dirty="0">
                <a:solidFill>
                  <a:srgbClr val="FFFFFF"/>
                </a:solidFill>
                <a:latin typeface="Calibri"/>
              </a:rPr>
              <a:t> </a:t>
            </a:r>
            <a:r>
              <a:rPr sz="850" b="1" dirty="0" err="1">
                <a:solidFill>
                  <a:srgbClr val="FFFFFF"/>
                </a:solidFill>
                <a:latin typeface="Calibri"/>
              </a:rPr>
              <a:t>erwartet</a:t>
            </a:r>
            <a:endParaRPr sz="850" b="1" dirty="0">
              <a:solidFill>
                <a:srgbClr val="FFFFFF"/>
              </a:solidFill>
              <a:latin typeface="Calibri"/>
            </a:endParaRPr>
          </a:p>
        </p:txBody>
      </p:sp>
      <p:pic>
        <p:nvPicPr>
          <p:cNvPr id="26"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7" name="foundic_text_27">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EU AI Act — Risikoklassen &amp; Ihre Pflichten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EU AI Act: Vier Risikoklassen — wo stehen Ihre Aufgaben?</a:t>
            </a:r>
            <a:endParaRPr lang="en-US" sz="2600" dirty="0"/>
          </a:p>
        </p:txBody>
      </p:sp>
      <p:sp>
        <p:nvSpPr>
          <p:cNvPr id="5" name="Shape 3"/>
          <p:cNvSpPr/>
          <p:nvPr/>
        </p:nvSpPr>
        <p:spPr>
          <a:xfrm>
            <a:off x="365760" y="1298448"/>
            <a:ext cx="2011680" cy="694944"/>
          </a:xfrm>
          <a:prstGeom prst="rect">
            <a:avLst/>
          </a:prstGeom>
          <a:solidFill>
            <a:srgbClr val="7F1D1D"/>
          </a:solidFill>
          <a:ln w="12700">
            <a:solidFill>
              <a:srgbClr val="7F1D1D"/>
            </a:solidFill>
            <a:prstDash val="solid"/>
          </a:ln>
        </p:spPr>
        <p:txBody>
          <a:bodyPr/>
          <a:lstStyle/>
          <a:p>
            <a:endParaRPr/>
          </a:p>
        </p:txBody>
      </p:sp>
      <p:sp>
        <p:nvSpPr>
          <p:cNvPr id="6" name="Text 4"/>
          <p:cNvSpPr/>
          <p:nvPr/>
        </p:nvSpPr>
        <p:spPr>
          <a:xfrm>
            <a:off x="365760" y="1298448"/>
            <a:ext cx="2011680" cy="694944"/>
          </a:xfrm>
          <a:prstGeom prst="rect">
            <a:avLst/>
          </a:prstGeom>
          <a:noFill/>
          <a:ln/>
        </p:spPr>
        <p:txBody>
          <a:bodyPr wrap="square" rtlCol="0" anchor="ctr"/>
          <a:lstStyle/>
          <a:p>
            <a:pPr marL="0" indent="0" algn="ctr">
              <a:buNone/>
            </a:pPr>
            <a:r>
              <a:rPr lang="en-US" sz="1100" b="1" dirty="0">
                <a:solidFill>
                  <a:srgbClr val="FFFFFF"/>
                </a:solidFill>
              </a:rPr>
              <a:t>VERBOTEN</a:t>
            </a:r>
            <a:endParaRPr lang="en-US" sz="1100" dirty="0"/>
          </a:p>
        </p:txBody>
      </p:sp>
      <p:sp>
        <p:nvSpPr>
          <p:cNvPr id="7" name="Shape 5"/>
          <p:cNvSpPr/>
          <p:nvPr/>
        </p:nvSpPr>
        <p:spPr>
          <a:xfrm>
            <a:off x="2468880" y="1298448"/>
            <a:ext cx="2743200" cy="694944"/>
          </a:xfrm>
          <a:prstGeom prst="rect">
            <a:avLst/>
          </a:prstGeom>
          <a:solidFill>
            <a:srgbClr val="FEF2F2"/>
          </a:solidFill>
          <a:ln w="12700">
            <a:solidFill>
              <a:srgbClr val="7F1D1D"/>
            </a:solidFill>
            <a:prstDash val="solid"/>
          </a:ln>
        </p:spPr>
        <p:txBody>
          <a:bodyPr/>
          <a:lstStyle/>
          <a:p>
            <a:endParaRPr/>
          </a:p>
        </p:txBody>
      </p:sp>
      <p:sp>
        <p:nvSpPr>
          <p:cNvPr id="8" name="Text 6"/>
          <p:cNvSpPr/>
          <p:nvPr/>
        </p:nvSpPr>
        <p:spPr>
          <a:xfrm>
            <a:off x="2606040" y="1298448"/>
            <a:ext cx="2514600" cy="694944"/>
          </a:xfrm>
          <a:prstGeom prst="rect">
            <a:avLst/>
          </a:prstGeom>
          <a:noFill/>
          <a:ln/>
        </p:spPr>
        <p:txBody>
          <a:bodyPr wrap="square" rtlCol="0" anchor="ctr"/>
          <a:lstStyle/>
          <a:p>
            <a:pPr marL="0" indent="0">
              <a:buNone/>
            </a:pPr>
            <a:r>
              <a:rPr lang="en-US" sz="1100" dirty="0">
                <a:solidFill>
                  <a:srgbClr val="1A1A2E"/>
                </a:solidFill>
              </a:rPr>
              <a:t>KI die Grundrechte verletzt</a:t>
            </a:r>
            <a:endParaRPr lang="en-US" sz="1100" dirty="0"/>
          </a:p>
        </p:txBody>
      </p:sp>
      <p:sp>
        <p:nvSpPr>
          <p:cNvPr id="9" name="Shape 7"/>
          <p:cNvSpPr/>
          <p:nvPr/>
        </p:nvSpPr>
        <p:spPr>
          <a:xfrm>
            <a:off x="5303520" y="1298448"/>
            <a:ext cx="3474720" cy="694944"/>
          </a:xfrm>
          <a:prstGeom prst="rect">
            <a:avLst/>
          </a:prstGeom>
          <a:solidFill>
            <a:srgbClr val="FFFFFF"/>
          </a:solidFill>
          <a:ln w="12700">
            <a:solidFill>
              <a:srgbClr val="E5E7EB"/>
            </a:solidFill>
            <a:prstDash val="solid"/>
          </a:ln>
        </p:spPr>
        <p:txBody>
          <a:bodyPr/>
          <a:lstStyle/>
          <a:p>
            <a:endParaRPr/>
          </a:p>
        </p:txBody>
      </p:sp>
      <p:sp>
        <p:nvSpPr>
          <p:cNvPr id="10" name="Text 8"/>
          <p:cNvSpPr/>
          <p:nvPr/>
        </p:nvSpPr>
        <p:spPr>
          <a:xfrm>
            <a:off x="5440680" y="1298448"/>
            <a:ext cx="3246120" cy="694944"/>
          </a:xfrm>
          <a:prstGeom prst="rect">
            <a:avLst/>
          </a:prstGeom>
          <a:noFill/>
          <a:ln/>
        </p:spPr>
        <p:txBody>
          <a:bodyPr wrap="square" rtlCol="0" anchor="ctr"/>
          <a:lstStyle/>
          <a:p>
            <a:pPr marL="0" indent="0">
              <a:buNone/>
            </a:pPr>
            <a:r>
              <a:rPr lang="en-US" sz="1000" i="1" dirty="0">
                <a:solidFill>
                  <a:srgbClr val="4B5563"/>
                </a:solidFill>
              </a:rPr>
              <a:t>Social Scoring · Emotionserkennung am Arbeitsplatz · Sublimale Beeinflussung</a:t>
            </a:r>
            <a:endParaRPr lang="en-US" sz="1000" dirty="0"/>
          </a:p>
        </p:txBody>
      </p:sp>
      <p:sp>
        <p:nvSpPr>
          <p:cNvPr id="11" name="Shape 9"/>
          <p:cNvSpPr/>
          <p:nvPr/>
        </p:nvSpPr>
        <p:spPr>
          <a:xfrm>
            <a:off x="365760" y="2103120"/>
            <a:ext cx="2011680" cy="694944"/>
          </a:xfrm>
          <a:prstGeom prst="rect">
            <a:avLst/>
          </a:prstGeom>
          <a:solidFill>
            <a:srgbClr val="EF4444"/>
          </a:solidFill>
          <a:ln w="12700">
            <a:solidFill>
              <a:srgbClr val="EF4444"/>
            </a:solidFill>
            <a:prstDash val="solid"/>
          </a:ln>
        </p:spPr>
        <p:txBody>
          <a:bodyPr/>
          <a:lstStyle/>
          <a:p>
            <a:endParaRPr/>
          </a:p>
        </p:txBody>
      </p:sp>
      <p:sp>
        <p:nvSpPr>
          <p:cNvPr id="12" name="Text 10"/>
          <p:cNvSpPr/>
          <p:nvPr/>
        </p:nvSpPr>
        <p:spPr>
          <a:xfrm>
            <a:off x="365760" y="2103120"/>
            <a:ext cx="2011680" cy="694944"/>
          </a:xfrm>
          <a:prstGeom prst="rect">
            <a:avLst/>
          </a:prstGeom>
          <a:noFill/>
          <a:ln/>
        </p:spPr>
        <p:txBody>
          <a:bodyPr wrap="square" rtlCol="0" anchor="ctr"/>
          <a:lstStyle/>
          <a:p>
            <a:pPr marL="0" indent="0" algn="ctr">
              <a:buNone/>
            </a:pPr>
            <a:r>
              <a:rPr lang="en-US" sz="1100" b="1" dirty="0">
                <a:solidFill>
                  <a:srgbClr val="FFFFFF"/>
                </a:solidFill>
              </a:rPr>
              <a:t>HOCHRISIKO</a:t>
            </a:r>
            <a:endParaRPr lang="en-US" sz="1100" dirty="0"/>
          </a:p>
        </p:txBody>
      </p:sp>
      <p:sp>
        <p:nvSpPr>
          <p:cNvPr id="13" name="Shape 11"/>
          <p:cNvSpPr/>
          <p:nvPr/>
        </p:nvSpPr>
        <p:spPr>
          <a:xfrm>
            <a:off x="2468880" y="2103120"/>
            <a:ext cx="2743200" cy="694944"/>
          </a:xfrm>
          <a:prstGeom prst="rect">
            <a:avLst/>
          </a:prstGeom>
          <a:solidFill>
            <a:srgbClr val="FEF2F2"/>
          </a:solidFill>
          <a:ln w="12700">
            <a:solidFill>
              <a:srgbClr val="EF4444"/>
            </a:solidFill>
            <a:prstDash val="solid"/>
          </a:ln>
        </p:spPr>
        <p:txBody>
          <a:bodyPr/>
          <a:lstStyle/>
          <a:p>
            <a:endParaRPr/>
          </a:p>
        </p:txBody>
      </p:sp>
      <p:sp>
        <p:nvSpPr>
          <p:cNvPr id="14" name="Text 12"/>
          <p:cNvSpPr/>
          <p:nvPr/>
        </p:nvSpPr>
        <p:spPr>
          <a:xfrm>
            <a:off x="2606040" y="2103120"/>
            <a:ext cx="2514600" cy="694944"/>
          </a:xfrm>
          <a:prstGeom prst="rect">
            <a:avLst/>
          </a:prstGeom>
          <a:noFill/>
          <a:ln/>
        </p:spPr>
        <p:txBody>
          <a:bodyPr wrap="square" rtlCol="0" anchor="ctr"/>
          <a:lstStyle/>
          <a:p>
            <a:pPr marL="0" indent="0">
              <a:buNone/>
            </a:pPr>
            <a:r>
              <a:rPr lang="en-US" sz="1100" dirty="0">
                <a:solidFill>
                  <a:srgbClr val="1A1A2E"/>
                </a:solidFill>
              </a:rPr>
              <a:t>Erhebliches Risiko für Grundrechte / Sicherheit</a:t>
            </a:r>
            <a:endParaRPr lang="en-US" sz="1100" dirty="0"/>
          </a:p>
        </p:txBody>
      </p:sp>
      <p:sp>
        <p:nvSpPr>
          <p:cNvPr id="15" name="Shape 13"/>
          <p:cNvSpPr/>
          <p:nvPr/>
        </p:nvSpPr>
        <p:spPr>
          <a:xfrm>
            <a:off x="5303520" y="2103120"/>
            <a:ext cx="3474720" cy="694944"/>
          </a:xfrm>
          <a:prstGeom prst="rect">
            <a:avLst/>
          </a:prstGeom>
          <a:solidFill>
            <a:srgbClr val="FFFFFF"/>
          </a:solidFill>
          <a:ln w="12700">
            <a:solidFill>
              <a:srgbClr val="E5E7EB"/>
            </a:solidFill>
            <a:prstDash val="solid"/>
          </a:ln>
        </p:spPr>
        <p:txBody>
          <a:bodyPr/>
          <a:lstStyle/>
          <a:p>
            <a:endParaRPr/>
          </a:p>
        </p:txBody>
      </p:sp>
      <p:sp>
        <p:nvSpPr>
          <p:cNvPr id="16" name="Text 14"/>
          <p:cNvSpPr/>
          <p:nvPr/>
        </p:nvSpPr>
        <p:spPr>
          <a:xfrm>
            <a:off x="5440680" y="2103120"/>
            <a:ext cx="3246120" cy="694944"/>
          </a:xfrm>
          <a:prstGeom prst="rect">
            <a:avLst/>
          </a:prstGeom>
          <a:noFill/>
          <a:ln/>
        </p:spPr>
        <p:txBody>
          <a:bodyPr wrap="square" rtlCol="0" anchor="ctr"/>
          <a:lstStyle/>
          <a:p>
            <a:pPr marL="0" indent="0">
              <a:buNone/>
            </a:pPr>
            <a:r>
              <a:rPr lang="en-US" sz="1000" i="1" dirty="0">
                <a:solidFill>
                  <a:srgbClr val="4B5563"/>
                </a:solidFill>
              </a:rPr>
              <a:t>Bewerbungsauswahl per KI · Kreditbewertung · Medizinische Diagnose</a:t>
            </a:r>
            <a:endParaRPr lang="en-US" sz="1000" dirty="0"/>
          </a:p>
        </p:txBody>
      </p:sp>
      <p:sp>
        <p:nvSpPr>
          <p:cNvPr id="17" name="Shape 15"/>
          <p:cNvSpPr/>
          <p:nvPr/>
        </p:nvSpPr>
        <p:spPr>
          <a:xfrm>
            <a:off x="365760" y="2907792"/>
            <a:ext cx="2011680" cy="694944"/>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365760" y="2907792"/>
            <a:ext cx="2011680" cy="694944"/>
          </a:xfrm>
          <a:prstGeom prst="rect">
            <a:avLst/>
          </a:prstGeom>
          <a:noFill/>
          <a:ln/>
        </p:spPr>
        <p:txBody>
          <a:bodyPr wrap="square" rtlCol="0" anchor="ctr"/>
          <a:lstStyle/>
          <a:p>
            <a:pPr marL="0" indent="0" algn="ctr">
              <a:buNone/>
            </a:pPr>
            <a:r>
              <a:rPr lang="en-US" sz="1100" b="1" dirty="0">
                <a:solidFill>
                  <a:srgbClr val="FFFFFF"/>
                </a:solidFill>
              </a:rPr>
              <a:t>TRANSPARENZPFLICHT</a:t>
            </a:r>
            <a:endParaRPr lang="en-US" sz="1100" dirty="0"/>
          </a:p>
        </p:txBody>
      </p:sp>
      <p:sp>
        <p:nvSpPr>
          <p:cNvPr id="19" name="Shape 17"/>
          <p:cNvSpPr/>
          <p:nvPr/>
        </p:nvSpPr>
        <p:spPr>
          <a:xfrm>
            <a:off x="2468880" y="2907792"/>
            <a:ext cx="2743200" cy="694944"/>
          </a:xfrm>
          <a:prstGeom prst="rect">
            <a:avLst/>
          </a:prstGeom>
          <a:solidFill>
            <a:srgbClr val="FFFBEB"/>
          </a:solidFill>
          <a:ln w="12700">
            <a:solidFill>
              <a:srgbClr val="F59E0B"/>
            </a:solidFill>
            <a:prstDash val="solid"/>
          </a:ln>
        </p:spPr>
        <p:txBody>
          <a:bodyPr/>
          <a:lstStyle/>
          <a:p>
            <a:endParaRPr/>
          </a:p>
        </p:txBody>
      </p:sp>
      <p:sp>
        <p:nvSpPr>
          <p:cNvPr id="20" name="Text 18"/>
          <p:cNvSpPr/>
          <p:nvPr/>
        </p:nvSpPr>
        <p:spPr>
          <a:xfrm>
            <a:off x="2606040" y="2907792"/>
            <a:ext cx="2514600" cy="694944"/>
          </a:xfrm>
          <a:prstGeom prst="rect">
            <a:avLst/>
          </a:prstGeom>
          <a:noFill/>
          <a:ln/>
        </p:spPr>
        <p:txBody>
          <a:bodyPr wrap="square" rtlCol="0" anchor="ctr"/>
          <a:lstStyle/>
          <a:p>
            <a:pPr marL="0" indent="0">
              <a:buNone/>
            </a:pPr>
            <a:r>
              <a:rPr lang="en-US" sz="1100" dirty="0">
                <a:solidFill>
                  <a:srgbClr val="1A1A2E"/>
                </a:solidFill>
              </a:rPr>
              <a:t>KI-Ergebnisse müssen erkennbar sein</a:t>
            </a:r>
            <a:endParaRPr lang="en-US" sz="1100" dirty="0"/>
          </a:p>
        </p:txBody>
      </p:sp>
      <p:sp>
        <p:nvSpPr>
          <p:cNvPr id="21" name="Shape 19"/>
          <p:cNvSpPr/>
          <p:nvPr/>
        </p:nvSpPr>
        <p:spPr>
          <a:xfrm>
            <a:off x="5303520" y="2907792"/>
            <a:ext cx="3474720" cy="694944"/>
          </a:xfrm>
          <a:prstGeom prst="rect">
            <a:avLst/>
          </a:prstGeom>
          <a:solidFill>
            <a:srgbClr val="FFFFFF"/>
          </a:solidFill>
          <a:ln w="12700">
            <a:solidFill>
              <a:srgbClr val="E5E7EB"/>
            </a:solidFill>
            <a:prstDash val="solid"/>
          </a:ln>
        </p:spPr>
        <p:txBody>
          <a:bodyPr/>
          <a:lstStyle/>
          <a:p>
            <a:endParaRPr/>
          </a:p>
        </p:txBody>
      </p:sp>
      <p:sp>
        <p:nvSpPr>
          <p:cNvPr id="22" name="Text 20"/>
          <p:cNvSpPr/>
          <p:nvPr/>
        </p:nvSpPr>
        <p:spPr>
          <a:xfrm>
            <a:off x="5440680" y="2907792"/>
            <a:ext cx="3246120" cy="694944"/>
          </a:xfrm>
          <a:prstGeom prst="rect">
            <a:avLst/>
          </a:prstGeom>
          <a:noFill/>
          <a:ln/>
        </p:spPr>
        <p:txBody>
          <a:bodyPr wrap="square" rtlCol="0" anchor="ctr"/>
          <a:lstStyle/>
          <a:p>
            <a:pPr marL="0" indent="0">
              <a:buNone/>
            </a:pPr>
            <a:r>
              <a:rPr lang="en-US" sz="1000" i="1" dirty="0">
                <a:solidFill>
                  <a:srgbClr val="4B5563"/>
                </a:solidFill>
              </a:rPr>
              <a:t>ChatGPT-Texte extern als eigen ausgeben → kennzeichnen · Chatbots · Deepfakes</a:t>
            </a:r>
            <a:endParaRPr lang="en-US" sz="1000" dirty="0"/>
          </a:p>
        </p:txBody>
      </p:sp>
      <p:sp>
        <p:nvSpPr>
          <p:cNvPr id="23" name="Shape 21"/>
          <p:cNvSpPr/>
          <p:nvPr/>
        </p:nvSpPr>
        <p:spPr>
          <a:xfrm>
            <a:off x="365760" y="3712464"/>
            <a:ext cx="2011680" cy="694944"/>
          </a:xfrm>
          <a:prstGeom prst="rect">
            <a:avLst/>
          </a:prstGeom>
          <a:solidFill>
            <a:srgbClr val="10B981"/>
          </a:solidFill>
          <a:ln w="12700">
            <a:solidFill>
              <a:srgbClr val="10B981"/>
            </a:solidFill>
            <a:prstDash val="solid"/>
          </a:ln>
        </p:spPr>
        <p:txBody>
          <a:bodyPr/>
          <a:lstStyle/>
          <a:p>
            <a:endParaRPr/>
          </a:p>
        </p:txBody>
      </p:sp>
      <p:sp>
        <p:nvSpPr>
          <p:cNvPr id="24" name="Text 22"/>
          <p:cNvSpPr/>
          <p:nvPr/>
        </p:nvSpPr>
        <p:spPr>
          <a:xfrm>
            <a:off x="365760" y="3712464"/>
            <a:ext cx="2011680" cy="694944"/>
          </a:xfrm>
          <a:prstGeom prst="rect">
            <a:avLst/>
          </a:prstGeom>
          <a:noFill/>
          <a:ln/>
        </p:spPr>
        <p:txBody>
          <a:bodyPr wrap="square" rtlCol="0" anchor="ctr"/>
          <a:lstStyle/>
          <a:p>
            <a:pPr marL="0" indent="0" algn="ctr">
              <a:buNone/>
            </a:pPr>
            <a:r>
              <a:rPr lang="en-US" sz="1100" b="1" dirty="0">
                <a:solidFill>
                  <a:srgbClr val="FFFFFF"/>
                </a:solidFill>
              </a:rPr>
              <a:t>MINIMAL-RISK (≤90%)</a:t>
            </a:r>
            <a:endParaRPr lang="en-US" sz="1100" dirty="0"/>
          </a:p>
        </p:txBody>
      </p:sp>
      <p:sp>
        <p:nvSpPr>
          <p:cNvPr id="25" name="Shape 23"/>
          <p:cNvSpPr/>
          <p:nvPr/>
        </p:nvSpPr>
        <p:spPr>
          <a:xfrm>
            <a:off x="2468880" y="3712464"/>
            <a:ext cx="2743200" cy="694944"/>
          </a:xfrm>
          <a:prstGeom prst="rect">
            <a:avLst/>
          </a:prstGeom>
          <a:solidFill>
            <a:srgbClr val="F0FDF4"/>
          </a:solidFill>
          <a:ln w="12700">
            <a:solidFill>
              <a:srgbClr val="10B981"/>
            </a:solidFill>
            <a:prstDash val="solid"/>
          </a:ln>
        </p:spPr>
        <p:txBody>
          <a:bodyPr/>
          <a:lstStyle/>
          <a:p>
            <a:endParaRPr/>
          </a:p>
        </p:txBody>
      </p:sp>
      <p:sp>
        <p:nvSpPr>
          <p:cNvPr id="26" name="Text 24"/>
          <p:cNvSpPr/>
          <p:nvPr/>
        </p:nvSpPr>
        <p:spPr>
          <a:xfrm>
            <a:off x="2606040" y="3712464"/>
            <a:ext cx="2514600" cy="694944"/>
          </a:xfrm>
          <a:prstGeom prst="rect">
            <a:avLst/>
          </a:prstGeom>
          <a:noFill/>
          <a:ln/>
        </p:spPr>
        <p:txBody>
          <a:bodyPr wrap="square" rtlCol="0" anchor="ctr"/>
          <a:lstStyle/>
          <a:p>
            <a:pPr marL="0" indent="0">
              <a:buNone/>
            </a:pPr>
            <a:r>
              <a:rPr lang="en-US" sz="1100" dirty="0">
                <a:solidFill>
                  <a:srgbClr val="1A1A2E"/>
                </a:solidFill>
              </a:rPr>
              <a:t>Kaum Einschränkungen — Kompetenzpflicht gilt trotzdem</a:t>
            </a:r>
            <a:endParaRPr lang="en-US" sz="1100" dirty="0"/>
          </a:p>
        </p:txBody>
      </p:sp>
      <p:sp>
        <p:nvSpPr>
          <p:cNvPr id="27" name="Shape 25"/>
          <p:cNvSpPr/>
          <p:nvPr/>
        </p:nvSpPr>
        <p:spPr>
          <a:xfrm>
            <a:off x="5303520" y="3712464"/>
            <a:ext cx="3474720" cy="694944"/>
          </a:xfrm>
          <a:prstGeom prst="rect">
            <a:avLst/>
          </a:prstGeom>
          <a:solidFill>
            <a:srgbClr val="FFFFFF"/>
          </a:solidFill>
          <a:ln w="12700">
            <a:solidFill>
              <a:srgbClr val="E5E7EB"/>
            </a:solidFill>
            <a:prstDash val="solid"/>
          </a:ln>
        </p:spPr>
        <p:txBody>
          <a:bodyPr/>
          <a:lstStyle/>
          <a:p>
            <a:endParaRPr/>
          </a:p>
        </p:txBody>
      </p:sp>
      <p:sp>
        <p:nvSpPr>
          <p:cNvPr id="28" name="Text 26"/>
          <p:cNvSpPr/>
          <p:nvPr/>
        </p:nvSpPr>
        <p:spPr>
          <a:xfrm>
            <a:off x="5440680" y="3712464"/>
            <a:ext cx="3246120" cy="694944"/>
          </a:xfrm>
          <a:prstGeom prst="rect">
            <a:avLst/>
          </a:prstGeom>
          <a:noFill/>
          <a:ln/>
        </p:spPr>
        <p:txBody>
          <a:bodyPr wrap="square" rtlCol="0" anchor="ctr"/>
          <a:lstStyle/>
          <a:p>
            <a:pPr marL="0" indent="0">
              <a:buNone/>
            </a:pPr>
            <a:r>
              <a:rPr lang="en-US" sz="1000" i="1" dirty="0">
                <a:solidFill>
                  <a:srgbClr val="4B5563"/>
                </a:solidFill>
              </a:rPr>
              <a:t>E-Mails schreiben · Brainstorming · Recherche · Meeting-Protokoll → euer Alltag</a:t>
            </a:r>
            <a:endParaRPr lang="en-US" sz="1000" dirty="0"/>
          </a:p>
        </p:txBody>
      </p:sp>
      <p:sp>
        <p:nvSpPr>
          <p:cNvPr id="31" name="TextBox 3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F-20  |  EU AI Act: Vier Risikoklassen — wo stehen Ihre Aufgaben?</a:t>
            </a:r>
          </a:p>
        </p:txBody>
      </p:sp>
      <p:pic>
        <p:nvPicPr>
          <p:cNvPr id="3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3" name="foundic_text_3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Ethik &amp; Recht: Urheberrecht &amp; KI-Bias</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Zwei unterschätzte Risiken beim KI-Einsatz</a:t>
            </a:r>
            <a:endParaRPr lang="en-US" sz="2600" dirty="0"/>
          </a:p>
        </p:txBody>
      </p:sp>
      <p:sp>
        <p:nvSpPr>
          <p:cNvPr id="5" name="Shape 3"/>
          <p:cNvSpPr/>
          <p:nvPr/>
        </p:nvSpPr>
        <p:spPr>
          <a:xfrm>
            <a:off x="365760" y="1298448"/>
            <a:ext cx="4023360" cy="315468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3154680"/>
          </a:xfrm>
          <a:prstGeom prst="rect">
            <a:avLst/>
          </a:prstGeom>
          <a:solidFill>
            <a:srgbClr val="0F1B3C"/>
          </a:solidFill>
          <a:ln w="12700">
            <a:solidFill>
              <a:srgbClr val="0F1B3C"/>
            </a:solidFill>
            <a:prstDash val="solid"/>
          </a:ln>
        </p:spPr>
        <p:txBody>
          <a:bodyPr/>
          <a:lstStyle/>
          <a:p>
            <a:endParaRPr/>
          </a:p>
        </p:txBody>
      </p:sp>
      <p:sp>
        <p:nvSpPr>
          <p:cNvPr id="7" name="Shape 5"/>
          <p:cNvSpPr/>
          <p:nvPr/>
        </p:nvSpPr>
        <p:spPr>
          <a:xfrm>
            <a:off x="429768" y="1298448"/>
            <a:ext cx="3959352" cy="457200"/>
          </a:xfrm>
          <a:prstGeom prst="rect">
            <a:avLst/>
          </a:prstGeom>
          <a:solidFill>
            <a:srgbClr val="0F1B3C"/>
          </a:solidFill>
          <a:ln w="12700">
            <a:solidFill>
              <a:srgbClr val="0F1B3C"/>
            </a:solidFill>
            <a:prstDash val="solid"/>
          </a:ln>
        </p:spPr>
        <p:txBody>
          <a:bodyPr/>
          <a:lstStyle/>
          <a:p>
            <a:endParaRPr/>
          </a:p>
        </p:txBody>
      </p:sp>
      <p:sp>
        <p:nvSpPr>
          <p:cNvPr id="8" name="Text 6"/>
          <p:cNvSpPr/>
          <p:nvPr/>
        </p:nvSpPr>
        <p:spPr>
          <a:xfrm>
            <a:off x="502920" y="1298448"/>
            <a:ext cx="3840480" cy="457200"/>
          </a:xfrm>
          <a:prstGeom prst="rect">
            <a:avLst/>
          </a:prstGeom>
          <a:noFill/>
          <a:ln/>
        </p:spPr>
        <p:txBody>
          <a:bodyPr wrap="square" rtlCol="0" anchor="ctr"/>
          <a:lstStyle/>
          <a:p>
            <a:pPr marL="0" indent="0">
              <a:buNone/>
            </a:pPr>
            <a:r>
              <a:rPr lang="en-US" sz="1300" b="1" dirty="0">
                <a:solidFill>
                  <a:srgbClr val="FFFFFF"/>
                </a:solidFill>
              </a:rPr>
              <a:t>©  Urheberrecht bei KI-Outputs</a:t>
            </a:r>
            <a:endParaRPr lang="en-US" sz="1300" dirty="0"/>
          </a:p>
        </p:txBody>
      </p:sp>
      <p:sp>
        <p:nvSpPr>
          <p:cNvPr id="9" name="Text 7"/>
          <p:cNvSpPr/>
          <p:nvPr/>
        </p:nvSpPr>
        <p:spPr>
          <a:xfrm>
            <a:off x="594360" y="1847088"/>
            <a:ext cx="3657600" cy="274320"/>
          </a:xfrm>
          <a:prstGeom prst="rect">
            <a:avLst/>
          </a:prstGeom>
          <a:noFill/>
          <a:ln/>
        </p:spPr>
        <p:txBody>
          <a:bodyPr wrap="square" rtlCol="0" anchor="ctr"/>
          <a:lstStyle/>
          <a:p>
            <a:pPr marL="0" indent="0">
              <a:buNone/>
            </a:pPr>
            <a:r>
              <a:rPr lang="en-US" sz="1100" b="1" dirty="0">
                <a:solidFill>
                  <a:srgbClr val="1A1A2E"/>
                </a:solidFill>
              </a:rPr>
              <a:t>Wem gehören KI-Outputs?</a:t>
            </a:r>
            <a:endParaRPr lang="en-US" sz="1100" dirty="0"/>
          </a:p>
        </p:txBody>
      </p:sp>
      <p:sp>
        <p:nvSpPr>
          <p:cNvPr id="10" name="Text 8"/>
          <p:cNvSpPr/>
          <p:nvPr/>
        </p:nvSpPr>
        <p:spPr>
          <a:xfrm>
            <a:off x="594360" y="2121408"/>
            <a:ext cx="3657600" cy="475488"/>
          </a:xfrm>
          <a:prstGeom prst="rect">
            <a:avLst/>
          </a:prstGeom>
          <a:noFill/>
          <a:ln/>
        </p:spPr>
        <p:txBody>
          <a:bodyPr wrap="square" rtlCol="0" anchor="ctr"/>
          <a:lstStyle/>
          <a:p>
            <a:pPr marL="0" indent="0">
              <a:buNone/>
            </a:pPr>
            <a:r>
              <a:rPr lang="en-US" sz="1050" dirty="0">
                <a:solidFill>
                  <a:srgbClr val="4B5563"/>
                </a:solidFill>
              </a:rPr>
              <a:t>KI kann kein Urheber sein. Outputs sind nicht geschützt — aber Trainingsmaterial der KI kann fremdes Recht verletzen.</a:t>
            </a:r>
            <a:endParaRPr lang="en-US" sz="1050" dirty="0"/>
          </a:p>
        </p:txBody>
      </p:sp>
      <p:sp>
        <p:nvSpPr>
          <p:cNvPr id="11" name="Text 9"/>
          <p:cNvSpPr/>
          <p:nvPr/>
        </p:nvSpPr>
        <p:spPr>
          <a:xfrm>
            <a:off x="594360" y="2688336"/>
            <a:ext cx="3657600" cy="274320"/>
          </a:xfrm>
          <a:prstGeom prst="rect">
            <a:avLst/>
          </a:prstGeom>
          <a:noFill/>
          <a:ln/>
        </p:spPr>
        <p:txBody>
          <a:bodyPr wrap="square" rtlCol="0" anchor="ctr"/>
          <a:lstStyle/>
          <a:p>
            <a:pPr marL="0" indent="0">
              <a:buNone/>
            </a:pPr>
            <a:r>
              <a:rPr lang="en-US" sz="1100" b="1" dirty="0">
                <a:solidFill>
                  <a:srgbClr val="1A1A2E"/>
                </a:solidFill>
              </a:rPr>
              <a:t>Darf ich KI-Texte veröffentlichen?</a:t>
            </a:r>
            <a:endParaRPr lang="en-US" sz="1100" dirty="0"/>
          </a:p>
        </p:txBody>
      </p:sp>
      <p:sp>
        <p:nvSpPr>
          <p:cNvPr id="12" name="Text 10"/>
          <p:cNvSpPr/>
          <p:nvPr/>
        </p:nvSpPr>
        <p:spPr>
          <a:xfrm>
            <a:off x="594360" y="2962656"/>
            <a:ext cx="3657600" cy="475488"/>
          </a:xfrm>
          <a:prstGeom prst="rect">
            <a:avLst/>
          </a:prstGeom>
          <a:noFill/>
          <a:ln/>
        </p:spPr>
        <p:txBody>
          <a:bodyPr wrap="square" rtlCol="0" anchor="ctr"/>
          <a:lstStyle/>
          <a:p>
            <a:pPr marL="0" indent="0">
              <a:buNone/>
            </a:pPr>
            <a:r>
              <a:rPr lang="en-US" sz="1050" dirty="0">
                <a:solidFill>
                  <a:srgbClr val="4B5563"/>
                </a:solidFill>
              </a:rPr>
              <a:t>Ja — aber Stilkopien, direkte Zitate aus Trainingsdaten oder reproduzierte Logos können Ansprüche begründen.</a:t>
            </a:r>
            <a:endParaRPr lang="en-US" sz="1050" dirty="0"/>
          </a:p>
        </p:txBody>
      </p:sp>
      <p:sp>
        <p:nvSpPr>
          <p:cNvPr id="13" name="Text 11"/>
          <p:cNvSpPr/>
          <p:nvPr/>
        </p:nvSpPr>
        <p:spPr>
          <a:xfrm>
            <a:off x="594360" y="3529584"/>
            <a:ext cx="3657600" cy="274320"/>
          </a:xfrm>
          <a:prstGeom prst="rect">
            <a:avLst/>
          </a:prstGeom>
          <a:noFill/>
          <a:ln/>
        </p:spPr>
        <p:txBody>
          <a:bodyPr wrap="square" rtlCol="0" anchor="ctr"/>
          <a:lstStyle/>
          <a:p>
            <a:pPr marL="0" indent="0">
              <a:buNone/>
            </a:pPr>
            <a:r>
              <a:rPr lang="en-US" sz="1100" b="1" dirty="0">
                <a:solidFill>
                  <a:srgbClr val="1A1A2E"/>
                </a:solidFill>
              </a:rPr>
              <a:t>Nordlicht-Regel:</a:t>
            </a:r>
            <a:endParaRPr lang="en-US" sz="1100" dirty="0"/>
          </a:p>
        </p:txBody>
      </p:sp>
      <p:sp>
        <p:nvSpPr>
          <p:cNvPr id="14" name="Text 12"/>
          <p:cNvSpPr/>
          <p:nvPr/>
        </p:nvSpPr>
        <p:spPr>
          <a:xfrm>
            <a:off x="594360" y="3803904"/>
            <a:ext cx="3657600" cy="475488"/>
          </a:xfrm>
          <a:prstGeom prst="rect">
            <a:avLst/>
          </a:prstGeom>
          <a:noFill/>
          <a:ln/>
        </p:spPr>
        <p:txBody>
          <a:bodyPr wrap="square" rtlCol="0" anchor="ctr"/>
          <a:lstStyle/>
          <a:p>
            <a:pPr marL="0" indent="0">
              <a:buNone/>
            </a:pPr>
            <a:r>
              <a:rPr lang="en-US" sz="1050" dirty="0">
                <a:solidFill>
                  <a:srgbClr val="4B5563"/>
                </a:solidFill>
              </a:rPr>
              <a:t>KI-Texte immer redigieren. Nie unverändert unter eigenem Namen veröffentlichen.</a:t>
            </a:r>
            <a:endParaRPr lang="en-US" sz="1050" dirty="0"/>
          </a:p>
        </p:txBody>
      </p:sp>
      <p:sp>
        <p:nvSpPr>
          <p:cNvPr id="15" name="Shape 13"/>
          <p:cNvSpPr/>
          <p:nvPr/>
        </p:nvSpPr>
        <p:spPr>
          <a:xfrm>
            <a:off x="4663440" y="1298448"/>
            <a:ext cx="4023360" cy="315468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4"/>
          <p:cNvSpPr/>
          <p:nvPr/>
        </p:nvSpPr>
        <p:spPr>
          <a:xfrm>
            <a:off x="4663440" y="1298448"/>
            <a:ext cx="64008" cy="3154680"/>
          </a:xfrm>
          <a:prstGeom prst="rect">
            <a:avLst/>
          </a:prstGeom>
          <a:solidFill>
            <a:srgbClr val="EF4444"/>
          </a:solidFill>
          <a:ln w="12700">
            <a:solidFill>
              <a:srgbClr val="EF4444"/>
            </a:solidFill>
            <a:prstDash val="solid"/>
          </a:ln>
        </p:spPr>
        <p:txBody>
          <a:bodyPr/>
          <a:lstStyle/>
          <a:p>
            <a:endParaRPr/>
          </a:p>
        </p:txBody>
      </p:sp>
      <p:sp>
        <p:nvSpPr>
          <p:cNvPr id="17" name="Shape 15"/>
          <p:cNvSpPr/>
          <p:nvPr/>
        </p:nvSpPr>
        <p:spPr>
          <a:xfrm>
            <a:off x="4727448" y="1298448"/>
            <a:ext cx="3959352" cy="457200"/>
          </a:xfrm>
          <a:prstGeom prst="rect">
            <a:avLst/>
          </a:prstGeom>
          <a:solidFill>
            <a:srgbClr val="EF4444"/>
          </a:solidFill>
          <a:ln w="12700">
            <a:solidFill>
              <a:srgbClr val="EF4444"/>
            </a:solidFill>
            <a:prstDash val="solid"/>
          </a:ln>
        </p:spPr>
        <p:txBody>
          <a:bodyPr/>
          <a:lstStyle/>
          <a:p>
            <a:endParaRPr/>
          </a:p>
        </p:txBody>
      </p:sp>
      <p:sp>
        <p:nvSpPr>
          <p:cNvPr id="18" name="Text 16"/>
          <p:cNvSpPr/>
          <p:nvPr/>
        </p:nvSpPr>
        <p:spPr>
          <a:xfrm>
            <a:off x="4800600" y="1298448"/>
            <a:ext cx="3840480" cy="457200"/>
          </a:xfrm>
          <a:prstGeom prst="rect">
            <a:avLst/>
          </a:prstGeom>
          <a:noFill/>
          <a:ln/>
        </p:spPr>
        <p:txBody>
          <a:bodyPr wrap="square" rtlCol="0" anchor="ctr"/>
          <a:lstStyle/>
          <a:p>
            <a:pPr marL="0" indent="0">
              <a:buNone/>
            </a:pPr>
            <a:r>
              <a:rPr lang="en-US" sz="1300" b="1" dirty="0">
                <a:solidFill>
                  <a:srgbClr val="FFFFFF"/>
                </a:solidFill>
              </a:rPr>
              <a:t>⚠️  Bias &amp; Diskriminierung durch KI</a:t>
            </a:r>
            <a:endParaRPr lang="en-US" sz="1300" dirty="0"/>
          </a:p>
        </p:txBody>
      </p:sp>
      <p:sp>
        <p:nvSpPr>
          <p:cNvPr id="19" name="Text 17"/>
          <p:cNvSpPr/>
          <p:nvPr/>
        </p:nvSpPr>
        <p:spPr>
          <a:xfrm>
            <a:off x="4846320" y="1847088"/>
            <a:ext cx="3657600" cy="274320"/>
          </a:xfrm>
          <a:prstGeom prst="rect">
            <a:avLst/>
          </a:prstGeom>
          <a:noFill/>
          <a:ln/>
        </p:spPr>
        <p:txBody>
          <a:bodyPr wrap="square" rtlCol="0" anchor="ctr"/>
          <a:lstStyle/>
          <a:p>
            <a:pPr marL="0" indent="0">
              <a:buNone/>
            </a:pPr>
            <a:r>
              <a:rPr lang="en-US" sz="1100" b="1" dirty="0">
                <a:solidFill>
                  <a:srgbClr val="1A1A2E"/>
                </a:solidFill>
              </a:rPr>
              <a:t>Was ist KI-Bias?</a:t>
            </a:r>
            <a:endParaRPr lang="en-US" sz="1100" dirty="0"/>
          </a:p>
        </p:txBody>
      </p:sp>
      <p:sp>
        <p:nvSpPr>
          <p:cNvPr id="20" name="Text 18"/>
          <p:cNvSpPr/>
          <p:nvPr/>
        </p:nvSpPr>
        <p:spPr>
          <a:xfrm>
            <a:off x="4846320" y="2121408"/>
            <a:ext cx="3657600" cy="475488"/>
          </a:xfrm>
          <a:prstGeom prst="rect">
            <a:avLst/>
          </a:prstGeom>
          <a:noFill/>
          <a:ln/>
        </p:spPr>
        <p:txBody>
          <a:bodyPr wrap="square" rtlCol="0" anchor="ctr"/>
          <a:lstStyle/>
          <a:p>
            <a:pPr marL="0" indent="0">
              <a:buNone/>
            </a:pPr>
            <a:r>
              <a:rPr lang="en-US" sz="1050" dirty="0">
                <a:solidFill>
                  <a:srgbClr val="4B5563"/>
                </a:solidFill>
              </a:rPr>
              <a:t>KI-Modelle spiegeln Muster ihrer Trainingsdaten wider — inkl. historischer Ungleichheiten bei Geschlecht, Herkunft, Alter.</a:t>
            </a:r>
            <a:endParaRPr lang="en-US" sz="1050" dirty="0"/>
          </a:p>
        </p:txBody>
      </p:sp>
      <p:sp>
        <p:nvSpPr>
          <p:cNvPr id="21" name="Text 19"/>
          <p:cNvSpPr/>
          <p:nvPr/>
        </p:nvSpPr>
        <p:spPr>
          <a:xfrm>
            <a:off x="4846320" y="2688336"/>
            <a:ext cx="3657600" cy="274320"/>
          </a:xfrm>
          <a:prstGeom prst="rect">
            <a:avLst/>
          </a:prstGeom>
          <a:noFill/>
          <a:ln/>
        </p:spPr>
        <p:txBody>
          <a:bodyPr wrap="square" rtlCol="0" anchor="ctr"/>
          <a:lstStyle/>
          <a:p>
            <a:pPr marL="0" indent="0">
              <a:buNone/>
            </a:pPr>
            <a:r>
              <a:rPr lang="en-US" sz="1100" b="1" dirty="0">
                <a:solidFill>
                  <a:srgbClr val="1A1A2E"/>
                </a:solidFill>
              </a:rPr>
              <a:t>Wo passiert das im Büro?</a:t>
            </a:r>
            <a:endParaRPr lang="en-US" sz="1100" dirty="0"/>
          </a:p>
        </p:txBody>
      </p:sp>
      <p:sp>
        <p:nvSpPr>
          <p:cNvPr id="22" name="Text 20"/>
          <p:cNvSpPr/>
          <p:nvPr/>
        </p:nvSpPr>
        <p:spPr>
          <a:xfrm>
            <a:off x="4846320" y="2962656"/>
            <a:ext cx="3657600" cy="475488"/>
          </a:xfrm>
          <a:prstGeom prst="rect">
            <a:avLst/>
          </a:prstGeom>
          <a:noFill/>
          <a:ln/>
        </p:spPr>
        <p:txBody>
          <a:bodyPr wrap="square" rtlCol="0" anchor="ctr"/>
          <a:lstStyle/>
          <a:p>
            <a:pPr marL="0" indent="0">
              <a:buNone/>
            </a:pPr>
            <a:r>
              <a:rPr lang="en-US" sz="1050" dirty="0">
                <a:solidFill>
                  <a:srgbClr val="4B5563"/>
                </a:solidFill>
              </a:rPr>
              <a:t>Stellenanzeigen (männliche Sprache) · Kunden-Priorisierung (Postleitzahl) · Texte die Gruppen unsichtbar machen.</a:t>
            </a:r>
            <a:endParaRPr lang="en-US" sz="1050" dirty="0"/>
          </a:p>
        </p:txBody>
      </p:sp>
      <p:sp>
        <p:nvSpPr>
          <p:cNvPr id="23" name="Text 21"/>
          <p:cNvSpPr/>
          <p:nvPr/>
        </p:nvSpPr>
        <p:spPr>
          <a:xfrm>
            <a:off x="4846320" y="3529584"/>
            <a:ext cx="3657600" cy="274320"/>
          </a:xfrm>
          <a:prstGeom prst="rect">
            <a:avLst/>
          </a:prstGeom>
          <a:noFill/>
          <a:ln/>
        </p:spPr>
        <p:txBody>
          <a:bodyPr wrap="square" rtlCol="0" anchor="ctr"/>
          <a:lstStyle/>
          <a:p>
            <a:pPr marL="0" indent="0">
              <a:buNone/>
            </a:pPr>
            <a:r>
              <a:rPr lang="en-US" sz="1100" b="1" dirty="0">
                <a:solidFill>
                  <a:srgbClr val="1A1A2E"/>
                </a:solidFill>
              </a:rPr>
              <a:t>Gegenmaßnahme:</a:t>
            </a:r>
            <a:endParaRPr lang="en-US" sz="1100" dirty="0"/>
          </a:p>
        </p:txBody>
      </p:sp>
      <p:sp>
        <p:nvSpPr>
          <p:cNvPr id="24" name="Text 22"/>
          <p:cNvSpPr/>
          <p:nvPr/>
        </p:nvSpPr>
        <p:spPr>
          <a:xfrm>
            <a:off x="4846320" y="3803904"/>
            <a:ext cx="3657600" cy="475488"/>
          </a:xfrm>
          <a:prstGeom prst="rect">
            <a:avLst/>
          </a:prstGeom>
          <a:noFill/>
          <a:ln/>
        </p:spPr>
        <p:txBody>
          <a:bodyPr wrap="square" rtlCol="0" anchor="ctr"/>
          <a:lstStyle/>
          <a:p>
            <a:pPr marL="0" indent="0">
              <a:buNone/>
            </a:pPr>
            <a:r>
              <a:rPr lang="en-US" sz="1050" dirty="0">
                <a:solidFill>
                  <a:srgbClr val="4B5563"/>
                </a:solidFill>
              </a:rPr>
              <a:t>KI-Outputs aktiv prüfen: 'Welche Personengruppen fehlen?' — Bias-Prompt: 'Prüfe auf Einseitigkeit und Diskriminierung.'</a:t>
            </a:r>
            <a:endParaRPr lang="en-US" sz="105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F-21  |  Zwei </a:t>
            </a:r>
            <a:r>
              <a:rPr sz="850" b="1" dirty="0" err="1">
                <a:solidFill>
                  <a:srgbClr val="FFFFFF"/>
                </a:solidFill>
                <a:latin typeface="Calibri"/>
              </a:rPr>
              <a:t>unterschätzte</a:t>
            </a:r>
            <a:r>
              <a:rPr sz="850" b="1" dirty="0">
                <a:solidFill>
                  <a:srgbClr val="FFFFFF"/>
                </a:solidFill>
                <a:latin typeface="Calibri"/>
              </a:rPr>
              <a:t> </a:t>
            </a:r>
            <a:r>
              <a:rPr sz="850" b="1" dirty="0" err="1">
                <a:solidFill>
                  <a:srgbClr val="FFFFFF"/>
                </a:solidFill>
                <a:latin typeface="Calibri"/>
              </a:rPr>
              <a:t>Risiken</a:t>
            </a:r>
            <a:r>
              <a:rPr sz="850" b="1" dirty="0">
                <a:solidFill>
                  <a:srgbClr val="FFFFFF"/>
                </a:solidFill>
                <a:latin typeface="Calibri"/>
              </a:rPr>
              <a:t> </a:t>
            </a:r>
            <a:r>
              <a:rPr sz="850" b="1" dirty="0" err="1">
                <a:solidFill>
                  <a:srgbClr val="FFFFFF"/>
                </a:solidFill>
                <a:latin typeface="Calibri"/>
              </a:rPr>
              <a:t>beim</a:t>
            </a:r>
            <a:r>
              <a:rPr sz="850" b="1" dirty="0">
                <a:solidFill>
                  <a:srgbClr val="FFFFFF"/>
                </a:solidFill>
                <a:latin typeface="Calibri"/>
              </a:rPr>
              <a:t> KI-</a:t>
            </a:r>
            <a:r>
              <a:rPr sz="850" b="1" dirty="0" err="1">
                <a:solidFill>
                  <a:srgbClr val="FFFFFF"/>
                </a:solidFill>
                <a:latin typeface="Calibri"/>
              </a:rPr>
              <a:t>Einsatz</a:t>
            </a:r>
            <a:endParaRPr sz="850" b="1" dirty="0">
              <a:solidFill>
                <a:srgbClr val="FFFFFF"/>
              </a:solidFill>
              <a:latin typeface="Calibri"/>
            </a:endParaRP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INTERAKTION: RCTF selbst anwenden</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Ihr erster eigener RCTF-Prompt</a:t>
            </a:r>
            <a:endParaRPr lang="en-US" sz="2800" dirty="0"/>
          </a:p>
        </p:txBody>
      </p:sp>
      <p:sp>
        <p:nvSpPr>
          <p:cNvPr id="5" name="Text 3"/>
          <p:cNvSpPr/>
          <p:nvPr/>
        </p:nvSpPr>
        <p:spPr>
          <a:xfrm>
            <a:off x="640080" y="1371600"/>
            <a:ext cx="7863840" cy="457200"/>
          </a:xfrm>
          <a:prstGeom prst="rect">
            <a:avLst/>
          </a:prstGeom>
          <a:noFill/>
          <a:ln/>
        </p:spPr>
        <p:txBody>
          <a:bodyPr wrap="square" rtlCol="0" anchor="ctr"/>
          <a:lstStyle/>
          <a:p>
            <a:pPr marL="0" indent="0" algn="ctr">
              <a:buNone/>
            </a:pPr>
            <a:r>
              <a:rPr lang="en-US" sz="1500" dirty="0">
                <a:solidFill>
                  <a:srgbClr val="1D4ED8"/>
                </a:solidFill>
              </a:rPr>
              <a:t>Nehmen Sie eine der 3 Aufgaben aus Ihrem Arbeitsalltag (Einstieg Modul 1).</a:t>
            </a:r>
            <a:endParaRPr lang="en-US" sz="1500" dirty="0"/>
          </a:p>
        </p:txBody>
      </p:sp>
      <p:sp>
        <p:nvSpPr>
          <p:cNvPr id="6" name="Shape 4"/>
          <p:cNvSpPr/>
          <p:nvPr/>
        </p:nvSpPr>
        <p:spPr>
          <a:xfrm>
            <a:off x="457200" y="2011680"/>
            <a:ext cx="4023360" cy="1170432"/>
          </a:xfrm>
          <a:prstGeom prst="rect">
            <a:avLst/>
          </a:prstGeom>
          <a:solidFill>
            <a:srgbClr val="DBEAFE"/>
          </a:solidFill>
          <a:ln w="12700">
            <a:solidFill>
              <a:srgbClr val="8B5CF6"/>
            </a:solidFill>
            <a:prstDash val="solid"/>
          </a:ln>
        </p:spPr>
        <p:txBody>
          <a:bodyPr/>
          <a:lstStyle/>
          <a:p>
            <a:endParaRPr/>
          </a:p>
        </p:txBody>
      </p:sp>
      <p:sp>
        <p:nvSpPr>
          <p:cNvPr id="7" name="Shape 5"/>
          <p:cNvSpPr/>
          <p:nvPr/>
        </p:nvSpPr>
        <p:spPr>
          <a:xfrm>
            <a:off x="457200" y="2011680"/>
            <a:ext cx="548640" cy="1170432"/>
          </a:xfrm>
          <a:prstGeom prst="rect">
            <a:avLst/>
          </a:prstGeom>
          <a:solidFill>
            <a:srgbClr val="8B5CF6"/>
          </a:solidFill>
          <a:ln w="12700">
            <a:solidFill>
              <a:srgbClr val="8B5CF6"/>
            </a:solidFill>
            <a:prstDash val="solid"/>
          </a:ln>
        </p:spPr>
        <p:txBody>
          <a:bodyPr/>
          <a:lstStyle/>
          <a:p>
            <a:endParaRPr>
              <a:solidFill>
                <a:schemeClr val="bg1"/>
              </a:solidFill>
            </a:endParaRPr>
          </a:p>
        </p:txBody>
      </p:sp>
      <p:sp>
        <p:nvSpPr>
          <p:cNvPr id="8" name="Text 6"/>
          <p:cNvSpPr/>
          <p:nvPr/>
        </p:nvSpPr>
        <p:spPr>
          <a:xfrm>
            <a:off x="457200" y="2011680"/>
            <a:ext cx="548640" cy="1170432"/>
          </a:xfrm>
          <a:prstGeom prst="rect">
            <a:avLst/>
          </a:prstGeom>
          <a:noFill/>
          <a:ln/>
        </p:spPr>
        <p:txBody>
          <a:bodyPr wrap="square" rtlCol="0" anchor="ctr"/>
          <a:lstStyle/>
          <a:p>
            <a:pPr marL="0" indent="0" algn="ctr">
              <a:buNone/>
            </a:pPr>
            <a:r>
              <a:rPr lang="en-US" sz="2800" b="1" dirty="0">
                <a:solidFill>
                  <a:schemeClr val="bg1"/>
                </a:solidFill>
              </a:rPr>
              <a:t>R</a:t>
            </a:r>
            <a:endParaRPr lang="en-US" sz="2800" dirty="0">
              <a:solidFill>
                <a:schemeClr val="bg1"/>
              </a:solidFill>
            </a:endParaRPr>
          </a:p>
        </p:txBody>
      </p:sp>
      <p:sp>
        <p:nvSpPr>
          <p:cNvPr id="9" name="Text 7"/>
          <p:cNvSpPr/>
          <p:nvPr/>
        </p:nvSpPr>
        <p:spPr>
          <a:xfrm>
            <a:off x="1143000" y="2103120"/>
            <a:ext cx="3108960" cy="365760"/>
          </a:xfrm>
          <a:prstGeom prst="rect">
            <a:avLst/>
          </a:prstGeom>
          <a:noFill/>
          <a:ln/>
        </p:spPr>
        <p:txBody>
          <a:bodyPr wrap="square" rtlCol="0" anchor="ctr"/>
          <a:lstStyle/>
          <a:p>
            <a:pPr marL="0" indent="0">
              <a:buNone/>
            </a:pPr>
            <a:r>
              <a:rPr lang="en-US" sz="1600" b="1" dirty="0">
                <a:solidFill>
                  <a:srgbClr val="8B5CF6"/>
                </a:solidFill>
              </a:rPr>
              <a:t>ROLE</a:t>
            </a:r>
            <a:endParaRPr lang="en-US" sz="1600" dirty="0"/>
          </a:p>
        </p:txBody>
      </p:sp>
      <p:sp>
        <p:nvSpPr>
          <p:cNvPr id="10" name="Text 8"/>
          <p:cNvSpPr/>
          <p:nvPr/>
        </p:nvSpPr>
        <p:spPr>
          <a:xfrm>
            <a:off x="1143000" y="2450592"/>
            <a:ext cx="3108960" cy="640080"/>
          </a:xfrm>
          <a:prstGeom prst="rect">
            <a:avLst/>
          </a:prstGeom>
          <a:noFill/>
          <a:ln/>
        </p:spPr>
        <p:txBody>
          <a:bodyPr wrap="square" rtlCol="0" anchor="ctr"/>
          <a:lstStyle/>
          <a:p>
            <a:pPr marL="0" indent="0">
              <a:buNone/>
            </a:pPr>
            <a:r>
              <a:rPr lang="en-US" sz="1100" dirty="0">
                <a:solidFill>
                  <a:srgbClr val="1E2761"/>
                </a:solidFill>
              </a:rPr>
              <a:t>Welche Expertenrolle soll die KI haben?</a:t>
            </a:r>
            <a:endParaRPr lang="en-US" sz="1100" dirty="0"/>
          </a:p>
        </p:txBody>
      </p:sp>
      <p:sp>
        <p:nvSpPr>
          <p:cNvPr id="11" name="Shape 9"/>
          <p:cNvSpPr/>
          <p:nvPr/>
        </p:nvSpPr>
        <p:spPr>
          <a:xfrm>
            <a:off x="4754880" y="2011680"/>
            <a:ext cx="4023360" cy="1170432"/>
          </a:xfrm>
          <a:prstGeom prst="rect">
            <a:avLst/>
          </a:prstGeom>
          <a:solidFill>
            <a:srgbClr val="DBEAFE"/>
          </a:solidFill>
          <a:ln w="12700">
            <a:solidFill>
              <a:srgbClr val="3B82F6"/>
            </a:solidFill>
            <a:prstDash val="solid"/>
          </a:ln>
        </p:spPr>
        <p:txBody>
          <a:bodyPr/>
          <a:lstStyle/>
          <a:p>
            <a:endParaRPr sz="1600" dirty="0"/>
          </a:p>
        </p:txBody>
      </p:sp>
      <p:sp>
        <p:nvSpPr>
          <p:cNvPr id="12" name="Shape 10"/>
          <p:cNvSpPr/>
          <p:nvPr/>
        </p:nvSpPr>
        <p:spPr>
          <a:xfrm>
            <a:off x="4754880" y="2011680"/>
            <a:ext cx="548640" cy="1170432"/>
          </a:xfrm>
          <a:prstGeom prst="rect">
            <a:avLst/>
          </a:prstGeom>
          <a:solidFill>
            <a:srgbClr val="3B82F6"/>
          </a:solidFill>
          <a:ln w="12700">
            <a:solidFill>
              <a:srgbClr val="3B82F6"/>
            </a:solidFill>
            <a:prstDash val="solid"/>
          </a:ln>
        </p:spPr>
        <p:txBody>
          <a:bodyPr/>
          <a:lstStyle/>
          <a:p>
            <a:endParaRPr>
              <a:solidFill>
                <a:schemeClr val="bg1"/>
              </a:solidFill>
            </a:endParaRPr>
          </a:p>
        </p:txBody>
      </p:sp>
      <p:sp>
        <p:nvSpPr>
          <p:cNvPr id="13" name="Text 11"/>
          <p:cNvSpPr/>
          <p:nvPr/>
        </p:nvSpPr>
        <p:spPr>
          <a:xfrm>
            <a:off x="4754880" y="2011680"/>
            <a:ext cx="548640" cy="1170432"/>
          </a:xfrm>
          <a:prstGeom prst="rect">
            <a:avLst/>
          </a:prstGeom>
          <a:noFill/>
          <a:ln/>
        </p:spPr>
        <p:txBody>
          <a:bodyPr wrap="square" rtlCol="0" anchor="ctr"/>
          <a:lstStyle/>
          <a:p>
            <a:pPr marL="0" indent="0" algn="ctr">
              <a:buNone/>
            </a:pPr>
            <a:r>
              <a:rPr lang="en-US" sz="2800" b="1" dirty="0">
                <a:solidFill>
                  <a:schemeClr val="bg1"/>
                </a:solidFill>
              </a:rPr>
              <a:t>C</a:t>
            </a:r>
            <a:endParaRPr lang="en-US" sz="2800" dirty="0">
              <a:solidFill>
                <a:schemeClr val="bg1"/>
              </a:solidFill>
            </a:endParaRPr>
          </a:p>
        </p:txBody>
      </p:sp>
      <p:sp>
        <p:nvSpPr>
          <p:cNvPr id="14" name="Text 12"/>
          <p:cNvSpPr/>
          <p:nvPr/>
        </p:nvSpPr>
        <p:spPr>
          <a:xfrm>
            <a:off x="5440680" y="2103120"/>
            <a:ext cx="3108960" cy="365760"/>
          </a:xfrm>
          <a:prstGeom prst="rect">
            <a:avLst/>
          </a:prstGeom>
          <a:noFill/>
          <a:ln/>
        </p:spPr>
        <p:txBody>
          <a:bodyPr wrap="square" rtlCol="0" anchor="ctr"/>
          <a:lstStyle/>
          <a:p>
            <a:pPr marL="0" indent="0">
              <a:buNone/>
            </a:pPr>
            <a:r>
              <a:rPr lang="en-US" sz="1600" b="1" dirty="0">
                <a:solidFill>
                  <a:srgbClr val="3B82F6"/>
                </a:solidFill>
              </a:rPr>
              <a:t>CONTEXT</a:t>
            </a:r>
            <a:endParaRPr lang="en-US" sz="1600" dirty="0"/>
          </a:p>
        </p:txBody>
      </p:sp>
      <p:sp>
        <p:nvSpPr>
          <p:cNvPr id="15" name="Text 13"/>
          <p:cNvSpPr/>
          <p:nvPr/>
        </p:nvSpPr>
        <p:spPr>
          <a:xfrm>
            <a:off x="5440680" y="2450592"/>
            <a:ext cx="3108960" cy="640080"/>
          </a:xfrm>
          <a:prstGeom prst="rect">
            <a:avLst/>
          </a:prstGeom>
          <a:noFill/>
          <a:ln/>
        </p:spPr>
        <p:txBody>
          <a:bodyPr wrap="square" rtlCol="0" anchor="ctr"/>
          <a:lstStyle/>
          <a:p>
            <a:pPr marL="0" indent="0">
              <a:buNone/>
            </a:pPr>
            <a:r>
              <a:rPr lang="en-US" sz="1100" dirty="0">
                <a:solidFill>
                  <a:srgbClr val="1E2761"/>
                </a:solidFill>
              </a:rPr>
              <a:t>Was ist der Hintergrund? Was muss die KI wissen?</a:t>
            </a:r>
            <a:endParaRPr lang="en-US" sz="1100" dirty="0"/>
          </a:p>
        </p:txBody>
      </p:sp>
      <p:sp>
        <p:nvSpPr>
          <p:cNvPr id="16" name="Shape 14"/>
          <p:cNvSpPr/>
          <p:nvPr/>
        </p:nvSpPr>
        <p:spPr>
          <a:xfrm>
            <a:off x="457200" y="3337560"/>
            <a:ext cx="4023360" cy="1170432"/>
          </a:xfrm>
          <a:prstGeom prst="rect">
            <a:avLst/>
          </a:prstGeom>
          <a:solidFill>
            <a:srgbClr val="DBEAFE"/>
          </a:solidFill>
          <a:ln w="12700">
            <a:solidFill>
              <a:srgbClr val="FFC000"/>
            </a:solidFill>
            <a:prstDash val="solid"/>
          </a:ln>
        </p:spPr>
        <p:txBody>
          <a:bodyPr/>
          <a:lstStyle/>
          <a:p>
            <a:endParaRPr/>
          </a:p>
        </p:txBody>
      </p:sp>
      <p:sp>
        <p:nvSpPr>
          <p:cNvPr id="17" name="Shape 15"/>
          <p:cNvSpPr/>
          <p:nvPr/>
        </p:nvSpPr>
        <p:spPr>
          <a:xfrm>
            <a:off x="457200" y="3337560"/>
            <a:ext cx="548640" cy="1170432"/>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457200" y="3337560"/>
            <a:ext cx="548640" cy="1170432"/>
          </a:xfrm>
          <a:prstGeom prst="rect">
            <a:avLst/>
          </a:prstGeom>
          <a:noFill/>
          <a:ln/>
        </p:spPr>
        <p:txBody>
          <a:bodyPr wrap="square" rtlCol="0" anchor="ctr"/>
          <a:lstStyle/>
          <a:p>
            <a:pPr marL="0" indent="0" algn="ctr">
              <a:buNone/>
            </a:pPr>
            <a:r>
              <a:rPr lang="en-US" sz="2800" b="1" dirty="0">
                <a:solidFill>
                  <a:schemeClr val="bg1"/>
                </a:solidFill>
              </a:rPr>
              <a:t>T</a:t>
            </a:r>
            <a:endParaRPr lang="en-US" sz="2800" dirty="0">
              <a:solidFill>
                <a:schemeClr val="bg1"/>
              </a:solidFill>
            </a:endParaRPr>
          </a:p>
        </p:txBody>
      </p:sp>
      <p:sp>
        <p:nvSpPr>
          <p:cNvPr id="19" name="Text 17"/>
          <p:cNvSpPr/>
          <p:nvPr/>
        </p:nvSpPr>
        <p:spPr>
          <a:xfrm>
            <a:off x="1143000" y="3429000"/>
            <a:ext cx="3108960" cy="365760"/>
          </a:xfrm>
          <a:prstGeom prst="rect">
            <a:avLst/>
          </a:prstGeom>
          <a:noFill/>
          <a:ln/>
        </p:spPr>
        <p:txBody>
          <a:bodyPr wrap="square" rtlCol="0" anchor="ctr"/>
          <a:lstStyle/>
          <a:p>
            <a:r>
              <a:rPr lang="en-US" sz="1600" b="1" dirty="0">
                <a:solidFill>
                  <a:srgbClr val="F59E0B"/>
                </a:solidFill>
              </a:rPr>
              <a:t>TASK</a:t>
            </a:r>
          </a:p>
        </p:txBody>
      </p:sp>
      <p:sp>
        <p:nvSpPr>
          <p:cNvPr id="20" name="Text 18"/>
          <p:cNvSpPr/>
          <p:nvPr/>
        </p:nvSpPr>
        <p:spPr>
          <a:xfrm>
            <a:off x="1143000" y="3776472"/>
            <a:ext cx="3108960" cy="640080"/>
          </a:xfrm>
          <a:prstGeom prst="rect">
            <a:avLst/>
          </a:prstGeom>
          <a:noFill/>
          <a:ln/>
        </p:spPr>
        <p:txBody>
          <a:bodyPr wrap="square" rtlCol="0" anchor="ctr"/>
          <a:lstStyle/>
          <a:p>
            <a:pPr marL="0" indent="0">
              <a:buNone/>
            </a:pPr>
            <a:r>
              <a:rPr lang="en-US" sz="1100" dirty="0">
                <a:solidFill>
                  <a:srgbClr val="1E2761"/>
                </a:solidFill>
              </a:rPr>
              <a:t>Was genau soll getan werden?</a:t>
            </a:r>
            <a:endParaRPr lang="en-US" sz="1100" dirty="0"/>
          </a:p>
        </p:txBody>
      </p:sp>
      <p:sp>
        <p:nvSpPr>
          <p:cNvPr id="21" name="Shape 19"/>
          <p:cNvSpPr/>
          <p:nvPr/>
        </p:nvSpPr>
        <p:spPr>
          <a:xfrm>
            <a:off x="4754880" y="3337560"/>
            <a:ext cx="4023360" cy="1170432"/>
          </a:xfrm>
          <a:prstGeom prst="rect">
            <a:avLst/>
          </a:prstGeom>
          <a:solidFill>
            <a:srgbClr val="DBEAFE"/>
          </a:solidFill>
          <a:ln w="12700">
            <a:solidFill>
              <a:srgbClr val="10B981"/>
            </a:solidFill>
            <a:prstDash val="solid"/>
          </a:ln>
        </p:spPr>
        <p:txBody>
          <a:bodyPr/>
          <a:lstStyle/>
          <a:p>
            <a:endParaRPr/>
          </a:p>
        </p:txBody>
      </p:sp>
      <p:sp>
        <p:nvSpPr>
          <p:cNvPr id="22" name="Shape 20"/>
          <p:cNvSpPr/>
          <p:nvPr/>
        </p:nvSpPr>
        <p:spPr>
          <a:xfrm>
            <a:off x="4754880" y="3337560"/>
            <a:ext cx="548640" cy="1170432"/>
          </a:xfrm>
          <a:prstGeom prst="rect">
            <a:avLst/>
          </a:prstGeom>
          <a:solidFill>
            <a:srgbClr val="10B981"/>
          </a:solidFill>
          <a:ln w="12700">
            <a:solidFill>
              <a:srgbClr val="10B981"/>
            </a:solidFill>
            <a:prstDash val="solid"/>
          </a:ln>
        </p:spPr>
        <p:txBody>
          <a:bodyPr/>
          <a:lstStyle/>
          <a:p>
            <a:endParaRPr>
              <a:solidFill>
                <a:schemeClr val="bg1"/>
              </a:solidFill>
            </a:endParaRPr>
          </a:p>
        </p:txBody>
      </p:sp>
      <p:sp>
        <p:nvSpPr>
          <p:cNvPr id="23" name="Text 21"/>
          <p:cNvSpPr/>
          <p:nvPr/>
        </p:nvSpPr>
        <p:spPr>
          <a:xfrm>
            <a:off x="4754880" y="3337560"/>
            <a:ext cx="548640" cy="1170432"/>
          </a:xfrm>
          <a:prstGeom prst="rect">
            <a:avLst/>
          </a:prstGeom>
          <a:noFill/>
          <a:ln/>
        </p:spPr>
        <p:txBody>
          <a:bodyPr wrap="square" rtlCol="0" anchor="ctr"/>
          <a:lstStyle/>
          <a:p>
            <a:pPr marL="0" indent="0" algn="ctr">
              <a:buNone/>
            </a:pPr>
            <a:r>
              <a:rPr lang="en-US" sz="2800" b="1" dirty="0">
                <a:solidFill>
                  <a:schemeClr val="bg1"/>
                </a:solidFill>
              </a:rPr>
              <a:t>F</a:t>
            </a:r>
            <a:endParaRPr lang="en-US" sz="2800" dirty="0">
              <a:solidFill>
                <a:schemeClr val="bg1"/>
              </a:solidFill>
            </a:endParaRPr>
          </a:p>
        </p:txBody>
      </p:sp>
      <p:sp>
        <p:nvSpPr>
          <p:cNvPr id="24" name="Text 22"/>
          <p:cNvSpPr/>
          <p:nvPr/>
        </p:nvSpPr>
        <p:spPr>
          <a:xfrm>
            <a:off x="5440680" y="3429000"/>
            <a:ext cx="3108960" cy="365760"/>
          </a:xfrm>
          <a:prstGeom prst="rect">
            <a:avLst/>
          </a:prstGeom>
          <a:noFill/>
          <a:ln/>
        </p:spPr>
        <p:txBody>
          <a:bodyPr wrap="square" rtlCol="0" anchor="ctr"/>
          <a:lstStyle/>
          <a:p>
            <a:pPr marL="0" indent="0">
              <a:buNone/>
            </a:pPr>
            <a:r>
              <a:rPr lang="en-US" sz="1600" b="1" dirty="0">
                <a:solidFill>
                  <a:srgbClr val="10B981"/>
                </a:solidFill>
              </a:rPr>
              <a:t>FORMAT</a:t>
            </a:r>
            <a:endParaRPr lang="en-US" sz="1600" dirty="0"/>
          </a:p>
        </p:txBody>
      </p:sp>
      <p:sp>
        <p:nvSpPr>
          <p:cNvPr id="25" name="Text 23"/>
          <p:cNvSpPr/>
          <p:nvPr/>
        </p:nvSpPr>
        <p:spPr>
          <a:xfrm>
            <a:off x="5440680" y="3776472"/>
            <a:ext cx="3108960" cy="640080"/>
          </a:xfrm>
          <a:prstGeom prst="rect">
            <a:avLst/>
          </a:prstGeom>
          <a:noFill/>
          <a:ln/>
        </p:spPr>
        <p:txBody>
          <a:bodyPr wrap="square" rtlCol="0" anchor="ctr"/>
          <a:lstStyle/>
          <a:p>
            <a:pPr marL="0" indent="0">
              <a:buNone/>
            </a:pPr>
            <a:r>
              <a:rPr lang="en-US" sz="1100" dirty="0">
                <a:solidFill>
                  <a:srgbClr val="1E2761"/>
                </a:solidFill>
              </a:rPr>
              <a:t>Sprache, Länge, Struktur?</a:t>
            </a:r>
            <a:endParaRPr lang="en-US" sz="11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F-22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erster</a:t>
            </a:r>
            <a:r>
              <a:rPr sz="850" b="1" dirty="0">
                <a:solidFill>
                  <a:srgbClr val="FFFFFF"/>
                </a:solidFill>
                <a:latin typeface="Calibri"/>
              </a:rPr>
              <a:t> </a:t>
            </a:r>
            <a:r>
              <a:rPr sz="850" b="1" dirty="0" err="1">
                <a:solidFill>
                  <a:srgbClr val="FFFFFF"/>
                </a:solidFill>
                <a:latin typeface="Calibri"/>
              </a:rPr>
              <a:t>eigener</a:t>
            </a:r>
            <a:r>
              <a:rPr sz="850" b="1" dirty="0">
                <a:solidFill>
                  <a:srgbClr val="FFFFFF"/>
                </a:solidFill>
                <a:latin typeface="Calibri"/>
              </a:rPr>
              <a:t> RCTF-Prompt</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Prompt-Contest</a:t>
            </a:r>
            <a:endParaRPr lang="en-US" sz="1100" dirty="0"/>
          </a:p>
        </p:txBody>
      </p:sp>
      <p:sp>
        <p:nvSpPr>
          <p:cNvPr id="4" name="Text 2"/>
          <p:cNvSpPr/>
          <p:nvPr/>
        </p:nvSpPr>
        <p:spPr>
          <a:xfrm>
            <a:off x="457200" y="942421"/>
            <a:ext cx="8229600" cy="594360"/>
          </a:xfrm>
          <a:prstGeom prst="rect">
            <a:avLst/>
          </a:prstGeom>
          <a:noFill/>
          <a:ln/>
        </p:spPr>
        <p:txBody>
          <a:bodyPr wrap="square" rtlCol="0" anchor="ctr"/>
          <a:lstStyle/>
          <a:p>
            <a:pPr marL="0" indent="0" algn="ctr">
              <a:buNone/>
            </a:pPr>
            <a:r>
              <a:rPr lang="en-US" sz="3000" b="1" dirty="0">
                <a:solidFill>
                  <a:srgbClr val="F59E0B"/>
                </a:solidFill>
              </a:rPr>
              <a:t>Der beste Prompt gewinnt!</a:t>
            </a:r>
            <a:endParaRPr lang="en-US" sz="3000" dirty="0"/>
          </a:p>
        </p:txBody>
      </p:sp>
      <p:sp>
        <p:nvSpPr>
          <p:cNvPr id="5" name="Shape 3"/>
          <p:cNvSpPr/>
          <p:nvPr/>
        </p:nvSpPr>
        <p:spPr>
          <a:xfrm>
            <a:off x="640080" y="2058874"/>
            <a:ext cx="7863840" cy="713232"/>
          </a:xfrm>
          <a:prstGeom prst="rect">
            <a:avLst/>
          </a:prstGeom>
          <a:solidFill>
            <a:srgbClr val="DBEAFE"/>
          </a:solidFill>
          <a:ln w="12700">
            <a:solidFill>
              <a:srgbClr val="8B5CF6"/>
            </a:solidFill>
            <a:prstDash val="solid"/>
          </a:ln>
        </p:spPr>
        <p:txBody>
          <a:bodyPr/>
          <a:lstStyle/>
          <a:p>
            <a:endParaRPr/>
          </a:p>
        </p:txBody>
      </p:sp>
      <p:sp>
        <p:nvSpPr>
          <p:cNvPr id="6" name="Shape 4"/>
          <p:cNvSpPr/>
          <p:nvPr/>
        </p:nvSpPr>
        <p:spPr>
          <a:xfrm>
            <a:off x="640080" y="2058874"/>
            <a:ext cx="502920" cy="71323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640080" y="2058874"/>
            <a:ext cx="502920" cy="713232"/>
          </a:xfrm>
          <a:prstGeom prst="rect">
            <a:avLst/>
          </a:prstGeom>
          <a:noFill/>
          <a:ln/>
        </p:spPr>
        <p:txBody>
          <a:bodyPr wrap="square" rtlCol="0" anchor="ctr"/>
          <a:lstStyle/>
          <a:p>
            <a:pPr marL="0" indent="0" algn="ctr">
              <a:buNone/>
            </a:pPr>
            <a:r>
              <a:rPr lang="en-US" sz="1800" b="1" dirty="0">
                <a:solidFill>
                  <a:schemeClr val="bg1"/>
                </a:solidFill>
              </a:rPr>
              <a:t>1</a:t>
            </a:r>
            <a:endParaRPr lang="en-US" sz="1800" dirty="0">
              <a:solidFill>
                <a:schemeClr val="bg1"/>
              </a:solidFill>
            </a:endParaRPr>
          </a:p>
        </p:txBody>
      </p:sp>
      <p:sp>
        <p:nvSpPr>
          <p:cNvPr id="8" name="Text 6"/>
          <p:cNvSpPr/>
          <p:nvPr/>
        </p:nvSpPr>
        <p:spPr>
          <a:xfrm>
            <a:off x="1280160" y="2058874"/>
            <a:ext cx="7040880" cy="713232"/>
          </a:xfrm>
          <a:prstGeom prst="rect">
            <a:avLst/>
          </a:prstGeom>
          <a:noFill/>
          <a:ln/>
        </p:spPr>
        <p:txBody>
          <a:bodyPr wrap="square" rtlCol="0" anchor="ctr"/>
          <a:lstStyle/>
          <a:p>
            <a:pPr marL="0" indent="0">
              <a:buNone/>
            </a:pPr>
            <a:r>
              <a:rPr lang="en-US" sz="1400" dirty="0" err="1">
                <a:solidFill>
                  <a:srgbClr val="1E2761"/>
                </a:solidFill>
              </a:rPr>
              <a:t>Deinen besten RCTF-Prompt eingeben
Antwortformat: R · C · T · F — alle 4 Felder, ca. 50–150 Wörter</a:t>
            </a:r>
            <a:endParaRPr lang="en-US" sz="1400" dirty="0"/>
          </a:p>
        </p:txBody>
      </p:sp>
      <p:sp>
        <p:nvSpPr>
          <p:cNvPr id="13" name="Shape 11"/>
          <p:cNvSpPr/>
          <p:nvPr/>
        </p:nvSpPr>
        <p:spPr>
          <a:xfrm>
            <a:off x="640080" y="3147306"/>
            <a:ext cx="7863840" cy="713232"/>
          </a:xfrm>
          <a:prstGeom prst="rect">
            <a:avLst/>
          </a:prstGeom>
          <a:solidFill>
            <a:srgbClr val="DBEAFE"/>
          </a:solidFill>
          <a:ln w="12700">
            <a:solidFill>
              <a:srgbClr val="8B5CF6"/>
            </a:solidFill>
            <a:prstDash val="solid"/>
          </a:ln>
        </p:spPr>
        <p:txBody>
          <a:bodyPr/>
          <a:lstStyle/>
          <a:p>
            <a:endParaRPr/>
          </a:p>
        </p:txBody>
      </p:sp>
      <p:sp>
        <p:nvSpPr>
          <p:cNvPr id="14" name="Shape 12"/>
          <p:cNvSpPr/>
          <p:nvPr/>
        </p:nvSpPr>
        <p:spPr>
          <a:xfrm>
            <a:off x="640080" y="3147306"/>
            <a:ext cx="502920" cy="713232"/>
          </a:xfrm>
          <a:prstGeom prst="rect">
            <a:avLst/>
          </a:prstGeom>
          <a:solidFill>
            <a:srgbClr val="8B5CF6"/>
          </a:solidFill>
          <a:ln w="12700">
            <a:solidFill>
              <a:srgbClr val="8B5CF6"/>
            </a:solidFill>
            <a:prstDash val="solid"/>
          </a:ln>
        </p:spPr>
        <p:txBody>
          <a:bodyPr/>
          <a:lstStyle/>
          <a:p>
            <a:endParaRPr/>
          </a:p>
        </p:txBody>
      </p:sp>
      <p:sp>
        <p:nvSpPr>
          <p:cNvPr id="15" name="Text 13"/>
          <p:cNvSpPr/>
          <p:nvPr/>
        </p:nvSpPr>
        <p:spPr>
          <a:xfrm>
            <a:off x="640080" y="3147306"/>
            <a:ext cx="502920" cy="713232"/>
          </a:xfrm>
          <a:prstGeom prst="rect">
            <a:avLst/>
          </a:prstGeom>
          <a:noFill/>
          <a:ln/>
        </p:spPr>
        <p:txBody>
          <a:bodyPr wrap="square" rtlCol="0" anchor="ctr"/>
          <a:lstStyle/>
          <a:p>
            <a:pPr marL="0" indent="0" algn="ctr">
              <a:buNone/>
            </a:pPr>
            <a:r>
              <a:rPr lang="en-US" sz="1800" b="1" dirty="0">
                <a:solidFill>
                  <a:schemeClr val="bg1"/>
                </a:solidFill>
              </a:rPr>
              <a:t>2</a:t>
            </a:r>
            <a:endParaRPr lang="en-US" sz="1800" dirty="0">
              <a:solidFill>
                <a:schemeClr val="bg1"/>
              </a:solidFill>
            </a:endParaRPr>
          </a:p>
        </p:txBody>
      </p:sp>
      <p:sp>
        <p:nvSpPr>
          <p:cNvPr id="16" name="Text 14"/>
          <p:cNvSpPr/>
          <p:nvPr/>
        </p:nvSpPr>
        <p:spPr>
          <a:xfrm>
            <a:off x="1280160" y="3147306"/>
            <a:ext cx="7040880" cy="713232"/>
          </a:xfrm>
          <a:prstGeom prst="rect">
            <a:avLst/>
          </a:prstGeom>
          <a:noFill/>
          <a:ln/>
        </p:spPr>
        <p:txBody>
          <a:bodyPr wrap="square" rtlCol="0" anchor="ctr"/>
          <a:lstStyle/>
          <a:p>
            <a:pPr marL="0" indent="0">
              <a:buNone/>
            </a:pPr>
            <a:r>
              <a:rPr lang="en-US" sz="1400" dirty="0">
                <a:solidFill>
                  <a:srgbClr val="1E2761"/>
                </a:solidFill>
              </a:rPr>
              <a:t>Gemeinsam besprechen: Was funktioniert gut? Was würden Sie ändern?
Danach: genau 1 Re-Prompt — 1 gezielte Verbesserung</a:t>
            </a:r>
            <a:endParaRPr lang="en-US" sz="1400" dirty="0"/>
          </a:p>
        </p:txBody>
      </p:sp>
      <p:sp>
        <p:nvSpPr>
          <p:cNvPr id="23" name="TextBox 2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F-23  |  Der </a:t>
            </a:r>
            <a:r>
              <a:rPr sz="850" b="1" dirty="0" err="1">
                <a:solidFill>
                  <a:srgbClr val="FFFFFF"/>
                </a:solidFill>
                <a:latin typeface="Calibri"/>
              </a:rPr>
              <a:t>beste</a:t>
            </a:r>
            <a:r>
              <a:rPr sz="850" b="1" dirty="0">
                <a:solidFill>
                  <a:srgbClr val="FFFFFF"/>
                </a:solidFill>
                <a:latin typeface="Calibri"/>
              </a:rPr>
              <a:t> Prompt </a:t>
            </a:r>
            <a:r>
              <a:rPr sz="850" b="1" dirty="0" err="1">
                <a:solidFill>
                  <a:srgbClr val="FFFFFF"/>
                </a:solidFill>
                <a:latin typeface="Calibri"/>
              </a:rPr>
              <a:t>gewinnt</a:t>
            </a:r>
            <a:r>
              <a:rPr sz="850" b="1" dirty="0">
                <a:solidFill>
                  <a:srgbClr val="FFFFFF"/>
                </a:solidFill>
                <a:latin typeface="Calibri"/>
              </a:rPr>
              <a:t>!</a:t>
            </a:r>
          </a:p>
        </p:txBody>
      </p:sp>
      <p:pic>
        <p:nvPicPr>
          <p:cNvPr id="2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5" name="foundic_text_25">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QA-Check: Der 3-Schritt-Rahmen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Wie </a:t>
            </a:r>
            <a:r>
              <a:rPr lang="en-US" sz="2600" b="1" dirty="0" err="1">
                <a:solidFill>
                  <a:srgbClr val="1A1A2E"/>
                </a:solidFill>
              </a:rPr>
              <a:t>hätte</a:t>
            </a:r>
            <a:r>
              <a:rPr lang="en-US" sz="2600" b="1" dirty="0">
                <a:solidFill>
                  <a:srgbClr val="1A1A2E"/>
                </a:solidFill>
              </a:rPr>
              <a:t> Bernd den Fehler entdeckt?</a:t>
            </a:r>
            <a:endParaRPr lang="en-US" sz="2600" dirty="0"/>
          </a:p>
        </p:txBody>
      </p:sp>
      <p:sp>
        <p:nvSpPr>
          <p:cNvPr id="5" name="Shape 3"/>
          <p:cNvSpPr/>
          <p:nvPr/>
        </p:nvSpPr>
        <p:spPr>
          <a:xfrm>
            <a:off x="365760" y="1280160"/>
            <a:ext cx="5303520" cy="13716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80160"/>
            <a:ext cx="64008" cy="137160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594360" y="1371600"/>
            <a:ext cx="4846320" cy="320040"/>
          </a:xfrm>
          <a:prstGeom prst="rect">
            <a:avLst/>
          </a:prstGeom>
          <a:noFill/>
          <a:ln/>
        </p:spPr>
        <p:txBody>
          <a:bodyPr wrap="square" rtlCol="0" anchor="ctr"/>
          <a:lstStyle/>
          <a:p>
            <a:pPr marL="0" indent="0">
              <a:buNone/>
            </a:pPr>
            <a:r>
              <a:rPr lang="en-US" sz="1100" b="1" dirty="0">
                <a:solidFill>
                  <a:srgbClr val="6B7280"/>
                </a:solidFill>
              </a:rPr>
              <a:t>Bernd' ChatGPT-Output (Auszug):</a:t>
            </a:r>
            <a:endParaRPr lang="en-US" sz="1100" dirty="0"/>
          </a:p>
        </p:txBody>
      </p:sp>
      <p:sp>
        <p:nvSpPr>
          <p:cNvPr id="8" name="Text 6"/>
          <p:cNvSpPr/>
          <p:nvPr/>
        </p:nvSpPr>
        <p:spPr>
          <a:xfrm>
            <a:off x="594360" y="1691640"/>
            <a:ext cx="4846320" cy="777240"/>
          </a:xfrm>
          <a:prstGeom prst="rect">
            <a:avLst/>
          </a:prstGeom>
          <a:noFill/>
          <a:ln/>
        </p:spPr>
        <p:txBody>
          <a:bodyPr wrap="square" rtlCol="0" anchor="ctr"/>
          <a:lstStyle/>
          <a:p>
            <a:pPr marL="0" indent="0">
              <a:buNone/>
            </a:pPr>
            <a:r>
              <a:rPr lang="en-US" sz="1300" i="1" dirty="0">
                <a:solidFill>
                  <a:srgbClr val="1A1A2E"/>
                </a:solidFill>
              </a:rPr>
              <a:t>„Q3 Umsatz: 2,4 Mio. € (+18% vs. Vorjahr)</a:t>
            </a:r>
            <a:endParaRPr lang="en-US" sz="1300" dirty="0"/>
          </a:p>
          <a:p>
            <a:pPr marL="0" indent="0">
              <a:buNone/>
            </a:pPr>
            <a:r>
              <a:rPr lang="en-US" sz="1300" i="1" dirty="0">
                <a:solidFill>
                  <a:srgbClr val="1A1A2E"/>
                </a:solidFill>
              </a:rPr>
              <a:t>EBIT-Marge: 12,3%</a:t>
            </a:r>
            <a:endParaRPr lang="en-US" sz="1300" dirty="0"/>
          </a:p>
          <a:p>
            <a:pPr marL="0" indent="0">
              <a:buNone/>
            </a:pPr>
            <a:r>
              <a:rPr lang="en-US" sz="1300" i="1" dirty="0">
                <a:solidFill>
                  <a:srgbClr val="1A1A2E"/>
                </a:solidFill>
              </a:rPr>
              <a:t>Mitarbeiterzahl: 214”</a:t>
            </a:r>
            <a:endParaRPr lang="en-US" sz="1300" dirty="0"/>
          </a:p>
        </p:txBody>
      </p:sp>
      <p:sp>
        <p:nvSpPr>
          <p:cNvPr id="9" name="Shape 7"/>
          <p:cNvSpPr/>
          <p:nvPr/>
        </p:nvSpPr>
        <p:spPr>
          <a:xfrm>
            <a:off x="5852160" y="1280160"/>
            <a:ext cx="2926080" cy="1371600"/>
          </a:xfrm>
          <a:prstGeom prst="rect">
            <a:avLst/>
          </a:prstGeom>
          <a:solidFill>
            <a:srgbClr val="FEF2F2"/>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0" name="Shape 8"/>
          <p:cNvSpPr/>
          <p:nvPr/>
        </p:nvSpPr>
        <p:spPr>
          <a:xfrm>
            <a:off x="5852160" y="1280160"/>
            <a:ext cx="64008" cy="1371600"/>
          </a:xfrm>
          <a:prstGeom prst="rect">
            <a:avLst/>
          </a:prstGeom>
          <a:solidFill>
            <a:srgbClr val="EF4444"/>
          </a:solidFill>
          <a:ln w="12700">
            <a:solidFill>
              <a:srgbClr val="EF4444"/>
            </a:solidFill>
            <a:prstDash val="solid"/>
          </a:ln>
        </p:spPr>
        <p:txBody>
          <a:bodyPr/>
          <a:lstStyle/>
          <a:p>
            <a:endParaRPr/>
          </a:p>
        </p:txBody>
      </p:sp>
      <p:sp>
        <p:nvSpPr>
          <p:cNvPr id="11" name="Text 9"/>
          <p:cNvSpPr/>
          <p:nvPr/>
        </p:nvSpPr>
        <p:spPr>
          <a:xfrm>
            <a:off x="6035040" y="1371600"/>
            <a:ext cx="2560320" cy="320040"/>
          </a:xfrm>
          <a:prstGeom prst="rect">
            <a:avLst/>
          </a:prstGeom>
          <a:noFill/>
          <a:ln/>
        </p:spPr>
        <p:txBody>
          <a:bodyPr wrap="square" rtlCol="0" anchor="ctr"/>
          <a:lstStyle/>
          <a:p>
            <a:pPr marL="0" indent="0">
              <a:buNone/>
            </a:pPr>
            <a:r>
              <a:rPr lang="en-US" sz="1100" b="1" dirty="0">
                <a:solidFill>
                  <a:srgbClr val="EF4444"/>
                </a:solidFill>
              </a:rPr>
              <a:t>❌  HALLUZINATION</a:t>
            </a:r>
            <a:endParaRPr lang="en-US" sz="1100" dirty="0"/>
          </a:p>
        </p:txBody>
      </p:sp>
      <p:sp>
        <p:nvSpPr>
          <p:cNvPr id="12" name="Text 10"/>
          <p:cNvSpPr/>
          <p:nvPr/>
        </p:nvSpPr>
        <p:spPr>
          <a:xfrm>
            <a:off x="6035040" y="1664208"/>
            <a:ext cx="2560320" cy="777240"/>
          </a:xfrm>
          <a:prstGeom prst="rect">
            <a:avLst/>
          </a:prstGeom>
          <a:noFill/>
          <a:ln/>
        </p:spPr>
        <p:txBody>
          <a:bodyPr wrap="square" rtlCol="0" anchor="ctr"/>
          <a:lstStyle/>
          <a:p>
            <a:pPr marL="0" indent="0">
              <a:buNone/>
            </a:pPr>
            <a:r>
              <a:rPr lang="en-US" sz="1300" dirty="0">
                <a:solidFill>
                  <a:srgbClr val="EF4444"/>
                </a:solidFill>
              </a:rPr>
              <a:t>Tatsächlicher Q3 Umsatz:</a:t>
            </a:r>
            <a:endParaRPr lang="en-US" sz="1300" dirty="0"/>
          </a:p>
          <a:p>
            <a:pPr marL="0" indent="0">
              <a:buNone/>
            </a:pPr>
            <a:r>
              <a:rPr lang="en-US" sz="1300" dirty="0">
                <a:solidFill>
                  <a:srgbClr val="EF4444"/>
                </a:solidFill>
              </a:rPr>
              <a:t>1,8 Mio. € — nicht 2,4!</a:t>
            </a:r>
            <a:endParaRPr lang="en-US" sz="1300" dirty="0"/>
          </a:p>
        </p:txBody>
      </p:sp>
      <p:sp>
        <p:nvSpPr>
          <p:cNvPr id="13" name="Text 11"/>
          <p:cNvSpPr/>
          <p:nvPr/>
        </p:nvSpPr>
        <p:spPr>
          <a:xfrm>
            <a:off x="457200" y="2834640"/>
            <a:ext cx="8229600" cy="411480"/>
          </a:xfrm>
          <a:prstGeom prst="rect">
            <a:avLst/>
          </a:prstGeom>
          <a:noFill/>
          <a:ln/>
        </p:spPr>
        <p:txBody>
          <a:bodyPr wrap="square" rtlCol="0" anchor="ctr"/>
          <a:lstStyle/>
          <a:p>
            <a:pPr marL="0" indent="0">
              <a:buNone/>
            </a:pPr>
            <a:r>
              <a:rPr lang="en-US" sz="1500" dirty="0">
                <a:solidFill>
                  <a:srgbClr val="1A1A2E"/>
                </a:solidFill>
              </a:rPr>
              <a:t>Der Fehler wäre erkennbar gewesen — mit dem QA-Check P-Q-R:</a:t>
            </a:r>
            <a:endParaRPr lang="en-US" sz="1500" dirty="0"/>
          </a:p>
        </p:txBody>
      </p:sp>
      <p:sp>
        <p:nvSpPr>
          <p:cNvPr id="14" name="Shape 12"/>
          <p:cNvSpPr/>
          <p:nvPr/>
        </p:nvSpPr>
        <p:spPr>
          <a:xfrm>
            <a:off x="36576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5" name="Shape 13"/>
          <p:cNvSpPr/>
          <p:nvPr/>
        </p:nvSpPr>
        <p:spPr>
          <a:xfrm>
            <a:off x="365760" y="3337560"/>
            <a:ext cx="64008" cy="1508760"/>
          </a:xfrm>
          <a:prstGeom prst="rect">
            <a:avLst/>
          </a:prstGeom>
          <a:solidFill>
            <a:srgbClr val="3B82F6"/>
          </a:solidFill>
          <a:ln w="12700">
            <a:solidFill>
              <a:srgbClr val="3B82F6"/>
            </a:solidFill>
            <a:prstDash val="solid"/>
          </a:ln>
        </p:spPr>
        <p:txBody>
          <a:bodyPr/>
          <a:lstStyle/>
          <a:p>
            <a:endParaRPr/>
          </a:p>
        </p:txBody>
      </p:sp>
      <p:sp>
        <p:nvSpPr>
          <p:cNvPr id="16" name="Shape 14"/>
          <p:cNvSpPr/>
          <p:nvPr/>
        </p:nvSpPr>
        <p:spPr>
          <a:xfrm>
            <a:off x="365760" y="3337560"/>
            <a:ext cx="2606040" cy="502920"/>
          </a:xfrm>
          <a:prstGeom prst="rect">
            <a:avLst/>
          </a:prstGeom>
          <a:solidFill>
            <a:srgbClr val="3B82F6"/>
          </a:solidFill>
          <a:ln w="12700">
            <a:solidFill>
              <a:srgbClr val="3B82F6"/>
            </a:solidFill>
            <a:prstDash val="solid"/>
          </a:ln>
        </p:spPr>
        <p:txBody>
          <a:bodyPr/>
          <a:lstStyle/>
          <a:p>
            <a:endParaRPr/>
          </a:p>
        </p:txBody>
      </p:sp>
      <p:sp>
        <p:nvSpPr>
          <p:cNvPr id="17" name="Text 15"/>
          <p:cNvSpPr/>
          <p:nvPr/>
        </p:nvSpPr>
        <p:spPr>
          <a:xfrm>
            <a:off x="365760" y="3337560"/>
            <a:ext cx="2606040" cy="502920"/>
          </a:xfrm>
          <a:prstGeom prst="rect">
            <a:avLst/>
          </a:prstGeom>
          <a:noFill/>
          <a:ln/>
        </p:spPr>
        <p:txBody>
          <a:bodyPr wrap="square" rtlCol="0" anchor="ctr"/>
          <a:lstStyle/>
          <a:p>
            <a:pPr marL="0" indent="0" algn="ctr">
              <a:buNone/>
            </a:pPr>
            <a:r>
              <a:rPr lang="en-US" sz="1300" b="1" dirty="0">
                <a:solidFill>
                  <a:srgbClr val="FFFFFF"/>
                </a:solidFill>
              </a:rPr>
              <a:t>P — PLAUSIBILITÄT</a:t>
            </a:r>
            <a:endParaRPr lang="en-US" sz="1300" dirty="0"/>
          </a:p>
        </p:txBody>
      </p:sp>
      <p:sp>
        <p:nvSpPr>
          <p:cNvPr id="18" name="Text 16"/>
          <p:cNvSpPr/>
          <p:nvPr/>
        </p:nvSpPr>
        <p:spPr>
          <a:xfrm>
            <a:off x="502920" y="3913632"/>
            <a:ext cx="2331720" cy="822960"/>
          </a:xfrm>
          <a:prstGeom prst="rect">
            <a:avLst/>
          </a:prstGeom>
          <a:noFill/>
          <a:ln/>
        </p:spPr>
        <p:txBody>
          <a:bodyPr wrap="square" rtlCol="0" anchor="ctr"/>
          <a:lstStyle/>
          <a:p>
            <a:pPr marL="0" indent="0">
              <a:buNone/>
            </a:pPr>
            <a:r>
              <a:rPr lang="en-US" sz="1200" dirty="0">
                <a:solidFill>
                  <a:srgbClr val="1A1A2E"/>
                </a:solidFill>
              </a:rPr>
              <a:t>Ergibt das inhaltlich Sinn? Klingt es logisch?</a:t>
            </a:r>
            <a:endParaRPr lang="en-US" sz="1200" dirty="0"/>
          </a:p>
        </p:txBody>
      </p:sp>
      <p:sp>
        <p:nvSpPr>
          <p:cNvPr id="19" name="Shape 17"/>
          <p:cNvSpPr/>
          <p:nvPr/>
        </p:nvSpPr>
        <p:spPr>
          <a:xfrm>
            <a:off x="320040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200400" y="3337560"/>
            <a:ext cx="64008" cy="1508760"/>
          </a:xfrm>
          <a:prstGeom prst="rect">
            <a:avLst/>
          </a:prstGeom>
          <a:solidFill>
            <a:srgbClr val="8B5CF6"/>
          </a:solidFill>
          <a:ln w="12700">
            <a:solidFill>
              <a:srgbClr val="8B5CF6"/>
            </a:solidFill>
            <a:prstDash val="solid"/>
          </a:ln>
        </p:spPr>
        <p:txBody>
          <a:bodyPr/>
          <a:lstStyle/>
          <a:p>
            <a:endParaRPr/>
          </a:p>
        </p:txBody>
      </p:sp>
      <p:sp>
        <p:nvSpPr>
          <p:cNvPr id="21" name="Shape 19"/>
          <p:cNvSpPr/>
          <p:nvPr/>
        </p:nvSpPr>
        <p:spPr>
          <a:xfrm>
            <a:off x="3200400" y="3337560"/>
            <a:ext cx="2606040" cy="502920"/>
          </a:xfrm>
          <a:prstGeom prst="rect">
            <a:avLst/>
          </a:prstGeom>
          <a:solidFill>
            <a:srgbClr val="8B5CF6"/>
          </a:solidFill>
          <a:ln w="12700">
            <a:solidFill>
              <a:srgbClr val="8B5CF6"/>
            </a:solidFill>
            <a:prstDash val="solid"/>
          </a:ln>
        </p:spPr>
        <p:txBody>
          <a:bodyPr/>
          <a:lstStyle/>
          <a:p>
            <a:endParaRPr/>
          </a:p>
        </p:txBody>
      </p:sp>
      <p:sp>
        <p:nvSpPr>
          <p:cNvPr id="22" name="Text 20"/>
          <p:cNvSpPr/>
          <p:nvPr/>
        </p:nvSpPr>
        <p:spPr>
          <a:xfrm>
            <a:off x="3200400" y="3337560"/>
            <a:ext cx="2606040" cy="502920"/>
          </a:xfrm>
          <a:prstGeom prst="rect">
            <a:avLst/>
          </a:prstGeom>
          <a:noFill/>
          <a:ln/>
        </p:spPr>
        <p:txBody>
          <a:bodyPr wrap="square" rtlCol="0" anchor="ctr"/>
          <a:lstStyle/>
          <a:p>
            <a:pPr marL="0" indent="0" algn="ctr">
              <a:buNone/>
            </a:pPr>
            <a:r>
              <a:rPr lang="en-US" sz="1300" b="1" dirty="0">
                <a:solidFill>
                  <a:srgbClr val="FFFFFF"/>
                </a:solidFill>
              </a:rPr>
              <a:t>Q — QUELLEN / BELEGE</a:t>
            </a:r>
            <a:endParaRPr lang="en-US" sz="1300" dirty="0"/>
          </a:p>
        </p:txBody>
      </p:sp>
      <p:sp>
        <p:nvSpPr>
          <p:cNvPr id="23" name="Text 21"/>
          <p:cNvSpPr/>
          <p:nvPr/>
        </p:nvSpPr>
        <p:spPr>
          <a:xfrm>
            <a:off x="3337560" y="3913632"/>
            <a:ext cx="2331720" cy="822960"/>
          </a:xfrm>
          <a:prstGeom prst="rect">
            <a:avLst/>
          </a:prstGeom>
          <a:noFill/>
          <a:ln/>
        </p:spPr>
        <p:txBody>
          <a:bodyPr wrap="square" rtlCol="0" anchor="ctr"/>
          <a:lstStyle/>
          <a:p>
            <a:pPr marL="0" indent="0">
              <a:buNone/>
            </a:pPr>
            <a:r>
              <a:rPr lang="en-US" sz="1200" dirty="0">
                <a:solidFill>
                  <a:srgbClr val="1A1A2E"/>
                </a:solidFill>
              </a:rPr>
              <a:t>Woher kommt die Zahl? Ist sie verifizierbar?</a:t>
            </a:r>
            <a:endParaRPr lang="en-US" sz="1200" dirty="0"/>
          </a:p>
        </p:txBody>
      </p:sp>
      <p:sp>
        <p:nvSpPr>
          <p:cNvPr id="24" name="Shape 22"/>
          <p:cNvSpPr/>
          <p:nvPr/>
        </p:nvSpPr>
        <p:spPr>
          <a:xfrm>
            <a:off x="6035040" y="3337560"/>
            <a:ext cx="2606040" cy="15087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5" name="Shape 23"/>
          <p:cNvSpPr/>
          <p:nvPr/>
        </p:nvSpPr>
        <p:spPr>
          <a:xfrm>
            <a:off x="6035040" y="3337560"/>
            <a:ext cx="64008" cy="1508760"/>
          </a:xfrm>
          <a:prstGeom prst="rect">
            <a:avLst/>
          </a:prstGeom>
          <a:solidFill>
            <a:srgbClr val="EF4444"/>
          </a:solidFill>
          <a:ln w="12700">
            <a:solidFill>
              <a:srgbClr val="EF4444"/>
            </a:solidFill>
            <a:prstDash val="solid"/>
          </a:ln>
        </p:spPr>
        <p:txBody>
          <a:bodyPr/>
          <a:lstStyle/>
          <a:p>
            <a:endParaRPr/>
          </a:p>
        </p:txBody>
      </p:sp>
      <p:sp>
        <p:nvSpPr>
          <p:cNvPr id="26" name="Shape 24"/>
          <p:cNvSpPr/>
          <p:nvPr/>
        </p:nvSpPr>
        <p:spPr>
          <a:xfrm>
            <a:off x="6035040" y="3337560"/>
            <a:ext cx="2606040" cy="502920"/>
          </a:xfrm>
          <a:prstGeom prst="rect">
            <a:avLst/>
          </a:prstGeom>
          <a:solidFill>
            <a:srgbClr val="EF4444"/>
          </a:solidFill>
          <a:ln w="12700">
            <a:solidFill>
              <a:srgbClr val="EF4444"/>
            </a:solidFill>
            <a:prstDash val="solid"/>
          </a:ln>
        </p:spPr>
        <p:txBody>
          <a:bodyPr/>
          <a:lstStyle/>
          <a:p>
            <a:endParaRPr/>
          </a:p>
        </p:txBody>
      </p:sp>
      <p:sp>
        <p:nvSpPr>
          <p:cNvPr id="27" name="Text 25"/>
          <p:cNvSpPr/>
          <p:nvPr/>
        </p:nvSpPr>
        <p:spPr>
          <a:xfrm>
            <a:off x="6035040" y="3337560"/>
            <a:ext cx="2606040" cy="502920"/>
          </a:xfrm>
          <a:prstGeom prst="rect">
            <a:avLst/>
          </a:prstGeom>
          <a:noFill/>
          <a:ln/>
        </p:spPr>
        <p:txBody>
          <a:bodyPr wrap="square" rtlCol="0" anchor="ctr"/>
          <a:lstStyle/>
          <a:p>
            <a:pPr marL="0" indent="0" algn="ctr">
              <a:buNone/>
            </a:pPr>
            <a:r>
              <a:rPr lang="en-US" sz="1300" b="1" dirty="0">
                <a:solidFill>
                  <a:srgbClr val="FFFFFF"/>
                </a:solidFill>
              </a:rPr>
              <a:t>R — RISIKO</a:t>
            </a:r>
            <a:endParaRPr lang="en-US" sz="1300" dirty="0"/>
          </a:p>
        </p:txBody>
      </p:sp>
      <p:sp>
        <p:nvSpPr>
          <p:cNvPr id="28" name="Text 26"/>
          <p:cNvSpPr/>
          <p:nvPr/>
        </p:nvSpPr>
        <p:spPr>
          <a:xfrm>
            <a:off x="6172200" y="3913632"/>
            <a:ext cx="2331720" cy="822960"/>
          </a:xfrm>
          <a:prstGeom prst="rect">
            <a:avLst/>
          </a:prstGeom>
          <a:noFill/>
          <a:ln/>
        </p:spPr>
        <p:txBody>
          <a:bodyPr wrap="square" rtlCol="0" anchor="ctr"/>
          <a:lstStyle/>
          <a:p>
            <a:pPr marL="0" indent="0">
              <a:buNone/>
            </a:pPr>
            <a:r>
              <a:rPr lang="en-US" sz="1200" dirty="0">
                <a:solidFill>
                  <a:srgbClr val="1A1A2E"/>
                </a:solidFill>
              </a:rPr>
              <a:t>Was passiert, wenn das falsch ist? Low / Medium / High?</a:t>
            </a:r>
            <a:endParaRPr lang="en-US" sz="1200" dirty="0"/>
          </a:p>
        </p:txBody>
      </p:sp>
      <p:sp>
        <p:nvSpPr>
          <p:cNvPr id="29" name="TextBox 2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F-24  |  Wie </a:t>
            </a:r>
            <a:r>
              <a:rPr sz="850" b="1" dirty="0" err="1">
                <a:solidFill>
                  <a:srgbClr val="FFFFFF"/>
                </a:solidFill>
                <a:latin typeface="Calibri"/>
              </a:rPr>
              <a:t>hätte</a:t>
            </a:r>
            <a:r>
              <a:rPr sz="850" b="1" dirty="0">
                <a:solidFill>
                  <a:srgbClr val="FFFFFF"/>
                </a:solidFill>
                <a:latin typeface="Calibri"/>
              </a:rPr>
              <a:t> </a:t>
            </a:r>
            <a:r>
              <a:rPr lang="de-DE" sz="850" b="1" dirty="0">
                <a:solidFill>
                  <a:srgbClr val="FFFFFF"/>
                </a:solidFill>
                <a:latin typeface="Calibri"/>
              </a:rPr>
              <a:t>Bernd</a:t>
            </a:r>
            <a:r>
              <a:rPr sz="850" b="1" dirty="0">
                <a:solidFill>
                  <a:srgbClr val="FFFFFF"/>
                </a:solidFill>
                <a:latin typeface="Calibri"/>
              </a:rPr>
              <a:t> den Fehler </a:t>
            </a:r>
            <a:r>
              <a:rPr sz="850" b="1" dirty="0" err="1">
                <a:solidFill>
                  <a:srgbClr val="FFFFFF"/>
                </a:solidFill>
                <a:latin typeface="Calibri"/>
              </a:rPr>
              <a:t>entdeckt</a:t>
            </a:r>
            <a:r>
              <a:rPr sz="850" b="1" dirty="0">
                <a:solidFill>
                  <a:srgbClr val="FFFFFF"/>
                </a:solidFill>
                <a:latin typeface="Calibri"/>
              </a:rPr>
              <a:t>?</a:t>
            </a:r>
          </a:p>
        </p:txBody>
      </p:sp>
      <p:pic>
        <p:nvPicPr>
          <p:cNvPr id="3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1" name="foundic_text_3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QA-Check P-Q-R im Detail</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Der 3-Schritt-QA-Check — so wenden Sie ihn an</a:t>
            </a:r>
            <a:endParaRPr lang="en-US" sz="2600" dirty="0"/>
          </a:p>
        </p:txBody>
      </p:sp>
      <p:sp>
        <p:nvSpPr>
          <p:cNvPr id="5" name="Shape 3"/>
          <p:cNvSpPr/>
          <p:nvPr/>
        </p:nvSpPr>
        <p:spPr>
          <a:xfrm>
            <a:off x="365760" y="1325880"/>
            <a:ext cx="8412480" cy="314376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Text 4"/>
          <p:cNvSpPr/>
          <p:nvPr/>
        </p:nvSpPr>
        <p:spPr>
          <a:xfrm>
            <a:off x="594360" y="1417320"/>
            <a:ext cx="7955280" cy="384048"/>
          </a:xfrm>
          <a:prstGeom prst="rect">
            <a:avLst/>
          </a:prstGeom>
          <a:noFill/>
          <a:ln/>
        </p:spPr>
        <p:txBody>
          <a:bodyPr wrap="square" rtlCol="0" anchor="ctr"/>
          <a:lstStyle/>
          <a:p>
            <a:pPr marL="0" indent="0">
              <a:buNone/>
            </a:pPr>
            <a:r>
              <a:rPr lang="en-US" sz="1400" b="1" dirty="0">
                <a:solidFill>
                  <a:srgbClr val="1A1A2E"/>
                </a:solidFill>
              </a:rPr>
              <a:t>RISIKO-STUFEN — die R-Entscheidung</a:t>
            </a:r>
            <a:endParaRPr lang="en-US" sz="1400" dirty="0"/>
          </a:p>
        </p:txBody>
      </p:sp>
      <p:sp>
        <p:nvSpPr>
          <p:cNvPr id="7" name="Shape 5"/>
          <p:cNvSpPr/>
          <p:nvPr/>
        </p:nvSpPr>
        <p:spPr>
          <a:xfrm>
            <a:off x="548640" y="1874520"/>
            <a:ext cx="1188720" cy="643674"/>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548640" y="1874520"/>
            <a:ext cx="1188720" cy="643674"/>
          </a:xfrm>
          <a:prstGeom prst="rect">
            <a:avLst/>
          </a:prstGeom>
          <a:noFill/>
          <a:ln/>
        </p:spPr>
        <p:txBody>
          <a:bodyPr wrap="square" rtlCol="0" anchor="ctr"/>
          <a:lstStyle/>
          <a:p>
            <a:pPr marL="0" indent="0" algn="ctr">
              <a:buNone/>
            </a:pPr>
            <a:r>
              <a:rPr lang="en-US" sz="1400" b="1" dirty="0">
                <a:solidFill>
                  <a:srgbClr val="FFFFFF"/>
                </a:solidFill>
              </a:rPr>
              <a:t>LOW</a:t>
            </a:r>
            <a:endParaRPr lang="en-US" sz="1400" dirty="0"/>
          </a:p>
        </p:txBody>
      </p:sp>
      <p:sp>
        <p:nvSpPr>
          <p:cNvPr id="9" name="Text 7"/>
          <p:cNvSpPr/>
          <p:nvPr/>
        </p:nvSpPr>
        <p:spPr>
          <a:xfrm>
            <a:off x="1920240" y="1988376"/>
            <a:ext cx="3200400" cy="438912"/>
          </a:xfrm>
          <a:prstGeom prst="rect">
            <a:avLst/>
          </a:prstGeom>
          <a:noFill/>
          <a:ln/>
        </p:spPr>
        <p:txBody>
          <a:bodyPr wrap="square" rtlCol="0" anchor="ctr"/>
          <a:lstStyle/>
          <a:p>
            <a:pPr marL="0" indent="0">
              <a:buNone/>
            </a:pPr>
            <a:r>
              <a:rPr lang="en-US" sz="1200" dirty="0">
                <a:solidFill>
                  <a:srgbClr val="1A1A2E"/>
                </a:solidFill>
              </a:rPr>
              <a:t>Internes Brainstorming, Entwurf-E-Mails</a:t>
            </a:r>
            <a:endParaRPr lang="en-US" sz="1200" dirty="0"/>
          </a:p>
        </p:txBody>
      </p:sp>
      <p:sp>
        <p:nvSpPr>
          <p:cNvPr id="10" name="Text 8"/>
          <p:cNvSpPr/>
          <p:nvPr/>
        </p:nvSpPr>
        <p:spPr>
          <a:xfrm>
            <a:off x="5303520" y="1988376"/>
            <a:ext cx="3383280" cy="438912"/>
          </a:xfrm>
          <a:prstGeom prst="rect">
            <a:avLst/>
          </a:prstGeom>
          <a:noFill/>
          <a:ln/>
        </p:spPr>
        <p:txBody>
          <a:bodyPr wrap="square" rtlCol="0" anchor="ctr"/>
          <a:lstStyle/>
          <a:p>
            <a:pPr marL="0" indent="0">
              <a:buNone/>
            </a:pPr>
            <a:r>
              <a:rPr lang="en-US" sz="1200" b="1" dirty="0">
                <a:solidFill>
                  <a:srgbClr val="10B981"/>
                </a:solidFill>
              </a:rPr>
              <a:t>→  Kurzer Plausibilitäts-Check reicht</a:t>
            </a:r>
            <a:endParaRPr lang="en-US" sz="1200" dirty="0"/>
          </a:p>
        </p:txBody>
      </p:sp>
      <p:sp>
        <p:nvSpPr>
          <p:cNvPr id="11" name="Shape 9"/>
          <p:cNvSpPr/>
          <p:nvPr/>
        </p:nvSpPr>
        <p:spPr>
          <a:xfrm>
            <a:off x="548640" y="2778552"/>
            <a:ext cx="1188720" cy="643674"/>
          </a:xfrm>
          <a:prstGeom prst="rect">
            <a:avLst/>
          </a:prstGeom>
          <a:solidFill>
            <a:srgbClr val="F59E0B"/>
          </a:solidFill>
          <a:ln w="12700">
            <a:solidFill>
              <a:srgbClr val="F59E0B"/>
            </a:solidFill>
            <a:prstDash val="solid"/>
          </a:ln>
        </p:spPr>
        <p:txBody>
          <a:bodyPr/>
          <a:lstStyle/>
          <a:p>
            <a:endParaRPr/>
          </a:p>
        </p:txBody>
      </p:sp>
      <p:sp>
        <p:nvSpPr>
          <p:cNvPr id="12" name="Text 10"/>
          <p:cNvSpPr/>
          <p:nvPr/>
        </p:nvSpPr>
        <p:spPr>
          <a:xfrm>
            <a:off x="548640" y="2778552"/>
            <a:ext cx="1188720" cy="643674"/>
          </a:xfrm>
          <a:prstGeom prst="rect">
            <a:avLst/>
          </a:prstGeom>
          <a:noFill/>
          <a:ln/>
        </p:spPr>
        <p:txBody>
          <a:bodyPr wrap="square" rtlCol="0" anchor="ctr"/>
          <a:lstStyle/>
          <a:p>
            <a:pPr marL="0" indent="0" algn="ctr">
              <a:buNone/>
            </a:pPr>
            <a:r>
              <a:rPr lang="en-US" sz="1400" b="1" dirty="0">
                <a:solidFill>
                  <a:srgbClr val="FFFFFF"/>
                </a:solidFill>
              </a:rPr>
              <a:t>MEDIUM</a:t>
            </a:r>
            <a:endParaRPr lang="en-US" sz="1400" dirty="0"/>
          </a:p>
        </p:txBody>
      </p:sp>
      <p:sp>
        <p:nvSpPr>
          <p:cNvPr id="13" name="Text 11"/>
          <p:cNvSpPr/>
          <p:nvPr/>
        </p:nvSpPr>
        <p:spPr>
          <a:xfrm>
            <a:off x="1920240" y="2899782"/>
            <a:ext cx="3200400" cy="438912"/>
          </a:xfrm>
          <a:prstGeom prst="rect">
            <a:avLst/>
          </a:prstGeom>
          <a:noFill/>
          <a:ln/>
        </p:spPr>
        <p:txBody>
          <a:bodyPr wrap="square" rtlCol="0" anchor="ctr"/>
          <a:lstStyle/>
          <a:p>
            <a:pPr marL="0" indent="0">
              <a:buNone/>
            </a:pPr>
            <a:r>
              <a:rPr lang="en-US" sz="1200" dirty="0">
                <a:solidFill>
                  <a:srgbClr val="1A1A2E"/>
                </a:solidFill>
              </a:rPr>
              <a:t>Teamkommunikation, Präsentationen</a:t>
            </a:r>
            <a:endParaRPr lang="en-US" sz="1200" dirty="0"/>
          </a:p>
        </p:txBody>
      </p:sp>
      <p:sp>
        <p:nvSpPr>
          <p:cNvPr id="14" name="Text 12"/>
          <p:cNvSpPr/>
          <p:nvPr/>
        </p:nvSpPr>
        <p:spPr>
          <a:xfrm>
            <a:off x="5303520" y="2899782"/>
            <a:ext cx="3383280" cy="438912"/>
          </a:xfrm>
          <a:prstGeom prst="rect">
            <a:avLst/>
          </a:prstGeom>
          <a:noFill/>
          <a:ln/>
        </p:spPr>
        <p:txBody>
          <a:bodyPr wrap="square" rtlCol="0" anchor="ctr"/>
          <a:lstStyle/>
          <a:p>
            <a:pPr marL="0" indent="0">
              <a:buNone/>
            </a:pPr>
            <a:r>
              <a:rPr lang="en-US" sz="1200" b="1" dirty="0">
                <a:solidFill>
                  <a:srgbClr val="F59E0B"/>
                </a:solidFill>
              </a:rPr>
              <a:t>→  P + Q prüfen, Kernaussagen verifizieren</a:t>
            </a:r>
            <a:endParaRPr lang="en-US" sz="1200" dirty="0"/>
          </a:p>
        </p:txBody>
      </p:sp>
      <p:sp>
        <p:nvSpPr>
          <p:cNvPr id="15" name="Shape 13"/>
          <p:cNvSpPr/>
          <p:nvPr/>
        </p:nvSpPr>
        <p:spPr>
          <a:xfrm>
            <a:off x="548640" y="3668930"/>
            <a:ext cx="1188720" cy="643674"/>
          </a:xfrm>
          <a:prstGeom prst="rect">
            <a:avLst/>
          </a:prstGeom>
          <a:solidFill>
            <a:srgbClr val="EF4444"/>
          </a:solidFill>
          <a:ln w="12700">
            <a:solidFill>
              <a:srgbClr val="EF4444"/>
            </a:solidFill>
            <a:prstDash val="solid"/>
          </a:ln>
        </p:spPr>
        <p:txBody>
          <a:bodyPr/>
          <a:lstStyle/>
          <a:p>
            <a:endParaRPr/>
          </a:p>
        </p:txBody>
      </p:sp>
      <p:sp>
        <p:nvSpPr>
          <p:cNvPr id="16" name="Text 14"/>
          <p:cNvSpPr/>
          <p:nvPr/>
        </p:nvSpPr>
        <p:spPr>
          <a:xfrm>
            <a:off x="548640" y="3668930"/>
            <a:ext cx="1188720" cy="643674"/>
          </a:xfrm>
          <a:prstGeom prst="rect">
            <a:avLst/>
          </a:prstGeom>
          <a:noFill/>
          <a:ln/>
        </p:spPr>
        <p:txBody>
          <a:bodyPr wrap="square" rtlCol="0" anchor="ctr"/>
          <a:lstStyle/>
          <a:p>
            <a:pPr marL="0" indent="0" algn="ctr">
              <a:buNone/>
            </a:pPr>
            <a:r>
              <a:rPr lang="en-US" sz="1400" b="1" dirty="0">
                <a:solidFill>
                  <a:srgbClr val="FFFFFF"/>
                </a:solidFill>
              </a:rPr>
              <a:t>HIGH</a:t>
            </a:r>
            <a:endParaRPr lang="en-US" sz="1400" dirty="0"/>
          </a:p>
        </p:txBody>
      </p:sp>
      <p:sp>
        <p:nvSpPr>
          <p:cNvPr id="17" name="Text 15"/>
          <p:cNvSpPr/>
          <p:nvPr/>
        </p:nvSpPr>
        <p:spPr>
          <a:xfrm>
            <a:off x="1920240" y="3782786"/>
            <a:ext cx="3200400" cy="438912"/>
          </a:xfrm>
          <a:prstGeom prst="rect">
            <a:avLst/>
          </a:prstGeom>
          <a:noFill/>
          <a:ln/>
        </p:spPr>
        <p:txBody>
          <a:bodyPr wrap="square" rtlCol="0" anchor="ctr"/>
          <a:lstStyle/>
          <a:p>
            <a:pPr marL="0" indent="0">
              <a:buNone/>
            </a:pPr>
            <a:r>
              <a:rPr lang="en-US" sz="1200" dirty="0">
                <a:solidFill>
                  <a:srgbClr val="1A1A2E"/>
                </a:solidFill>
              </a:rPr>
              <a:t>Finanzdaten, juristische Texte, Kundenkommunikation</a:t>
            </a:r>
            <a:endParaRPr lang="en-US" sz="1200" dirty="0"/>
          </a:p>
        </p:txBody>
      </p:sp>
      <p:sp>
        <p:nvSpPr>
          <p:cNvPr id="18" name="Text 16"/>
          <p:cNvSpPr/>
          <p:nvPr/>
        </p:nvSpPr>
        <p:spPr>
          <a:xfrm>
            <a:off x="5303520" y="3782786"/>
            <a:ext cx="3383280" cy="438912"/>
          </a:xfrm>
          <a:prstGeom prst="rect">
            <a:avLst/>
          </a:prstGeom>
          <a:noFill/>
          <a:ln/>
        </p:spPr>
        <p:txBody>
          <a:bodyPr wrap="square" rtlCol="0" anchor="ctr"/>
          <a:lstStyle/>
          <a:p>
            <a:pPr marL="0" indent="0">
              <a:buNone/>
            </a:pPr>
            <a:r>
              <a:rPr lang="en-US" sz="1200" b="1" dirty="0">
                <a:solidFill>
                  <a:srgbClr val="EF4444"/>
                </a:solidFill>
              </a:rPr>
              <a:t>→  P + Q + R vollständig — externe Quelle prüfen</a:t>
            </a:r>
            <a:endParaRPr lang="en-US" sz="12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F-25  |  Der 3-Schritt-QA-Check — so wenden Sie ihn an</a:t>
            </a:r>
          </a:p>
        </p:txBody>
      </p:sp>
      <p:pic>
        <p:nvPicPr>
          <p:cNvPr id="20"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1" name="foundic_text_21">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QA-Check P-Q-R — Drei Praxisfälle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QA-Stufe in der Praxis: Was prüfen Sie wie genau?</a:t>
            </a:r>
            <a:endParaRPr lang="en-US" sz="2400" dirty="0"/>
          </a:p>
        </p:txBody>
      </p:sp>
      <p:sp>
        <p:nvSpPr>
          <p:cNvPr id="5" name="Shape 3"/>
          <p:cNvSpPr/>
          <p:nvPr/>
        </p:nvSpPr>
        <p:spPr>
          <a:xfrm>
            <a:off x="365760" y="1298448"/>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960120" cy="1051560"/>
          </a:xfrm>
          <a:prstGeom prst="rect">
            <a:avLst/>
          </a:prstGeom>
          <a:solidFill>
            <a:srgbClr val="10B981"/>
          </a:solidFill>
          <a:ln w="12700">
            <a:solidFill>
              <a:srgbClr val="10B981"/>
            </a:solidFill>
            <a:prstDash val="solid"/>
          </a:ln>
        </p:spPr>
        <p:txBody>
          <a:bodyPr/>
          <a:lstStyle/>
          <a:p>
            <a:endParaRPr/>
          </a:p>
        </p:txBody>
      </p:sp>
      <p:sp>
        <p:nvSpPr>
          <p:cNvPr id="7" name="Text 5"/>
          <p:cNvSpPr/>
          <p:nvPr/>
        </p:nvSpPr>
        <p:spPr>
          <a:xfrm>
            <a:off x="365760" y="1298448"/>
            <a:ext cx="960120" cy="1051560"/>
          </a:xfrm>
          <a:prstGeom prst="rect">
            <a:avLst/>
          </a:prstGeom>
          <a:noFill/>
          <a:ln/>
        </p:spPr>
        <p:txBody>
          <a:bodyPr wrap="square" rtlCol="0" anchor="ctr"/>
          <a:lstStyle/>
          <a:p>
            <a:pPr marL="0" indent="0" algn="ctr">
              <a:buNone/>
            </a:pPr>
            <a:r>
              <a:rPr lang="en-US" sz="1600" b="1" dirty="0">
                <a:solidFill>
                  <a:srgbClr val="FFFFFF"/>
                </a:solidFill>
              </a:rPr>
              <a:t>LOW</a:t>
            </a:r>
            <a:endParaRPr lang="en-US" sz="1600" dirty="0"/>
          </a:p>
        </p:txBody>
      </p:sp>
      <p:sp>
        <p:nvSpPr>
          <p:cNvPr id="8" name="Text 6"/>
          <p:cNvSpPr/>
          <p:nvPr/>
        </p:nvSpPr>
        <p:spPr>
          <a:xfrm>
            <a:off x="1463040" y="1371600"/>
            <a:ext cx="4572000" cy="320040"/>
          </a:xfrm>
          <a:prstGeom prst="rect">
            <a:avLst/>
          </a:prstGeom>
          <a:noFill/>
          <a:ln/>
        </p:spPr>
        <p:txBody>
          <a:bodyPr wrap="square" rtlCol="0" anchor="ctr"/>
          <a:lstStyle/>
          <a:p>
            <a:pPr marL="0" indent="0">
              <a:buNone/>
            </a:pPr>
            <a:r>
              <a:rPr lang="en-US" sz="1100" b="1" dirty="0">
                <a:solidFill>
                  <a:srgbClr val="6B7280"/>
                </a:solidFill>
              </a:rPr>
              <a:t>📧  Tanja — Kommunikation</a:t>
            </a:r>
            <a:endParaRPr lang="en-US" sz="1100" dirty="0"/>
          </a:p>
        </p:txBody>
      </p:sp>
      <p:sp>
        <p:nvSpPr>
          <p:cNvPr id="9" name="Text 7"/>
          <p:cNvSpPr/>
          <p:nvPr/>
        </p:nvSpPr>
        <p:spPr>
          <a:xfrm>
            <a:off x="1463040" y="1664208"/>
            <a:ext cx="7132320" cy="347472"/>
          </a:xfrm>
          <a:prstGeom prst="rect">
            <a:avLst/>
          </a:prstGeom>
          <a:noFill/>
          <a:ln/>
        </p:spPr>
        <p:txBody>
          <a:bodyPr wrap="square" rtlCol="0" anchor="ctr"/>
          <a:lstStyle/>
          <a:p>
            <a:pPr marL="0" indent="0">
              <a:buNone/>
            </a:pPr>
            <a:r>
              <a:rPr lang="en-US" sz="1300" b="1" dirty="0">
                <a:solidFill>
                  <a:srgbClr val="1A1A2E"/>
                </a:solidFill>
              </a:rPr>
              <a:t>KI-Entwurf einer internen Team-E-Mail zum nächsten Teammeeting</a:t>
            </a:r>
            <a:endParaRPr lang="en-US" sz="1300" dirty="0"/>
          </a:p>
        </p:txBody>
      </p:sp>
      <p:sp>
        <p:nvSpPr>
          <p:cNvPr id="10" name="Text 8"/>
          <p:cNvSpPr/>
          <p:nvPr/>
        </p:nvSpPr>
        <p:spPr>
          <a:xfrm>
            <a:off x="1463040" y="1993392"/>
            <a:ext cx="7132320" cy="292608"/>
          </a:xfrm>
          <a:prstGeom prst="rect">
            <a:avLst/>
          </a:prstGeom>
          <a:noFill/>
          <a:ln/>
        </p:spPr>
        <p:txBody>
          <a:bodyPr wrap="square" rtlCol="0" anchor="ctr"/>
          <a:lstStyle/>
          <a:p>
            <a:pPr marL="0" indent="0">
              <a:buNone/>
            </a:pPr>
            <a:r>
              <a:rPr lang="en-US" sz="1200" dirty="0">
                <a:solidFill>
                  <a:srgbClr val="10B981"/>
                </a:solidFill>
              </a:rPr>
              <a:t>→  Kurzer Plausibilitäts-Check: Ton &amp; Datum stimmen?</a:t>
            </a:r>
            <a:endParaRPr lang="en-US" sz="1200" dirty="0"/>
          </a:p>
        </p:txBody>
      </p:sp>
      <p:sp>
        <p:nvSpPr>
          <p:cNvPr id="17" name="Shape 15"/>
          <p:cNvSpPr/>
          <p:nvPr/>
        </p:nvSpPr>
        <p:spPr>
          <a:xfrm>
            <a:off x="365760" y="2496019"/>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65760" y="2496019"/>
            <a:ext cx="960120" cy="1051560"/>
          </a:xfrm>
          <a:prstGeom prst="rect">
            <a:avLst/>
          </a:prstGeom>
          <a:solidFill>
            <a:srgbClr val="F59E0B"/>
          </a:solidFill>
          <a:ln w="12700">
            <a:solidFill>
              <a:srgbClr val="F59E0B"/>
            </a:solidFill>
            <a:prstDash val="solid"/>
          </a:ln>
        </p:spPr>
        <p:txBody>
          <a:bodyPr/>
          <a:lstStyle/>
          <a:p>
            <a:endParaRPr/>
          </a:p>
        </p:txBody>
      </p:sp>
      <p:sp>
        <p:nvSpPr>
          <p:cNvPr id="19" name="Text 17"/>
          <p:cNvSpPr/>
          <p:nvPr/>
        </p:nvSpPr>
        <p:spPr>
          <a:xfrm>
            <a:off x="365760" y="2496019"/>
            <a:ext cx="960120" cy="1051560"/>
          </a:xfrm>
          <a:prstGeom prst="rect">
            <a:avLst/>
          </a:prstGeom>
          <a:noFill/>
          <a:ln/>
        </p:spPr>
        <p:txBody>
          <a:bodyPr wrap="square" rtlCol="0" anchor="ctr"/>
          <a:lstStyle/>
          <a:p>
            <a:pPr marL="0" indent="0" algn="ctr">
              <a:buNone/>
            </a:pPr>
            <a:r>
              <a:rPr lang="en-US" sz="1600" b="1" dirty="0">
                <a:solidFill>
                  <a:srgbClr val="FFFFFF"/>
                </a:solidFill>
              </a:rPr>
              <a:t>MEDIUM</a:t>
            </a:r>
            <a:endParaRPr lang="en-US" sz="1600" dirty="0"/>
          </a:p>
        </p:txBody>
      </p:sp>
      <p:sp>
        <p:nvSpPr>
          <p:cNvPr id="20" name="Text 18"/>
          <p:cNvSpPr/>
          <p:nvPr/>
        </p:nvSpPr>
        <p:spPr>
          <a:xfrm>
            <a:off x="1463040" y="2569171"/>
            <a:ext cx="4572000" cy="320040"/>
          </a:xfrm>
          <a:prstGeom prst="rect">
            <a:avLst/>
          </a:prstGeom>
          <a:noFill/>
          <a:ln/>
        </p:spPr>
        <p:txBody>
          <a:bodyPr wrap="square" rtlCol="0" anchor="ctr"/>
          <a:lstStyle/>
          <a:p>
            <a:pPr marL="0" indent="0">
              <a:buNone/>
            </a:pPr>
            <a:r>
              <a:rPr lang="en-US" sz="1100" b="1" dirty="0">
                <a:solidFill>
                  <a:srgbClr val="6B7280"/>
                </a:solidFill>
              </a:rPr>
              <a:t>🔍  Bernd — Finance</a:t>
            </a:r>
            <a:endParaRPr lang="en-US" sz="1100" dirty="0"/>
          </a:p>
        </p:txBody>
      </p:sp>
      <p:sp>
        <p:nvSpPr>
          <p:cNvPr id="21" name="Text 19"/>
          <p:cNvSpPr/>
          <p:nvPr/>
        </p:nvSpPr>
        <p:spPr>
          <a:xfrm>
            <a:off x="1463040" y="2861779"/>
            <a:ext cx="7132320" cy="347472"/>
          </a:xfrm>
          <a:prstGeom prst="rect">
            <a:avLst/>
          </a:prstGeom>
          <a:noFill/>
          <a:ln/>
        </p:spPr>
        <p:txBody>
          <a:bodyPr wrap="square" rtlCol="0" anchor="ctr"/>
          <a:lstStyle/>
          <a:p>
            <a:pPr marL="0" indent="0">
              <a:buNone/>
            </a:pPr>
            <a:r>
              <a:rPr lang="en-US" sz="1300" b="1" dirty="0">
                <a:solidFill>
                  <a:srgbClr val="1A1A2E"/>
                </a:solidFill>
              </a:rPr>
              <a:t>KI-Zusammenfassung eines öffentlichen Branchenberichts für das Team</a:t>
            </a:r>
            <a:endParaRPr lang="en-US" sz="1300" dirty="0"/>
          </a:p>
        </p:txBody>
      </p:sp>
      <p:sp>
        <p:nvSpPr>
          <p:cNvPr id="22" name="Text 20"/>
          <p:cNvSpPr/>
          <p:nvPr/>
        </p:nvSpPr>
        <p:spPr>
          <a:xfrm>
            <a:off x="1463040" y="3190963"/>
            <a:ext cx="7132320" cy="292608"/>
          </a:xfrm>
          <a:prstGeom prst="rect">
            <a:avLst/>
          </a:prstGeom>
          <a:noFill/>
          <a:ln/>
        </p:spPr>
        <p:txBody>
          <a:bodyPr wrap="square" rtlCol="0" anchor="ctr"/>
          <a:lstStyle/>
          <a:p>
            <a:pPr marL="0" indent="0">
              <a:buNone/>
            </a:pPr>
            <a:r>
              <a:rPr lang="en-US" sz="1200" dirty="0">
                <a:solidFill>
                  <a:srgbClr val="F59E0B"/>
                </a:solidFill>
              </a:rPr>
              <a:t>→  Kernaussagen verifizieren, Quelle des Originalberichts prüfen</a:t>
            </a:r>
            <a:endParaRPr lang="en-US" sz="1200" dirty="0"/>
          </a:p>
        </p:txBody>
      </p:sp>
      <p:sp>
        <p:nvSpPr>
          <p:cNvPr id="23" name="TextBox 2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F-26  |  QA-Stufe in der Praxis: Was prüfen Sie wie genau?</a:t>
            </a:r>
          </a:p>
        </p:txBody>
      </p:sp>
      <p:sp>
        <p:nvSpPr>
          <p:cNvPr id="26" name="Shape 9"/>
          <p:cNvSpPr/>
          <p:nvPr/>
        </p:nvSpPr>
        <p:spPr>
          <a:xfrm>
            <a:off x="365760" y="3674413"/>
            <a:ext cx="8412480" cy="10515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10"/>
          <p:cNvSpPr/>
          <p:nvPr/>
        </p:nvSpPr>
        <p:spPr>
          <a:xfrm>
            <a:off x="365760" y="3674413"/>
            <a:ext cx="960120" cy="1051560"/>
          </a:xfrm>
          <a:prstGeom prst="rect">
            <a:avLst/>
          </a:prstGeom>
          <a:solidFill>
            <a:srgbClr val="EF4444"/>
          </a:solidFill>
          <a:ln w="12700">
            <a:solidFill>
              <a:srgbClr val="EF4444"/>
            </a:solidFill>
            <a:prstDash val="solid"/>
          </a:ln>
        </p:spPr>
        <p:txBody>
          <a:bodyPr/>
          <a:lstStyle/>
          <a:p>
            <a:endParaRPr/>
          </a:p>
        </p:txBody>
      </p:sp>
      <p:sp>
        <p:nvSpPr>
          <p:cNvPr id="28" name="Text 11"/>
          <p:cNvSpPr/>
          <p:nvPr/>
        </p:nvSpPr>
        <p:spPr>
          <a:xfrm>
            <a:off x="365760" y="3674413"/>
            <a:ext cx="960120" cy="1051560"/>
          </a:xfrm>
          <a:prstGeom prst="rect">
            <a:avLst/>
          </a:prstGeom>
          <a:noFill/>
          <a:ln/>
        </p:spPr>
        <p:txBody>
          <a:bodyPr wrap="square" rtlCol="0" anchor="ctr"/>
          <a:lstStyle/>
          <a:p>
            <a:pPr marL="0" indent="0" algn="ctr">
              <a:buNone/>
            </a:pPr>
            <a:r>
              <a:rPr lang="en-US" sz="1600" b="1" dirty="0">
                <a:solidFill>
                  <a:srgbClr val="FFFFFF"/>
                </a:solidFill>
              </a:rPr>
              <a:t>HIGH</a:t>
            </a:r>
            <a:endParaRPr lang="en-US" sz="1600" dirty="0"/>
          </a:p>
        </p:txBody>
      </p:sp>
      <p:sp>
        <p:nvSpPr>
          <p:cNvPr id="29" name="Text 12"/>
          <p:cNvSpPr/>
          <p:nvPr/>
        </p:nvSpPr>
        <p:spPr>
          <a:xfrm>
            <a:off x="1463040" y="3747565"/>
            <a:ext cx="4572000" cy="320040"/>
          </a:xfrm>
          <a:prstGeom prst="rect">
            <a:avLst/>
          </a:prstGeom>
          <a:noFill/>
          <a:ln/>
        </p:spPr>
        <p:txBody>
          <a:bodyPr wrap="square" rtlCol="0" anchor="ctr"/>
          <a:lstStyle/>
          <a:p>
            <a:pPr marL="0" indent="0">
              <a:buNone/>
            </a:pPr>
            <a:r>
              <a:rPr lang="en-US" sz="1100" b="1" dirty="0">
                <a:solidFill>
                  <a:srgbClr val="6B7280"/>
                </a:solidFill>
              </a:rPr>
              <a:t>📊  Bernd — Finance</a:t>
            </a:r>
            <a:endParaRPr lang="en-US" sz="1100" dirty="0"/>
          </a:p>
        </p:txBody>
      </p:sp>
      <p:sp>
        <p:nvSpPr>
          <p:cNvPr id="30" name="Text 13"/>
          <p:cNvSpPr/>
          <p:nvPr/>
        </p:nvSpPr>
        <p:spPr>
          <a:xfrm>
            <a:off x="1463040" y="4040173"/>
            <a:ext cx="7132320" cy="347472"/>
          </a:xfrm>
          <a:prstGeom prst="rect">
            <a:avLst/>
          </a:prstGeom>
          <a:noFill/>
          <a:ln/>
        </p:spPr>
        <p:txBody>
          <a:bodyPr wrap="square" rtlCol="0" anchor="ctr"/>
          <a:lstStyle/>
          <a:p>
            <a:pPr marL="0" indent="0">
              <a:buNone/>
            </a:pPr>
            <a:r>
              <a:rPr lang="en-US" sz="1300" b="1" dirty="0">
                <a:solidFill>
                  <a:srgbClr val="1A1A2E"/>
                </a:solidFill>
              </a:rPr>
              <a:t>KI-generierte Umsatzprognose für das nächste Board-Meeting</a:t>
            </a:r>
            <a:endParaRPr lang="en-US" sz="1300" dirty="0"/>
          </a:p>
        </p:txBody>
      </p:sp>
      <p:sp>
        <p:nvSpPr>
          <p:cNvPr id="31" name="Text 14"/>
          <p:cNvSpPr/>
          <p:nvPr/>
        </p:nvSpPr>
        <p:spPr>
          <a:xfrm>
            <a:off x="1463040" y="4369357"/>
            <a:ext cx="7132320" cy="292608"/>
          </a:xfrm>
          <a:prstGeom prst="rect">
            <a:avLst/>
          </a:prstGeom>
          <a:noFill/>
          <a:ln/>
        </p:spPr>
        <p:txBody>
          <a:bodyPr wrap="square" rtlCol="0" anchor="ctr"/>
          <a:lstStyle/>
          <a:p>
            <a:pPr marL="0" indent="0">
              <a:buNone/>
            </a:pPr>
            <a:r>
              <a:rPr lang="en-US" sz="1200" dirty="0">
                <a:solidFill>
                  <a:srgbClr val="EF4444"/>
                </a:solidFill>
              </a:rPr>
              <a:t>→  P + Q + R vollständig: Alle Zahlen gegen ERP-System prüfen</a:t>
            </a:r>
            <a:endParaRPr lang="en-US" sz="1200" dirty="0"/>
          </a:p>
        </p:txBody>
      </p:sp>
      <p:pic>
        <p:nvPicPr>
          <p:cNvPr id="2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5" name="foundic_text_2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QA-Check Spickzettel</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QA-Check P-Q-R — Ihr Spickzettel</a:t>
            </a:r>
            <a:endParaRPr lang="en-US" sz="2600" dirty="0"/>
          </a:p>
        </p:txBody>
      </p:sp>
      <p:sp>
        <p:nvSpPr>
          <p:cNvPr id="5" name="Shape 3"/>
          <p:cNvSpPr/>
          <p:nvPr/>
        </p:nvSpPr>
        <p:spPr>
          <a:xfrm>
            <a:off x="401160" y="1463040"/>
            <a:ext cx="8341680" cy="9601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401160" y="1463040"/>
            <a:ext cx="961200" cy="96012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01160" y="1463040"/>
            <a:ext cx="961200" cy="960120"/>
          </a:xfrm>
          <a:prstGeom prst="rect">
            <a:avLst/>
          </a:prstGeom>
          <a:noFill/>
          <a:ln/>
        </p:spPr>
        <p:txBody>
          <a:bodyPr wrap="square" rtlCol="0" anchor="ctr"/>
          <a:lstStyle/>
          <a:p>
            <a:pPr marL="0" indent="0" algn="ctr">
              <a:buNone/>
            </a:pPr>
            <a:r>
              <a:rPr lang="en-US" sz="2800" b="1" dirty="0">
                <a:solidFill>
                  <a:srgbClr val="FFFFFF"/>
                </a:solidFill>
              </a:rPr>
              <a:t>P</a:t>
            </a:r>
            <a:endParaRPr lang="en-US" sz="2800" dirty="0"/>
          </a:p>
        </p:txBody>
      </p:sp>
      <p:sp>
        <p:nvSpPr>
          <p:cNvPr id="8" name="Text 6"/>
          <p:cNvSpPr/>
          <p:nvPr/>
        </p:nvSpPr>
        <p:spPr>
          <a:xfrm>
            <a:off x="1470421" y="1440329"/>
            <a:ext cx="2743200" cy="347472"/>
          </a:xfrm>
          <a:prstGeom prst="rect">
            <a:avLst/>
          </a:prstGeom>
          <a:noFill/>
          <a:ln/>
        </p:spPr>
        <p:txBody>
          <a:bodyPr wrap="square" rtlCol="0" anchor="ctr"/>
          <a:lstStyle/>
          <a:p>
            <a:pPr marL="0" indent="0">
              <a:buNone/>
            </a:pPr>
            <a:r>
              <a:rPr lang="en-US" sz="1400" b="1" dirty="0">
                <a:solidFill>
                  <a:srgbClr val="3B82F6"/>
                </a:solidFill>
              </a:rPr>
              <a:t>PLAUSIBILITÄT</a:t>
            </a:r>
            <a:endParaRPr lang="en-US" sz="1400" dirty="0"/>
          </a:p>
        </p:txBody>
      </p:sp>
      <p:sp>
        <p:nvSpPr>
          <p:cNvPr id="9" name="Text 7"/>
          <p:cNvSpPr/>
          <p:nvPr/>
        </p:nvSpPr>
        <p:spPr>
          <a:xfrm>
            <a:off x="1470421" y="1787801"/>
            <a:ext cx="5645683" cy="201168"/>
          </a:xfrm>
          <a:prstGeom prst="rect">
            <a:avLst/>
          </a:prstGeom>
          <a:noFill/>
          <a:ln/>
        </p:spPr>
        <p:txBody>
          <a:bodyPr wrap="square" rtlCol="0" anchor="ctr"/>
          <a:lstStyle/>
          <a:p>
            <a:pPr marL="0" indent="0">
              <a:buNone/>
            </a:pPr>
            <a:r>
              <a:rPr lang="en-US" sz="1100" dirty="0">
                <a:solidFill>
                  <a:srgbClr val="1A1A2E"/>
                </a:solidFill>
              </a:rPr>
              <a:t>→ Ergibt das inhaltlich Sinn?</a:t>
            </a:r>
            <a:endParaRPr lang="en-US" sz="1100" dirty="0"/>
          </a:p>
        </p:txBody>
      </p:sp>
      <p:sp>
        <p:nvSpPr>
          <p:cNvPr id="10" name="Text 8"/>
          <p:cNvSpPr/>
          <p:nvPr/>
        </p:nvSpPr>
        <p:spPr>
          <a:xfrm>
            <a:off x="1470421" y="1988969"/>
            <a:ext cx="4591173" cy="201168"/>
          </a:xfrm>
          <a:prstGeom prst="rect">
            <a:avLst/>
          </a:prstGeom>
          <a:noFill/>
          <a:ln/>
        </p:spPr>
        <p:txBody>
          <a:bodyPr wrap="square" rtlCol="0" anchor="ctr"/>
          <a:lstStyle/>
          <a:p>
            <a:pPr marL="0" indent="0">
              <a:buNone/>
            </a:pPr>
            <a:r>
              <a:rPr lang="en-US" sz="1100" dirty="0">
                <a:solidFill>
                  <a:srgbClr val="1A1A2E"/>
                </a:solidFill>
              </a:rPr>
              <a:t>→ Wirkt das Ergebnis zu gut/zu einfach?</a:t>
            </a:r>
            <a:endParaRPr lang="en-US" sz="1100" dirty="0"/>
          </a:p>
        </p:txBody>
      </p:sp>
      <p:sp>
        <p:nvSpPr>
          <p:cNvPr id="11" name="Text 9"/>
          <p:cNvSpPr/>
          <p:nvPr/>
        </p:nvSpPr>
        <p:spPr>
          <a:xfrm>
            <a:off x="1470421" y="2190137"/>
            <a:ext cx="5033625" cy="201168"/>
          </a:xfrm>
          <a:prstGeom prst="rect">
            <a:avLst/>
          </a:prstGeom>
          <a:noFill/>
          <a:ln/>
        </p:spPr>
        <p:txBody>
          <a:bodyPr wrap="square" rtlCol="0" anchor="ctr"/>
          <a:lstStyle/>
          <a:p>
            <a:pPr marL="0" indent="0">
              <a:buNone/>
            </a:pPr>
            <a:r>
              <a:rPr lang="en-US" sz="1100" dirty="0">
                <a:solidFill>
                  <a:srgbClr val="1A1A2E"/>
                </a:solidFill>
              </a:rPr>
              <a:t>→ Stimmen die Relationen (Zahlen, Zeiträume)?</a:t>
            </a:r>
            <a:endParaRPr lang="en-US" sz="11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F-27  |  QA-Check P-Q-R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Spickzettel</a:t>
            </a:r>
            <a:endParaRPr sz="850" b="1" dirty="0">
              <a:solidFill>
                <a:srgbClr val="FFFFFF"/>
              </a:solidFill>
              <a:latin typeface="Calibri"/>
            </a:endParaRPr>
          </a:p>
        </p:txBody>
      </p:sp>
      <p:pic>
        <p:nvPicPr>
          <p:cNvPr id="25"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6" name="foundic_text_26">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
        <p:nvSpPr>
          <p:cNvPr id="27" name="Shape 3">
            <a:extLst>
              <a:ext uri="{FF2B5EF4-FFF2-40B4-BE49-F238E27FC236}">
                <a16:creationId xmlns:a16="http://schemas.microsoft.com/office/drawing/2014/main" id="{9EE75844-3858-AC7F-89A1-E56EE8C1B25B}"/>
              </a:ext>
            </a:extLst>
          </p:cNvPr>
          <p:cNvSpPr/>
          <p:nvPr/>
        </p:nvSpPr>
        <p:spPr>
          <a:xfrm>
            <a:off x="401160" y="2599044"/>
            <a:ext cx="8341680" cy="986316"/>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01160" y="2606040"/>
            <a:ext cx="961200" cy="960120"/>
          </a:xfrm>
          <a:prstGeom prst="rect">
            <a:avLst/>
          </a:prstGeom>
          <a:solidFill>
            <a:srgbClr val="8B5CF6"/>
          </a:solidFill>
          <a:ln w="12700">
            <a:solidFill>
              <a:srgbClr val="8B5CF6"/>
            </a:solidFill>
            <a:prstDash val="solid"/>
          </a:ln>
        </p:spPr>
        <p:txBody>
          <a:bodyPr/>
          <a:lstStyle/>
          <a:p>
            <a:endParaRPr/>
          </a:p>
        </p:txBody>
      </p:sp>
      <p:sp>
        <p:nvSpPr>
          <p:cNvPr id="13" name="Text 11"/>
          <p:cNvSpPr/>
          <p:nvPr/>
        </p:nvSpPr>
        <p:spPr>
          <a:xfrm>
            <a:off x="401160" y="2606040"/>
            <a:ext cx="961200" cy="960120"/>
          </a:xfrm>
          <a:prstGeom prst="rect">
            <a:avLst/>
          </a:prstGeom>
          <a:noFill/>
          <a:ln/>
        </p:spPr>
        <p:txBody>
          <a:bodyPr wrap="square" rtlCol="0" anchor="ctr"/>
          <a:lstStyle/>
          <a:p>
            <a:pPr marL="0" indent="0" algn="ctr">
              <a:buNone/>
            </a:pPr>
            <a:r>
              <a:rPr lang="en-US" sz="2800" b="1" dirty="0">
                <a:solidFill>
                  <a:srgbClr val="FFFFFF"/>
                </a:solidFill>
              </a:rPr>
              <a:t>Q</a:t>
            </a:r>
            <a:endParaRPr lang="en-US" sz="2800" dirty="0"/>
          </a:p>
        </p:txBody>
      </p:sp>
      <p:sp>
        <p:nvSpPr>
          <p:cNvPr id="14" name="Text 12"/>
          <p:cNvSpPr/>
          <p:nvPr/>
        </p:nvSpPr>
        <p:spPr>
          <a:xfrm>
            <a:off x="1470421" y="2598077"/>
            <a:ext cx="2743200" cy="347472"/>
          </a:xfrm>
          <a:prstGeom prst="rect">
            <a:avLst/>
          </a:prstGeom>
          <a:noFill/>
          <a:ln/>
        </p:spPr>
        <p:txBody>
          <a:bodyPr wrap="square" rtlCol="0" anchor="ctr"/>
          <a:lstStyle/>
          <a:p>
            <a:pPr marL="0" indent="0">
              <a:buNone/>
            </a:pPr>
            <a:r>
              <a:rPr lang="en-US" sz="1400" b="1" dirty="0">
                <a:solidFill>
                  <a:srgbClr val="8B5CF6"/>
                </a:solidFill>
              </a:rPr>
              <a:t>QUELLEN / BELEGE</a:t>
            </a:r>
            <a:endParaRPr lang="en-US" sz="1400" dirty="0"/>
          </a:p>
        </p:txBody>
      </p:sp>
      <p:sp>
        <p:nvSpPr>
          <p:cNvPr id="15" name="Text 13"/>
          <p:cNvSpPr/>
          <p:nvPr/>
        </p:nvSpPr>
        <p:spPr>
          <a:xfrm>
            <a:off x="1470421" y="2945549"/>
            <a:ext cx="5402334" cy="201168"/>
          </a:xfrm>
          <a:prstGeom prst="rect">
            <a:avLst/>
          </a:prstGeom>
          <a:noFill/>
          <a:ln/>
        </p:spPr>
        <p:txBody>
          <a:bodyPr wrap="square" rtlCol="0" anchor="ctr"/>
          <a:lstStyle/>
          <a:p>
            <a:pPr marL="0" indent="0">
              <a:buNone/>
            </a:pPr>
            <a:r>
              <a:rPr lang="en-US" sz="1100" dirty="0">
                <a:solidFill>
                  <a:srgbClr val="1A1A2E"/>
                </a:solidFill>
              </a:rPr>
              <a:t>→ Woher kommt diese Information?</a:t>
            </a:r>
            <a:endParaRPr lang="en-US" sz="1100" dirty="0"/>
          </a:p>
        </p:txBody>
      </p:sp>
      <p:sp>
        <p:nvSpPr>
          <p:cNvPr id="16" name="Text 14"/>
          <p:cNvSpPr/>
          <p:nvPr/>
        </p:nvSpPr>
        <p:spPr>
          <a:xfrm>
            <a:off x="1470421" y="3146717"/>
            <a:ext cx="5645683" cy="201168"/>
          </a:xfrm>
          <a:prstGeom prst="rect">
            <a:avLst/>
          </a:prstGeom>
          <a:noFill/>
          <a:ln/>
        </p:spPr>
        <p:txBody>
          <a:bodyPr wrap="square" rtlCol="0" anchor="ctr"/>
          <a:lstStyle/>
          <a:p>
            <a:pPr marL="0" indent="0">
              <a:buNone/>
            </a:pPr>
            <a:r>
              <a:rPr lang="en-US" sz="1100" dirty="0">
                <a:solidFill>
                  <a:srgbClr val="1A1A2E"/>
                </a:solidFill>
              </a:rPr>
              <a:t>→ Ist die Quelle verifizierbar?</a:t>
            </a:r>
            <a:endParaRPr lang="en-US" sz="1100" dirty="0"/>
          </a:p>
        </p:txBody>
      </p:sp>
      <p:sp>
        <p:nvSpPr>
          <p:cNvPr id="17" name="Text 15"/>
          <p:cNvSpPr/>
          <p:nvPr/>
        </p:nvSpPr>
        <p:spPr>
          <a:xfrm>
            <a:off x="1470421" y="3347885"/>
            <a:ext cx="4834521" cy="201168"/>
          </a:xfrm>
          <a:prstGeom prst="rect">
            <a:avLst/>
          </a:prstGeom>
          <a:noFill/>
          <a:ln/>
        </p:spPr>
        <p:txBody>
          <a:bodyPr wrap="square" rtlCol="0" anchor="ctr"/>
          <a:lstStyle/>
          <a:p>
            <a:pPr marL="0" indent="0">
              <a:buNone/>
            </a:pPr>
            <a:r>
              <a:rPr lang="en-US" sz="1100" dirty="0">
                <a:solidFill>
                  <a:srgbClr val="1A1A2E"/>
                </a:solidFill>
              </a:rPr>
              <a:t>→ Gibt Perplexity / Google das so an?</a:t>
            </a:r>
            <a:endParaRPr lang="en-US" sz="1100" dirty="0"/>
          </a:p>
        </p:txBody>
      </p:sp>
      <p:sp>
        <p:nvSpPr>
          <p:cNvPr id="30" name="Shape 3">
            <a:extLst>
              <a:ext uri="{FF2B5EF4-FFF2-40B4-BE49-F238E27FC236}">
                <a16:creationId xmlns:a16="http://schemas.microsoft.com/office/drawing/2014/main" id="{9F240FD0-85B2-D0A3-5683-6B106E2EB512}"/>
              </a:ext>
            </a:extLst>
          </p:cNvPr>
          <p:cNvSpPr/>
          <p:nvPr/>
        </p:nvSpPr>
        <p:spPr>
          <a:xfrm>
            <a:off x="401160" y="3722308"/>
            <a:ext cx="8341680" cy="986316"/>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3" name="Text 21"/>
          <p:cNvSpPr/>
          <p:nvPr/>
        </p:nvSpPr>
        <p:spPr>
          <a:xfrm>
            <a:off x="1470421" y="4476136"/>
            <a:ext cx="2644386" cy="201168"/>
          </a:xfrm>
          <a:prstGeom prst="rect">
            <a:avLst/>
          </a:prstGeom>
          <a:noFill/>
          <a:ln/>
        </p:spPr>
        <p:txBody>
          <a:bodyPr wrap="square" rtlCol="0" anchor="ctr"/>
          <a:lstStyle/>
          <a:p>
            <a:pPr marL="0" indent="0">
              <a:buNone/>
            </a:pPr>
            <a:r>
              <a:rPr lang="en-US" sz="1100" dirty="0">
                <a:solidFill>
                  <a:srgbClr val="1A1A2E"/>
                </a:solidFill>
              </a:rPr>
              <a:t>→ High → alles prüfen, externe Quelle</a:t>
            </a:r>
            <a:endParaRPr lang="en-US" sz="1100" dirty="0"/>
          </a:p>
        </p:txBody>
      </p:sp>
      <p:sp>
        <p:nvSpPr>
          <p:cNvPr id="18" name="Shape 16"/>
          <p:cNvSpPr/>
          <p:nvPr/>
        </p:nvSpPr>
        <p:spPr>
          <a:xfrm>
            <a:off x="401160" y="3749040"/>
            <a:ext cx="961200" cy="960120"/>
          </a:xfrm>
          <a:prstGeom prst="rect">
            <a:avLst/>
          </a:prstGeom>
          <a:solidFill>
            <a:srgbClr val="EF4444"/>
          </a:solidFill>
          <a:ln w="12700">
            <a:solidFill>
              <a:srgbClr val="EF4444"/>
            </a:solidFill>
            <a:prstDash val="solid"/>
          </a:ln>
        </p:spPr>
        <p:txBody>
          <a:bodyPr/>
          <a:lstStyle/>
          <a:p>
            <a:endParaRPr/>
          </a:p>
        </p:txBody>
      </p:sp>
      <p:sp>
        <p:nvSpPr>
          <p:cNvPr id="19" name="Text 17"/>
          <p:cNvSpPr/>
          <p:nvPr/>
        </p:nvSpPr>
        <p:spPr>
          <a:xfrm>
            <a:off x="401160" y="3749040"/>
            <a:ext cx="961200" cy="960120"/>
          </a:xfrm>
          <a:prstGeom prst="rect">
            <a:avLst/>
          </a:prstGeom>
          <a:noFill/>
          <a:ln/>
        </p:spPr>
        <p:txBody>
          <a:bodyPr wrap="square" rtlCol="0" anchor="ctr"/>
          <a:lstStyle/>
          <a:p>
            <a:pPr marL="0" indent="0" algn="ctr">
              <a:buNone/>
            </a:pPr>
            <a:r>
              <a:rPr lang="en-US" sz="2800" b="1" dirty="0">
                <a:solidFill>
                  <a:srgbClr val="FFFFFF"/>
                </a:solidFill>
              </a:rPr>
              <a:t>R</a:t>
            </a:r>
            <a:endParaRPr lang="en-US" sz="2800" dirty="0"/>
          </a:p>
        </p:txBody>
      </p:sp>
      <p:sp>
        <p:nvSpPr>
          <p:cNvPr id="20" name="Text 18"/>
          <p:cNvSpPr/>
          <p:nvPr/>
        </p:nvSpPr>
        <p:spPr>
          <a:xfrm>
            <a:off x="1470421" y="3718954"/>
            <a:ext cx="2743200" cy="347472"/>
          </a:xfrm>
          <a:prstGeom prst="rect">
            <a:avLst/>
          </a:prstGeom>
          <a:noFill/>
          <a:ln/>
        </p:spPr>
        <p:txBody>
          <a:bodyPr wrap="square" rtlCol="0" anchor="ctr"/>
          <a:lstStyle/>
          <a:p>
            <a:pPr marL="0" indent="0">
              <a:buNone/>
            </a:pPr>
            <a:r>
              <a:rPr lang="en-US" sz="1400" b="1" dirty="0">
                <a:solidFill>
                  <a:srgbClr val="EF4444"/>
                </a:solidFill>
              </a:rPr>
              <a:t>RISIKO-STUFE</a:t>
            </a:r>
            <a:endParaRPr lang="en-US" sz="1400" dirty="0"/>
          </a:p>
        </p:txBody>
      </p:sp>
      <p:sp>
        <p:nvSpPr>
          <p:cNvPr id="21" name="Text 19"/>
          <p:cNvSpPr/>
          <p:nvPr/>
        </p:nvSpPr>
        <p:spPr>
          <a:xfrm>
            <a:off x="1470421" y="4066426"/>
            <a:ext cx="3588283" cy="201168"/>
          </a:xfrm>
          <a:prstGeom prst="rect">
            <a:avLst/>
          </a:prstGeom>
          <a:noFill/>
          <a:ln/>
        </p:spPr>
        <p:txBody>
          <a:bodyPr wrap="square" rtlCol="0" anchor="ctr"/>
          <a:lstStyle/>
          <a:p>
            <a:pPr marL="0" indent="0">
              <a:buNone/>
            </a:pPr>
            <a:r>
              <a:rPr lang="en-US" sz="1100" dirty="0">
                <a:solidFill>
                  <a:srgbClr val="1A1A2E"/>
                </a:solidFill>
              </a:rPr>
              <a:t>→ Low → kurzer Check reicht</a:t>
            </a:r>
            <a:endParaRPr lang="en-US" sz="1100" dirty="0"/>
          </a:p>
        </p:txBody>
      </p:sp>
      <p:sp>
        <p:nvSpPr>
          <p:cNvPr id="22" name="Text 20"/>
          <p:cNvSpPr/>
          <p:nvPr/>
        </p:nvSpPr>
        <p:spPr>
          <a:xfrm>
            <a:off x="1470421" y="4267594"/>
            <a:ext cx="3234321" cy="201168"/>
          </a:xfrm>
          <a:prstGeom prst="rect">
            <a:avLst/>
          </a:prstGeom>
          <a:noFill/>
          <a:ln/>
        </p:spPr>
        <p:txBody>
          <a:bodyPr wrap="square" rtlCol="0" anchor="ctr"/>
          <a:lstStyle/>
          <a:p>
            <a:pPr marL="0" indent="0">
              <a:buNone/>
            </a:pPr>
            <a:r>
              <a:rPr lang="en-US" sz="1100" dirty="0">
                <a:solidFill>
                  <a:srgbClr val="1A1A2E"/>
                </a:solidFill>
              </a:rPr>
              <a:t>→ Medium → P + Q prüfen</a:t>
            </a:r>
            <a:endParaRPr lang="en-US" sz="11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2  ·  Zusammenfassung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Modul 2: Das Wichtigste</a:t>
            </a:r>
            <a:endParaRPr lang="en-US" sz="2600" dirty="0"/>
          </a:p>
        </p:txBody>
      </p:sp>
      <p:sp>
        <p:nvSpPr>
          <p:cNvPr id="5" name="Shape 3"/>
          <p:cNvSpPr/>
          <p:nvPr/>
        </p:nvSpPr>
        <p:spPr>
          <a:xfrm>
            <a:off x="457200" y="1389888"/>
            <a:ext cx="8229600" cy="621792"/>
          </a:xfrm>
          <a:prstGeom prst="rect">
            <a:avLst/>
          </a:prstGeom>
          <a:solidFill>
            <a:srgbClr val="DBEAFE"/>
          </a:solidFill>
          <a:ln w="12700">
            <a:solidFill>
              <a:srgbClr val="8B5CF6"/>
            </a:solidFill>
            <a:prstDash val="solid"/>
          </a:ln>
        </p:spPr>
        <p:txBody>
          <a:bodyPr/>
          <a:lstStyle/>
          <a:p>
            <a:endParaRPr/>
          </a:p>
        </p:txBody>
      </p:sp>
      <p:sp>
        <p:nvSpPr>
          <p:cNvPr id="6" name="Shape 4"/>
          <p:cNvSpPr/>
          <p:nvPr/>
        </p:nvSpPr>
        <p:spPr>
          <a:xfrm>
            <a:off x="457200" y="1389888"/>
            <a:ext cx="411480" cy="621792"/>
          </a:xfrm>
          <a:prstGeom prst="rect">
            <a:avLst/>
          </a:prstGeom>
          <a:solidFill>
            <a:srgbClr val="8B5CF6"/>
          </a:solidFill>
          <a:ln w="12700">
            <a:solidFill>
              <a:srgbClr val="8B5CF6"/>
            </a:solidFill>
            <a:prstDash val="solid"/>
          </a:ln>
        </p:spPr>
        <p:txBody>
          <a:bodyPr/>
          <a:lstStyle/>
          <a:p>
            <a:endParaRPr/>
          </a:p>
        </p:txBody>
      </p:sp>
      <p:sp>
        <p:nvSpPr>
          <p:cNvPr id="7" name="Text 5"/>
          <p:cNvSpPr/>
          <p:nvPr/>
        </p:nvSpPr>
        <p:spPr>
          <a:xfrm>
            <a:off x="457200" y="1389888"/>
            <a:ext cx="411480" cy="621792"/>
          </a:xfrm>
          <a:prstGeom prst="rect">
            <a:avLst/>
          </a:prstGeom>
          <a:noFill/>
          <a:ln/>
        </p:spPr>
        <p:txBody>
          <a:bodyPr wrap="square" rtlCol="0" anchor="ctr"/>
          <a:lstStyle/>
          <a:p>
            <a:pPr marL="0" indent="0" algn="ctr">
              <a:buNone/>
            </a:pPr>
            <a:r>
              <a:rPr lang="en-US" sz="1600" b="1" dirty="0">
                <a:solidFill>
                  <a:schemeClr val="bg1"/>
                </a:solidFill>
              </a:rPr>
              <a:t>1</a:t>
            </a:r>
            <a:endParaRPr lang="en-US" sz="1600" dirty="0">
              <a:solidFill>
                <a:schemeClr val="bg1"/>
              </a:solidFill>
            </a:endParaRPr>
          </a:p>
        </p:txBody>
      </p:sp>
      <p:sp>
        <p:nvSpPr>
          <p:cNvPr id="8" name="Text 6"/>
          <p:cNvSpPr/>
          <p:nvPr/>
        </p:nvSpPr>
        <p:spPr>
          <a:xfrm>
            <a:off x="1005840" y="1389888"/>
            <a:ext cx="7498080" cy="621792"/>
          </a:xfrm>
          <a:prstGeom prst="rect">
            <a:avLst/>
          </a:prstGeom>
          <a:noFill/>
          <a:ln/>
        </p:spPr>
        <p:txBody>
          <a:bodyPr wrap="square" rtlCol="0" anchor="ctr"/>
          <a:lstStyle/>
          <a:p>
            <a:pPr marL="0" indent="0">
              <a:buNone/>
            </a:pPr>
            <a:r>
              <a:rPr lang="en-US" sz="1300" dirty="0">
                <a:solidFill>
                  <a:srgbClr val="1E2761"/>
                </a:solidFill>
              </a:rPr>
              <a:t>RCTF = Role, Context, Task, Format — Ihr Prompt-GPS für jede Situation.</a:t>
            </a:r>
            <a:endParaRPr lang="en-US" sz="1300" dirty="0"/>
          </a:p>
        </p:txBody>
      </p:sp>
      <p:sp>
        <p:nvSpPr>
          <p:cNvPr id="9" name="Shape 7"/>
          <p:cNvSpPr/>
          <p:nvPr/>
        </p:nvSpPr>
        <p:spPr>
          <a:xfrm>
            <a:off x="457200" y="2139696"/>
            <a:ext cx="8229600" cy="621792"/>
          </a:xfrm>
          <a:prstGeom prst="rect">
            <a:avLst/>
          </a:prstGeom>
          <a:solidFill>
            <a:srgbClr val="DBEAFE"/>
          </a:solidFill>
          <a:ln w="12700">
            <a:solidFill>
              <a:srgbClr val="8B5CF6"/>
            </a:solidFill>
            <a:prstDash val="solid"/>
          </a:ln>
        </p:spPr>
        <p:txBody>
          <a:bodyPr/>
          <a:lstStyle/>
          <a:p>
            <a:endParaRPr/>
          </a:p>
        </p:txBody>
      </p:sp>
      <p:sp>
        <p:nvSpPr>
          <p:cNvPr id="10" name="Shape 8"/>
          <p:cNvSpPr/>
          <p:nvPr/>
        </p:nvSpPr>
        <p:spPr>
          <a:xfrm>
            <a:off x="457200" y="2139696"/>
            <a:ext cx="411480" cy="621792"/>
          </a:xfrm>
          <a:prstGeom prst="rect">
            <a:avLst/>
          </a:prstGeom>
          <a:solidFill>
            <a:srgbClr val="8B5CF6"/>
          </a:solidFill>
          <a:ln w="12700">
            <a:solidFill>
              <a:srgbClr val="8B5CF6"/>
            </a:solidFill>
            <a:prstDash val="solid"/>
          </a:ln>
        </p:spPr>
        <p:txBody>
          <a:bodyPr/>
          <a:lstStyle/>
          <a:p>
            <a:endParaRPr/>
          </a:p>
        </p:txBody>
      </p:sp>
      <p:sp>
        <p:nvSpPr>
          <p:cNvPr id="11" name="Text 9"/>
          <p:cNvSpPr/>
          <p:nvPr/>
        </p:nvSpPr>
        <p:spPr>
          <a:xfrm>
            <a:off x="457200" y="2139696"/>
            <a:ext cx="411480" cy="621792"/>
          </a:xfrm>
          <a:prstGeom prst="rect">
            <a:avLst/>
          </a:prstGeom>
          <a:noFill/>
          <a:ln/>
        </p:spPr>
        <p:txBody>
          <a:bodyPr wrap="square" rtlCol="0" anchor="ctr"/>
          <a:lstStyle/>
          <a:p>
            <a:pPr marL="0" indent="0" algn="ctr">
              <a:buNone/>
            </a:pPr>
            <a:r>
              <a:rPr lang="en-US" sz="1600" b="1" dirty="0">
                <a:solidFill>
                  <a:schemeClr val="bg1"/>
                </a:solidFill>
              </a:rPr>
              <a:t>2</a:t>
            </a:r>
            <a:endParaRPr lang="en-US" sz="1600" dirty="0">
              <a:solidFill>
                <a:schemeClr val="bg1"/>
              </a:solidFill>
            </a:endParaRPr>
          </a:p>
        </p:txBody>
      </p:sp>
      <p:sp>
        <p:nvSpPr>
          <p:cNvPr id="12" name="Text 10"/>
          <p:cNvSpPr/>
          <p:nvPr/>
        </p:nvSpPr>
        <p:spPr>
          <a:xfrm>
            <a:off x="1005840" y="2139696"/>
            <a:ext cx="7498080" cy="621792"/>
          </a:xfrm>
          <a:prstGeom prst="rect">
            <a:avLst/>
          </a:prstGeom>
          <a:noFill/>
          <a:ln/>
        </p:spPr>
        <p:txBody>
          <a:bodyPr wrap="square" rtlCol="0" anchor="ctr"/>
          <a:lstStyle/>
          <a:p>
            <a:pPr marL="0" indent="0">
              <a:buNone/>
            </a:pPr>
            <a:r>
              <a:rPr lang="en-US" sz="1300" dirty="0">
                <a:solidFill>
                  <a:srgbClr val="1E2761"/>
                </a:solidFill>
              </a:rPr>
              <a:t>Re-Prompting ist professionell — kein guter Prompt entsteht im ersten Anlauf.</a:t>
            </a:r>
            <a:endParaRPr lang="en-US" sz="1300" dirty="0"/>
          </a:p>
        </p:txBody>
      </p:sp>
      <p:sp>
        <p:nvSpPr>
          <p:cNvPr id="13" name="Shape 11"/>
          <p:cNvSpPr/>
          <p:nvPr/>
        </p:nvSpPr>
        <p:spPr>
          <a:xfrm>
            <a:off x="457200" y="2889504"/>
            <a:ext cx="8229600" cy="621792"/>
          </a:xfrm>
          <a:prstGeom prst="rect">
            <a:avLst/>
          </a:prstGeom>
          <a:solidFill>
            <a:srgbClr val="DBEAFE"/>
          </a:solidFill>
          <a:ln w="12700">
            <a:solidFill>
              <a:srgbClr val="8B5CF6"/>
            </a:solidFill>
            <a:prstDash val="solid"/>
          </a:ln>
        </p:spPr>
        <p:txBody>
          <a:bodyPr/>
          <a:lstStyle/>
          <a:p>
            <a:endParaRPr/>
          </a:p>
        </p:txBody>
      </p:sp>
      <p:sp>
        <p:nvSpPr>
          <p:cNvPr id="14" name="Shape 12"/>
          <p:cNvSpPr/>
          <p:nvPr/>
        </p:nvSpPr>
        <p:spPr>
          <a:xfrm>
            <a:off x="457200" y="2889504"/>
            <a:ext cx="411480" cy="621792"/>
          </a:xfrm>
          <a:prstGeom prst="rect">
            <a:avLst/>
          </a:prstGeom>
          <a:solidFill>
            <a:srgbClr val="8B5CF6"/>
          </a:solidFill>
          <a:ln w="12700">
            <a:solidFill>
              <a:srgbClr val="8B5CF6"/>
            </a:solidFill>
            <a:prstDash val="solid"/>
          </a:ln>
        </p:spPr>
        <p:txBody>
          <a:bodyPr/>
          <a:lstStyle/>
          <a:p>
            <a:endParaRPr/>
          </a:p>
        </p:txBody>
      </p:sp>
      <p:sp>
        <p:nvSpPr>
          <p:cNvPr id="15" name="Text 13"/>
          <p:cNvSpPr/>
          <p:nvPr/>
        </p:nvSpPr>
        <p:spPr>
          <a:xfrm>
            <a:off x="457200" y="2889504"/>
            <a:ext cx="411480" cy="621792"/>
          </a:xfrm>
          <a:prstGeom prst="rect">
            <a:avLst/>
          </a:prstGeom>
          <a:noFill/>
          <a:ln/>
        </p:spPr>
        <p:txBody>
          <a:bodyPr wrap="square" rtlCol="0" anchor="ctr"/>
          <a:lstStyle/>
          <a:p>
            <a:pPr marL="0" indent="0" algn="ctr">
              <a:buNone/>
            </a:pPr>
            <a:r>
              <a:rPr lang="en-US" sz="1600" b="1" dirty="0">
                <a:solidFill>
                  <a:schemeClr val="bg1"/>
                </a:solidFill>
              </a:rPr>
              <a:t>3</a:t>
            </a:r>
            <a:endParaRPr lang="en-US" sz="1600" dirty="0">
              <a:solidFill>
                <a:schemeClr val="bg1"/>
              </a:solidFill>
            </a:endParaRPr>
          </a:p>
        </p:txBody>
      </p:sp>
      <p:sp>
        <p:nvSpPr>
          <p:cNvPr id="16" name="Text 14"/>
          <p:cNvSpPr/>
          <p:nvPr/>
        </p:nvSpPr>
        <p:spPr>
          <a:xfrm>
            <a:off x="1005840" y="2889504"/>
            <a:ext cx="7498080" cy="621792"/>
          </a:xfrm>
          <a:prstGeom prst="rect">
            <a:avLst/>
          </a:prstGeom>
          <a:noFill/>
          <a:ln/>
        </p:spPr>
        <p:txBody>
          <a:bodyPr wrap="square" rtlCol="0" anchor="ctr"/>
          <a:lstStyle/>
          <a:p>
            <a:pPr marL="0" indent="0">
              <a:buNone/>
            </a:pPr>
            <a:r>
              <a:rPr lang="en-US" sz="1300" dirty="0">
                <a:solidFill>
                  <a:srgbClr val="1E2761"/>
                </a:solidFill>
              </a:rPr>
              <a:t>QA-Check P-Q-R schützt Sie: Plausibilität, Quellen, Risiko.</a:t>
            </a:r>
            <a:endParaRPr lang="en-US" sz="1300" dirty="0"/>
          </a:p>
        </p:txBody>
      </p:sp>
      <p:sp>
        <p:nvSpPr>
          <p:cNvPr id="17" name="Shape 15"/>
          <p:cNvSpPr/>
          <p:nvPr/>
        </p:nvSpPr>
        <p:spPr>
          <a:xfrm>
            <a:off x="457200" y="3639312"/>
            <a:ext cx="8229600" cy="621792"/>
          </a:xfrm>
          <a:prstGeom prst="rect">
            <a:avLst/>
          </a:prstGeom>
          <a:solidFill>
            <a:srgbClr val="DBEAFE"/>
          </a:solidFill>
          <a:ln w="12700">
            <a:solidFill>
              <a:srgbClr val="8B5CF6"/>
            </a:solidFill>
            <a:prstDash val="solid"/>
          </a:ln>
        </p:spPr>
        <p:txBody>
          <a:bodyPr/>
          <a:lstStyle/>
          <a:p>
            <a:endParaRPr/>
          </a:p>
        </p:txBody>
      </p:sp>
      <p:sp>
        <p:nvSpPr>
          <p:cNvPr id="18" name="Shape 16"/>
          <p:cNvSpPr/>
          <p:nvPr/>
        </p:nvSpPr>
        <p:spPr>
          <a:xfrm>
            <a:off x="457200" y="3639312"/>
            <a:ext cx="411480" cy="621792"/>
          </a:xfrm>
          <a:prstGeom prst="rect">
            <a:avLst/>
          </a:prstGeom>
          <a:solidFill>
            <a:srgbClr val="8B5CF6"/>
          </a:solidFill>
          <a:ln w="12700">
            <a:solidFill>
              <a:srgbClr val="8B5CF6"/>
            </a:solidFill>
            <a:prstDash val="solid"/>
          </a:ln>
        </p:spPr>
        <p:txBody>
          <a:bodyPr/>
          <a:lstStyle/>
          <a:p>
            <a:endParaRPr/>
          </a:p>
        </p:txBody>
      </p:sp>
      <p:sp>
        <p:nvSpPr>
          <p:cNvPr id="19" name="Text 17"/>
          <p:cNvSpPr/>
          <p:nvPr/>
        </p:nvSpPr>
        <p:spPr>
          <a:xfrm>
            <a:off x="457200" y="3639312"/>
            <a:ext cx="411480" cy="621792"/>
          </a:xfrm>
          <a:prstGeom prst="rect">
            <a:avLst/>
          </a:prstGeom>
          <a:noFill/>
          <a:ln/>
        </p:spPr>
        <p:txBody>
          <a:bodyPr wrap="square" rtlCol="0" anchor="ctr"/>
          <a:lstStyle/>
          <a:p>
            <a:pPr marL="0" indent="0" algn="ctr">
              <a:buNone/>
            </a:pPr>
            <a:r>
              <a:rPr lang="en-US" sz="1600" b="1" dirty="0">
                <a:solidFill>
                  <a:schemeClr val="bg1"/>
                </a:solidFill>
              </a:rPr>
              <a:t>4</a:t>
            </a:r>
            <a:endParaRPr lang="en-US" sz="1600" dirty="0">
              <a:solidFill>
                <a:schemeClr val="bg1"/>
              </a:solidFill>
            </a:endParaRPr>
          </a:p>
        </p:txBody>
      </p:sp>
      <p:sp>
        <p:nvSpPr>
          <p:cNvPr id="20" name="Text 18"/>
          <p:cNvSpPr/>
          <p:nvPr/>
        </p:nvSpPr>
        <p:spPr>
          <a:xfrm>
            <a:off x="1005840" y="3639312"/>
            <a:ext cx="7498080" cy="621792"/>
          </a:xfrm>
          <a:prstGeom prst="rect">
            <a:avLst/>
          </a:prstGeom>
          <a:noFill/>
          <a:ln/>
        </p:spPr>
        <p:txBody>
          <a:bodyPr wrap="square" rtlCol="0" anchor="ctr"/>
          <a:lstStyle/>
          <a:p>
            <a:pPr marL="0" indent="0">
              <a:buNone/>
            </a:pPr>
            <a:r>
              <a:rPr lang="en-US" sz="1300" dirty="0">
                <a:solidFill>
                  <a:srgbClr val="1E2761"/>
                </a:solidFill>
              </a:rPr>
              <a:t>Datenschutz first: Keine sensiblen Daten in öffentliche Chatbots.</a:t>
            </a:r>
            <a:endParaRPr lang="en-US" sz="1300" dirty="0"/>
          </a:p>
        </p:txBody>
      </p:sp>
      <p:sp>
        <p:nvSpPr>
          <p:cNvPr id="21" name="Shape 19"/>
          <p:cNvSpPr/>
          <p:nvPr/>
        </p:nvSpPr>
        <p:spPr>
          <a:xfrm>
            <a:off x="457200" y="4407408"/>
            <a:ext cx="8229600" cy="566928"/>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2" name="Shape 20"/>
          <p:cNvSpPr/>
          <p:nvPr/>
        </p:nvSpPr>
        <p:spPr>
          <a:xfrm>
            <a:off x="457200" y="4407408"/>
            <a:ext cx="8229600" cy="64008"/>
          </a:xfrm>
          <a:prstGeom prst="rect">
            <a:avLst/>
          </a:prstGeom>
          <a:solidFill>
            <a:srgbClr val="8B5CF6"/>
          </a:solidFill>
          <a:ln w="12700">
            <a:solidFill>
              <a:srgbClr val="8B5CF6"/>
            </a:solidFill>
            <a:prstDash val="solid"/>
          </a:ln>
        </p:spPr>
        <p:txBody>
          <a:bodyPr/>
          <a:lstStyle/>
          <a:p>
            <a:endParaRPr/>
          </a:p>
        </p:txBody>
      </p:sp>
      <p:sp>
        <p:nvSpPr>
          <p:cNvPr id="23" name="Text 21"/>
          <p:cNvSpPr/>
          <p:nvPr/>
        </p:nvSpPr>
        <p:spPr>
          <a:xfrm>
            <a:off x="640080" y="4480560"/>
            <a:ext cx="7772400" cy="457200"/>
          </a:xfrm>
          <a:prstGeom prst="rect">
            <a:avLst/>
          </a:prstGeom>
          <a:noFill/>
          <a:ln/>
        </p:spPr>
        <p:txBody>
          <a:bodyPr wrap="square" rtlCol="0" anchor="ctr"/>
          <a:lstStyle/>
          <a:p>
            <a:pPr marL="0" indent="0">
              <a:buNone/>
            </a:pPr>
            <a:r>
              <a:rPr lang="en-US" sz="1200" dirty="0">
                <a:solidFill>
                  <a:srgbClr val="1D4ED8"/>
                </a:solidFill>
              </a:rPr>
              <a:t>🔜  PAUSE | Denkaufgabe: Formulieren Sie Ihren ersten RCTF-Prompt für eine echte Aufgabe.</a:t>
            </a:r>
            <a:endParaRPr lang="en-US" sz="12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F-28  |  Modul 2: Das </a:t>
            </a:r>
            <a:r>
              <a:rPr sz="850" b="1" dirty="0" err="1">
                <a:solidFill>
                  <a:srgbClr val="FFFFFF"/>
                </a:solidFill>
                <a:latin typeface="Calibri"/>
              </a:rPr>
              <a:t>Wichtigste</a:t>
            </a:r>
            <a:endParaRPr sz="850" b="1" dirty="0">
              <a:solidFill>
                <a:srgbClr val="FFFFFF"/>
              </a:solidFill>
              <a:latin typeface="Calibri"/>
            </a:endParaRPr>
          </a:p>
        </p:txBody>
      </p:sp>
      <p:pic>
        <p:nvPicPr>
          <p:cNvPr id="25"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6" name="foundic_text_26">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8B5CF6"/>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 2  ·  WISSENS-CHECK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Wissens-Check: Was haben Sie in Modul 2 gelernt?</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8B5CF6"/>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1  </a:t>
            </a:r>
            <a:r>
              <a:rPr lang="de-DE" sz="900" b="1" dirty="0">
                <a:solidFill>
                  <a:srgbClr val="1E2761"/>
                </a:solidFill>
              </a:rPr>
              <a:t>Wofür steht das Kürzel RCTF?</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Recherche, Checkliste, Text, Feedback</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Rolle, Kontext, Task, Format</a:t>
            </a:r>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Risiko, Compliance, Training, Funktion</a:t>
            </a:r>
            <a:endParaRPr lang="de-DE" dirty="0"/>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Regelwerk, Kontrolle, Transfer, Fazit</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8B5CF6"/>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2  </a:t>
            </a:r>
            <a:r>
              <a:rPr lang="de-DE" sz="900" b="1" dirty="0">
                <a:solidFill>
                  <a:srgbClr val="1E2761"/>
                </a:solidFill>
              </a:rPr>
              <a:t>Welche Technik lässt die KI Schritt für Schritt denken?</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Zero-Shot Prompting</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Re-Prompting</a:t>
            </a:r>
            <a:endParaRPr lang="de-DE" dirty="0"/>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indent="0">
              <a:buNone/>
            </a:pPr>
            <a:r>
              <a:rPr lang="de-DE" sz="820" dirty="0">
                <a:solidFill>
                  <a:srgbClr val="374151"/>
                </a:solidFill>
              </a:rPr>
              <a:t>C)  Chain-of-Thought</a:t>
            </a:r>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One-Shot Prompting</a:t>
            </a:r>
            <a:endParaRPr lang="de-DE" dirty="0"/>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8B5CF6"/>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3  </a:t>
            </a:r>
            <a:r>
              <a:rPr lang="de-DE" sz="900" b="1" dirty="0">
                <a:solidFill>
                  <a:srgbClr val="1E2761"/>
                </a:solidFill>
              </a:rPr>
              <a:t>Was darf NICHT in öffentliche Chatbots eingegeben werden?</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Allgemeine Marketing-Textentwürfe</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Personenbezogene Kundendaten</a:t>
            </a:r>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Brainstorming-Ideen</a:t>
            </a:r>
            <a:endParaRPr lang="de-DE" dirty="0"/>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Grammatikkorrekturen eigener Texte</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8B5CF6"/>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4  </a:t>
            </a:r>
            <a:r>
              <a:rPr lang="de-DE" sz="900" b="1" dirty="0">
                <a:solidFill>
                  <a:srgbClr val="1E2761"/>
                </a:solidFill>
              </a:rPr>
              <a:t>Was ist der erste Schritt im QA-Check P-Q-R?</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R — Risiko-Check: Wie hoch ist das Fehlerrisiko?</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Q — Quellen-Check: Wo kommen die Infos her?</a:t>
            </a:r>
            <a:endParaRPr lang="de-DE" dirty="0"/>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r>
              <a:rPr lang="de-DE" sz="820" dirty="0">
                <a:solidFill>
                  <a:srgbClr val="374151"/>
                </a:solidFill>
              </a:rPr>
              <a:t>C)  P — Plausibilitäts-Check: Ergibt das Sinn?</a:t>
            </a:r>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F — Format-Check: Stimmt die Ausgabeform?</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8B5CF6"/>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5  </a:t>
            </a:r>
            <a:r>
              <a:rPr lang="de-DE" sz="900" b="1" dirty="0">
                <a:solidFill>
                  <a:srgbClr val="1E2761"/>
                </a:solidFill>
              </a:rPr>
              <a:t>Was beschreibt der EU AI Act?</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Ein Verbot aller KI-Tools in Unternehmen</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r>
              <a:rPr lang="de-DE" sz="820" dirty="0">
                <a:solidFill>
                  <a:srgbClr val="374151"/>
                </a:solidFill>
              </a:rPr>
              <a:t>B)  KI-Klassifizierung nach Risikoklassen mit Pflichten</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Er gilt nur für KI-Hersteller, nicht Nutzer</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Eine technische Norm für KI-Software</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8B5CF6"/>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8B5CF6"/>
                </a:solidFill>
              </a:rPr>
              <a:t>Frage 6  </a:t>
            </a:r>
            <a:r>
              <a:rPr lang="de-DE" sz="900" b="1" dirty="0">
                <a:solidFill>
                  <a:srgbClr val="1E2761"/>
                </a:solidFill>
              </a:rPr>
              <a:t>Wie macht man KI-Texte authentischer?</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Den Text unverändert verwenden</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r>
              <a:rPr lang="de-DE" sz="820" dirty="0">
                <a:solidFill>
                  <a:srgbClr val="374151"/>
                </a:solidFill>
              </a:rPr>
              <a:t>B)  KI-Phrasen entfernen und eigenen Stil einbringen</a:t>
            </a:r>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Texte immer ins Englische übersetzen</a:t>
            </a:r>
            <a:endParaRPr lang="de-DE" dirty="0"/>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Nur Texte unter 100 Wörter von KI erstellen lassen</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Fragen — jeweils A, B, C oder D eingeben. Viel Erfolg!</a:t>
            </a:r>
            <a:endParaRPr lang="de-DE" dirty="0"/>
          </a:p>
        </p:txBody>
      </p:sp>
      <p:sp>
        <p:nvSpPr>
          <p:cNvPr id="51" name="TextBox 23">
            <a:extLst>
              <a:ext uri="{FF2B5EF4-FFF2-40B4-BE49-F238E27FC236}">
                <a16:creationId xmlns:a16="http://schemas.microsoft.com/office/drawing/2014/main" id="{6F41C84B-BA54-4B92-A377-C74925B34F99}"/>
              </a:ext>
            </a:extLst>
          </p:cNvPr>
          <p:cNvSpPr txBox="1"/>
          <p:nvPr/>
        </p:nvSpPr>
        <p:spPr>
          <a:xfrm>
            <a:off x="4617720" y="27432"/>
            <a:ext cx="4389120" cy="438912"/>
          </a:xfrm>
          <a:prstGeom prst="rect">
            <a:avLst/>
          </a:prstGeom>
          <a:noFill/>
        </p:spPr>
        <p:txBody>
          <a:bodyPr wrap="none"/>
          <a:lstStyle/>
          <a:p>
            <a:pPr algn="r"/>
            <a:r>
              <a:rPr lang="de-DE" sz="850" b="1" dirty="0">
                <a:solidFill>
                  <a:srgbClr val="FFFFFF"/>
                </a:solidFill>
                <a:latin typeface="Calibri"/>
              </a:rPr>
              <a:t>F-29  |  Wissens-Check Modul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KI — Hype oder echter Helfer?</a:t>
            </a:r>
            <a:endParaRPr lang="en-US" sz="1100" dirty="0"/>
          </a:p>
        </p:txBody>
      </p:sp>
      <p:sp>
        <p:nvSpPr>
          <p:cNvPr id="4" name="Text 2"/>
          <p:cNvSpPr/>
          <p:nvPr/>
        </p:nvSpPr>
        <p:spPr>
          <a:xfrm>
            <a:off x="0" y="731520"/>
            <a:ext cx="9144000" cy="731520"/>
          </a:xfrm>
          <a:prstGeom prst="rect">
            <a:avLst/>
          </a:prstGeom>
          <a:noFill/>
          <a:ln/>
        </p:spPr>
        <p:txBody>
          <a:bodyPr wrap="square" rtlCol="0" anchor="ctr"/>
          <a:lstStyle/>
          <a:p>
            <a:pPr marL="0" indent="0" algn="ctr">
              <a:buNone/>
            </a:pPr>
            <a:r>
              <a:rPr lang="en-US" sz="2800" b="1" dirty="0">
                <a:solidFill>
                  <a:srgbClr val="1E2761"/>
                </a:solidFill>
              </a:rPr>
              <a:t>Haben Sie KI-Chatbots </a:t>
            </a:r>
            <a:r>
              <a:rPr lang="en-US" sz="2800" b="1" dirty="0" err="1">
                <a:solidFill>
                  <a:srgbClr val="1E2761"/>
                </a:solidFill>
              </a:rPr>
              <a:t>wie</a:t>
            </a:r>
            <a:r>
              <a:rPr lang="en-US" sz="2800" b="1" dirty="0">
                <a:solidFill>
                  <a:srgbClr val="1E2761"/>
                </a:solidFill>
              </a:rPr>
              <a:t> </a:t>
            </a:r>
            <a:r>
              <a:rPr lang="en-US" sz="2800" b="1" dirty="0" err="1">
                <a:solidFill>
                  <a:srgbClr val="1E2761"/>
                </a:solidFill>
              </a:rPr>
              <a:t>z.B.</a:t>
            </a:r>
            <a:r>
              <a:rPr lang="en-US" sz="2800" b="1" dirty="0">
                <a:solidFill>
                  <a:srgbClr val="1E2761"/>
                </a:solidFill>
              </a:rPr>
              <a:t> ChatGPT </a:t>
            </a:r>
            <a:r>
              <a:rPr lang="en-US" sz="2800" b="1" dirty="0" err="1">
                <a:solidFill>
                  <a:srgbClr val="1E2761"/>
                </a:solidFill>
              </a:rPr>
              <a:t>schon</a:t>
            </a:r>
            <a:r>
              <a:rPr lang="en-US" sz="2800" b="1" dirty="0">
                <a:solidFill>
                  <a:srgbClr val="1E2761"/>
                </a:solidFill>
              </a:rPr>
              <a:t> </a:t>
            </a:r>
            <a:r>
              <a:rPr lang="en-US" sz="2800" b="1" dirty="0" err="1">
                <a:solidFill>
                  <a:srgbClr val="1E2761"/>
                </a:solidFill>
              </a:rPr>
              <a:t>ausprobiert</a:t>
            </a:r>
            <a:r>
              <a:rPr lang="en-US" sz="2800" b="1" dirty="0">
                <a:solidFill>
                  <a:srgbClr val="1E2761"/>
                </a:solidFill>
              </a:rPr>
              <a:t>?</a:t>
            </a:r>
            <a:endParaRPr lang="en-US" sz="2800" dirty="0"/>
          </a:p>
        </p:txBody>
      </p:sp>
      <p:sp>
        <p:nvSpPr>
          <p:cNvPr id="5" name="Text 3"/>
          <p:cNvSpPr/>
          <p:nvPr/>
        </p:nvSpPr>
        <p:spPr>
          <a:xfrm>
            <a:off x="640080" y="1703926"/>
            <a:ext cx="7863840" cy="640080"/>
          </a:xfrm>
          <a:prstGeom prst="rect">
            <a:avLst/>
          </a:prstGeom>
          <a:noFill/>
          <a:ln/>
        </p:spPr>
        <p:txBody>
          <a:bodyPr wrap="square" rtlCol="0" anchor="ctr"/>
          <a:lstStyle/>
          <a:p>
            <a:pPr marL="0" indent="0" algn="ctr">
              <a:buNone/>
            </a:pPr>
            <a:r>
              <a:rPr lang="en-US" sz="2800" b="1" dirty="0">
                <a:solidFill>
                  <a:srgbClr val="F59E0B"/>
                </a:solidFill>
              </a:rPr>
              <a:t>Was lief schief?</a:t>
            </a:r>
            <a:endParaRPr lang="en-US" sz="2800" dirty="0"/>
          </a:p>
        </p:txBody>
      </p:sp>
      <p:sp>
        <p:nvSpPr>
          <p:cNvPr id="6" name="Shape 4"/>
          <p:cNvSpPr/>
          <p:nvPr/>
        </p:nvSpPr>
        <p:spPr>
          <a:xfrm>
            <a:off x="914400" y="2695438"/>
            <a:ext cx="7315200" cy="1463040"/>
          </a:xfrm>
          <a:prstGeom prst="rect">
            <a:avLst/>
          </a:prstGeom>
          <a:solidFill>
            <a:srgbClr val="DBEAFE"/>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pic>
        <p:nvPicPr>
          <p:cNvPr id="7" name="Image 0" descr="preencoded.png"/>
          <p:cNvPicPr>
            <a:picLocks noChangeAspect="1"/>
          </p:cNvPicPr>
          <p:nvPr/>
        </p:nvPicPr>
        <p:blipFill>
          <a:blip r:embed="rId3"/>
          <a:stretch>
            <a:fillRect/>
          </a:stretch>
        </p:blipFill>
        <p:spPr>
          <a:xfrm>
            <a:off x="1188720" y="2896606"/>
            <a:ext cx="457200" cy="457200"/>
          </a:xfrm>
          <a:prstGeom prst="rect">
            <a:avLst/>
          </a:prstGeom>
        </p:spPr>
      </p:pic>
      <p:sp>
        <p:nvSpPr>
          <p:cNvPr id="8" name="Text 5"/>
          <p:cNvSpPr/>
          <p:nvPr/>
        </p:nvSpPr>
        <p:spPr>
          <a:xfrm>
            <a:off x="1828800" y="2786878"/>
            <a:ext cx="6126480" cy="1188720"/>
          </a:xfrm>
          <a:prstGeom prst="rect">
            <a:avLst/>
          </a:prstGeom>
          <a:noFill/>
          <a:ln/>
        </p:spPr>
        <p:txBody>
          <a:bodyPr wrap="square" rtlCol="0" anchor="ctr"/>
          <a:lstStyle/>
          <a:p>
            <a:pPr marL="0" indent="0">
              <a:buNone/>
            </a:pPr>
            <a:r>
              <a:rPr lang="en-US" sz="1800" dirty="0">
                <a:solidFill>
                  <a:srgbClr val="1E2761"/>
                </a:solidFill>
              </a:rPr>
              <a:t>Welche 3 Aufgaben aus Ihrem Arbeitsalltag</a:t>
            </a:r>
            <a:endParaRPr lang="en-US" sz="1800" dirty="0"/>
          </a:p>
          <a:p>
            <a:pPr marL="0" indent="0">
              <a:buNone/>
            </a:pPr>
            <a:r>
              <a:rPr lang="en-US" sz="1800" dirty="0">
                <a:solidFill>
                  <a:srgbClr val="1E2761"/>
                </a:solidFill>
              </a:rPr>
              <a:t>kosten Sie am meisten Zeit?</a:t>
            </a:r>
            <a:endParaRPr lang="en-US" sz="1800" dirty="0"/>
          </a:p>
        </p:txBody>
      </p:sp>
      <p:sp>
        <p:nvSpPr>
          <p:cNvPr id="10" name="TextBox 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F-03  |  Sie </a:t>
            </a:r>
            <a:r>
              <a:rPr sz="850" b="1" dirty="0" err="1">
                <a:solidFill>
                  <a:srgbClr val="FFFFFF"/>
                </a:solidFill>
                <a:latin typeface="Calibri"/>
              </a:rPr>
              <a:t>haben</a:t>
            </a:r>
            <a:r>
              <a:rPr sz="850" b="1" dirty="0">
                <a:solidFill>
                  <a:srgbClr val="FFFFFF"/>
                </a:solidFill>
                <a:latin typeface="Calibri"/>
              </a:rPr>
              <a:t> </a:t>
            </a:r>
            <a:r>
              <a:rPr lang="de-DE" sz="850" b="1" dirty="0">
                <a:solidFill>
                  <a:srgbClr val="FFFFFF"/>
                </a:solidFill>
                <a:latin typeface="Calibri"/>
              </a:rPr>
              <a:t>KI-Chatbots</a:t>
            </a:r>
            <a:r>
              <a:rPr sz="850" b="1" dirty="0">
                <a:solidFill>
                  <a:srgbClr val="FFFFFF"/>
                </a:solidFill>
                <a:latin typeface="Calibri"/>
              </a:rPr>
              <a:t> </a:t>
            </a:r>
            <a:r>
              <a:rPr sz="850" b="1" dirty="0" err="1">
                <a:solidFill>
                  <a:srgbClr val="FFFFFF"/>
                </a:solidFill>
                <a:latin typeface="Calibri"/>
              </a:rPr>
              <a:t>schon</a:t>
            </a:r>
            <a:r>
              <a:rPr sz="850" b="1" dirty="0">
                <a:solidFill>
                  <a:srgbClr val="FFFFFF"/>
                </a:solidFill>
                <a:latin typeface="Calibri"/>
              </a:rPr>
              <a:t> </a:t>
            </a:r>
            <a:r>
              <a:rPr sz="850" b="1" dirty="0" err="1">
                <a:solidFill>
                  <a:srgbClr val="FFFFFF"/>
                </a:solidFill>
                <a:latin typeface="Calibri"/>
              </a:rPr>
              <a:t>ausprobiert</a:t>
            </a:r>
            <a:r>
              <a:rPr sz="850" b="1" dirty="0">
                <a:solidFill>
                  <a:srgbClr val="FFFFFF"/>
                </a:solidFill>
                <a:latin typeface="Calibri"/>
              </a:rPr>
              <a:t>.</a:t>
            </a:r>
          </a:p>
        </p:txBody>
      </p:sp>
      <p:pic>
        <p:nvPicPr>
          <p:cNvPr id="11" name="FOUNDIC_logo_small">
            <a:hlinkClick r:id="rId4"/>
          </p:cNvPr>
          <p:cNvPicPr>
            <a:picLocks noChangeAspect="1"/>
          </p:cNvPicPr>
          <p:nvPr/>
        </p:nvPicPr>
        <p:blipFill>
          <a:blip r:embed="rId5"/>
          <a:stretch>
            <a:fillRect/>
          </a:stretch>
        </p:blipFill>
        <p:spPr>
          <a:xfrm>
            <a:off x="8490000" y="4650000"/>
            <a:ext cx="420000" cy="420000"/>
          </a:xfrm>
          <a:prstGeom prst="ellipse">
            <a:avLst/>
          </a:prstGeom>
        </p:spPr>
      </p:pic>
      <p:sp>
        <p:nvSpPr>
          <p:cNvPr id="12" name="foundic_text_12">
            <a:hlinkClick r:id="rId4"/>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8">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457200" y="1645920"/>
            <a:ext cx="8229600" cy="914400"/>
          </a:xfrm>
          <a:prstGeom prst="rect">
            <a:avLst/>
          </a:prstGeom>
          <a:noFill/>
          <a:ln/>
        </p:spPr>
        <p:txBody>
          <a:bodyPr wrap="square" rtlCol="0" anchor="ctr"/>
          <a:lstStyle/>
          <a:p>
            <a:pPr marL="0" indent="0" algn="ctr">
              <a:buNone/>
            </a:pPr>
            <a:r>
              <a:rPr lang="en-US" sz="4800" b="1" dirty="0">
                <a:solidFill>
                  <a:srgbClr val="F59E0B"/>
                </a:solidFill>
              </a:rPr>
              <a:t>☕  PAUSE</a:t>
            </a:r>
            <a:endParaRPr lang="en-US" sz="4800" dirty="0"/>
          </a:p>
        </p:txBody>
      </p:sp>
      <p:sp>
        <p:nvSpPr>
          <p:cNvPr id="4" name="Text 2"/>
          <p:cNvSpPr/>
          <p:nvPr/>
        </p:nvSpPr>
        <p:spPr>
          <a:xfrm>
            <a:off x="457200" y="2971800"/>
            <a:ext cx="8229600" cy="411480"/>
          </a:xfrm>
          <a:prstGeom prst="rect">
            <a:avLst/>
          </a:prstGeom>
          <a:noFill/>
          <a:ln/>
        </p:spPr>
        <p:txBody>
          <a:bodyPr wrap="square" rtlCol="0" anchor="ctr"/>
          <a:lstStyle/>
          <a:p>
            <a:pPr marL="0" indent="0" algn="ctr">
              <a:buNone/>
            </a:pPr>
            <a:r>
              <a:rPr lang="en-US" sz="1500" dirty="0">
                <a:solidFill>
                  <a:srgbClr val="1E2761"/>
                </a:solidFill>
              </a:rPr>
              <a:t>Browser-Tab bitte offen lassen → beim Neustart gleich weiterpromten</a:t>
            </a:r>
            <a:endParaRPr lang="en-US" sz="1500" dirty="0"/>
          </a:p>
        </p:txBody>
      </p:sp>
      <p:sp>
        <p:nvSpPr>
          <p:cNvPr id="5" name="Text 3"/>
          <p:cNvSpPr/>
          <p:nvPr/>
        </p:nvSpPr>
        <p:spPr>
          <a:xfrm>
            <a:off x="914400" y="3383280"/>
            <a:ext cx="7315200" cy="548640"/>
          </a:xfrm>
          <a:prstGeom prst="rect">
            <a:avLst/>
          </a:prstGeom>
          <a:noFill/>
          <a:ln/>
        </p:spPr>
        <p:txBody>
          <a:bodyPr wrap="square" rtlCol="0" anchor="ctr"/>
          <a:lstStyle/>
          <a:p>
            <a:pPr marL="0" indent="0" algn="ctr">
              <a:buNone/>
            </a:pPr>
            <a:r>
              <a:rPr lang="en-US" sz="1500" dirty="0">
                <a:solidFill>
                  <a:srgbClr val="1E2761"/>
                </a:solidFill>
              </a:rPr>
              <a:t>Denkaufgabe: Schreiben Sie einen ersten RCTF-Prompt für Ihre eigene Aufgabe.</a:t>
            </a:r>
            <a:endParaRPr lang="en-US" sz="1500" dirty="0"/>
          </a:p>
        </p:txBody>
      </p:sp>
      <p:sp>
        <p:nvSpPr>
          <p:cNvPr id="6" name="TextBox 5"/>
          <p:cNvSpPr txBox="1"/>
          <p:nvPr/>
        </p:nvSpPr>
        <p:spPr>
          <a:xfrm>
            <a:off x="4617720" y="27432"/>
            <a:ext cx="4389120" cy="438912"/>
          </a:xfrm>
          <a:prstGeom prst="rect">
            <a:avLst/>
          </a:prstGeom>
          <a:noFill/>
        </p:spPr>
        <p:txBody>
          <a:bodyPr wrap="none"/>
          <a:lstStyle/>
          <a:p>
            <a:pPr algn="r"/>
            <a:r>
              <a:rPr sz="850" b="1" dirty="0">
                <a:solidFill>
                  <a:srgbClr val="1E2761"/>
                </a:solidFill>
                <a:latin typeface="Calibri"/>
              </a:rPr>
              <a:t>F-30  |  Pause — </a:t>
            </a:r>
            <a:r>
              <a:rPr sz="850" b="1" dirty="0" err="1">
                <a:solidFill>
                  <a:srgbClr val="1E2761"/>
                </a:solidFill>
                <a:latin typeface="Calibri"/>
              </a:rPr>
              <a:t>Kaffeepause</a:t>
            </a:r>
            <a:endParaRPr sz="850" b="1" dirty="0">
              <a:solidFill>
                <a:srgbClr val="FFFFFF"/>
              </a:solidFill>
              <a:latin typeface="Calibri"/>
            </a:endParaRPr>
          </a:p>
        </p:txBody>
      </p:sp>
      <p:pic>
        <p:nvPicPr>
          <p:cNvPr id="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8" name="foundic_text_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KI im eigenen Arbeitsalltag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Tanjas Montag — jetzt mit KI.</a:t>
            </a:r>
            <a:endParaRPr lang="en-US" sz="2800" dirty="0"/>
          </a:p>
        </p:txBody>
      </p:sp>
      <p:sp>
        <p:nvSpPr>
          <p:cNvPr id="5" name="Shape 3"/>
          <p:cNvSpPr/>
          <p:nvPr/>
        </p:nvSpPr>
        <p:spPr>
          <a:xfrm>
            <a:off x="365760" y="1371600"/>
            <a:ext cx="3931920" cy="411480"/>
          </a:xfrm>
          <a:prstGeom prst="rect">
            <a:avLst/>
          </a:prstGeom>
          <a:solidFill>
            <a:srgbClr val="EF4444"/>
          </a:solidFill>
          <a:ln w="12700">
            <a:solidFill>
              <a:srgbClr val="EF4444"/>
            </a:solidFill>
            <a:prstDash val="solid"/>
          </a:ln>
        </p:spPr>
        <p:txBody>
          <a:bodyPr/>
          <a:lstStyle/>
          <a:p>
            <a:endParaRPr/>
          </a:p>
        </p:txBody>
      </p:sp>
      <p:sp>
        <p:nvSpPr>
          <p:cNvPr id="6" name="Text 4"/>
          <p:cNvSpPr/>
          <p:nvPr/>
        </p:nvSpPr>
        <p:spPr>
          <a:xfrm>
            <a:off x="365760" y="1371600"/>
            <a:ext cx="3931920" cy="411480"/>
          </a:xfrm>
          <a:prstGeom prst="rect">
            <a:avLst/>
          </a:prstGeom>
          <a:noFill/>
          <a:ln/>
        </p:spPr>
        <p:txBody>
          <a:bodyPr wrap="square" rtlCol="0" anchor="ctr"/>
          <a:lstStyle/>
          <a:p>
            <a:pPr marL="0" indent="0" algn="ctr">
              <a:buNone/>
            </a:pPr>
            <a:r>
              <a:rPr lang="en-US" sz="1300" b="1" dirty="0">
                <a:solidFill>
                  <a:schemeClr val="bg1"/>
                </a:solidFill>
              </a:rPr>
              <a:t>VORHER (ohne KI)</a:t>
            </a:r>
            <a:endParaRPr lang="en-US" sz="1300" dirty="0">
              <a:solidFill>
                <a:schemeClr val="bg1"/>
              </a:solidFill>
            </a:endParaRPr>
          </a:p>
        </p:txBody>
      </p:sp>
      <p:sp>
        <p:nvSpPr>
          <p:cNvPr id="7" name="Shape 5"/>
          <p:cNvSpPr/>
          <p:nvPr/>
        </p:nvSpPr>
        <p:spPr>
          <a:xfrm>
            <a:off x="365760" y="1856232"/>
            <a:ext cx="3931920" cy="594360"/>
          </a:xfrm>
          <a:prstGeom prst="rect">
            <a:avLst/>
          </a:prstGeom>
          <a:solidFill>
            <a:srgbClr val="FEE2E2"/>
          </a:solidFill>
          <a:ln w="12700">
            <a:solidFill>
              <a:srgbClr val="FEE2E2"/>
            </a:solidFill>
            <a:prstDash val="solid"/>
          </a:ln>
        </p:spPr>
        <p:txBody>
          <a:bodyPr/>
          <a:lstStyle/>
          <a:p>
            <a:endParaRPr/>
          </a:p>
        </p:txBody>
      </p:sp>
      <p:sp>
        <p:nvSpPr>
          <p:cNvPr id="8" name="Text 6"/>
          <p:cNvSpPr/>
          <p:nvPr/>
        </p:nvSpPr>
        <p:spPr>
          <a:xfrm>
            <a:off x="548640" y="1901952"/>
            <a:ext cx="3566160" cy="502920"/>
          </a:xfrm>
          <a:prstGeom prst="rect">
            <a:avLst/>
          </a:prstGeom>
          <a:noFill/>
          <a:ln/>
        </p:spPr>
        <p:txBody>
          <a:bodyPr wrap="square" rtlCol="0" anchor="ctr"/>
          <a:lstStyle/>
          <a:p>
            <a:pPr marL="0" indent="0">
              <a:buNone/>
            </a:pPr>
            <a:r>
              <a:rPr lang="en-US" sz="1200" dirty="0">
                <a:solidFill>
                  <a:srgbClr val="B91C1C"/>
                </a:solidFill>
              </a:rPr>
              <a:t>9:00 — Meeting-Protokoll tippen: 45 Minuten</a:t>
            </a:r>
            <a:endParaRPr lang="en-US" sz="1200" dirty="0"/>
          </a:p>
        </p:txBody>
      </p:sp>
      <p:sp>
        <p:nvSpPr>
          <p:cNvPr id="9" name="Shape 7"/>
          <p:cNvSpPr/>
          <p:nvPr/>
        </p:nvSpPr>
        <p:spPr>
          <a:xfrm>
            <a:off x="365760" y="2569464"/>
            <a:ext cx="3931920" cy="594360"/>
          </a:xfrm>
          <a:prstGeom prst="rect">
            <a:avLst/>
          </a:prstGeom>
          <a:solidFill>
            <a:srgbClr val="FEE2E2"/>
          </a:solidFill>
          <a:ln w="12700">
            <a:solidFill>
              <a:srgbClr val="FEE2E2"/>
            </a:solidFill>
            <a:prstDash val="solid"/>
          </a:ln>
        </p:spPr>
        <p:txBody>
          <a:bodyPr/>
          <a:lstStyle/>
          <a:p>
            <a:endParaRPr/>
          </a:p>
        </p:txBody>
      </p:sp>
      <p:sp>
        <p:nvSpPr>
          <p:cNvPr id="10" name="Text 8"/>
          <p:cNvSpPr/>
          <p:nvPr/>
        </p:nvSpPr>
        <p:spPr>
          <a:xfrm>
            <a:off x="548640" y="2615184"/>
            <a:ext cx="3566160" cy="502920"/>
          </a:xfrm>
          <a:prstGeom prst="rect">
            <a:avLst/>
          </a:prstGeom>
          <a:noFill/>
          <a:ln/>
        </p:spPr>
        <p:txBody>
          <a:bodyPr wrap="square" rtlCol="0" anchor="ctr"/>
          <a:lstStyle/>
          <a:p>
            <a:pPr marL="0" indent="0">
              <a:buNone/>
            </a:pPr>
            <a:r>
              <a:rPr lang="en-US" sz="1200" dirty="0">
                <a:solidFill>
                  <a:srgbClr val="B91C1C"/>
                </a:solidFill>
              </a:rPr>
              <a:t>10:00 — Angebots-E-Mail schreiben: 30 Minuten</a:t>
            </a:r>
            <a:endParaRPr lang="en-US" sz="1200" dirty="0"/>
          </a:p>
        </p:txBody>
      </p:sp>
      <p:sp>
        <p:nvSpPr>
          <p:cNvPr id="11" name="Shape 9"/>
          <p:cNvSpPr/>
          <p:nvPr/>
        </p:nvSpPr>
        <p:spPr>
          <a:xfrm>
            <a:off x="365760" y="3282696"/>
            <a:ext cx="3931920" cy="594360"/>
          </a:xfrm>
          <a:prstGeom prst="rect">
            <a:avLst/>
          </a:prstGeom>
          <a:solidFill>
            <a:srgbClr val="FEE2E2"/>
          </a:solidFill>
          <a:ln w="12700">
            <a:solidFill>
              <a:srgbClr val="FEE2E2"/>
            </a:solidFill>
            <a:prstDash val="solid"/>
          </a:ln>
        </p:spPr>
        <p:txBody>
          <a:bodyPr/>
          <a:lstStyle/>
          <a:p>
            <a:endParaRPr/>
          </a:p>
        </p:txBody>
      </p:sp>
      <p:sp>
        <p:nvSpPr>
          <p:cNvPr id="12" name="Text 10"/>
          <p:cNvSpPr/>
          <p:nvPr/>
        </p:nvSpPr>
        <p:spPr>
          <a:xfrm>
            <a:off x="548640" y="3328416"/>
            <a:ext cx="3566160" cy="502920"/>
          </a:xfrm>
          <a:prstGeom prst="rect">
            <a:avLst/>
          </a:prstGeom>
          <a:noFill/>
          <a:ln/>
        </p:spPr>
        <p:txBody>
          <a:bodyPr wrap="square" rtlCol="0" anchor="ctr"/>
          <a:lstStyle/>
          <a:p>
            <a:pPr marL="0" indent="0">
              <a:buNone/>
            </a:pPr>
            <a:r>
              <a:rPr lang="en-US" sz="1200" dirty="0">
                <a:solidFill>
                  <a:srgbClr val="B91C1C"/>
                </a:solidFill>
              </a:rPr>
              <a:t>11:30 — Recherche zu Wettbewerbern: 2 Stunden</a:t>
            </a:r>
            <a:endParaRPr lang="en-US" sz="1200" dirty="0"/>
          </a:p>
        </p:txBody>
      </p:sp>
      <p:sp>
        <p:nvSpPr>
          <p:cNvPr id="13" name="Shape 11"/>
          <p:cNvSpPr/>
          <p:nvPr/>
        </p:nvSpPr>
        <p:spPr>
          <a:xfrm>
            <a:off x="4663440" y="1371600"/>
            <a:ext cx="4114800" cy="41148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663440" y="1371600"/>
            <a:ext cx="4114800" cy="411480"/>
          </a:xfrm>
          <a:prstGeom prst="rect">
            <a:avLst/>
          </a:prstGeom>
          <a:noFill/>
          <a:ln/>
        </p:spPr>
        <p:txBody>
          <a:bodyPr wrap="square" rtlCol="0" anchor="ctr"/>
          <a:lstStyle/>
          <a:p>
            <a:pPr marL="0" indent="0" algn="ctr">
              <a:buNone/>
            </a:pPr>
            <a:r>
              <a:rPr lang="en-US" sz="1300" b="1" dirty="0">
                <a:solidFill>
                  <a:schemeClr val="bg1"/>
                </a:solidFill>
              </a:rPr>
              <a:t>NACHHER (mit KI)</a:t>
            </a:r>
            <a:endParaRPr lang="en-US" sz="1300" dirty="0">
              <a:solidFill>
                <a:schemeClr val="bg1"/>
              </a:solidFill>
            </a:endParaRPr>
          </a:p>
        </p:txBody>
      </p:sp>
      <p:sp>
        <p:nvSpPr>
          <p:cNvPr id="15" name="Shape 13"/>
          <p:cNvSpPr/>
          <p:nvPr/>
        </p:nvSpPr>
        <p:spPr>
          <a:xfrm>
            <a:off x="4663440" y="1856232"/>
            <a:ext cx="4114800" cy="594360"/>
          </a:xfrm>
          <a:prstGeom prst="rect">
            <a:avLst/>
          </a:prstGeom>
          <a:solidFill>
            <a:srgbClr val="DCFCE7"/>
          </a:solidFill>
          <a:ln w="12700">
            <a:solidFill>
              <a:srgbClr val="DCFCE7"/>
            </a:solidFill>
            <a:prstDash val="solid"/>
          </a:ln>
        </p:spPr>
        <p:txBody>
          <a:bodyPr/>
          <a:lstStyle/>
          <a:p>
            <a:endParaRPr/>
          </a:p>
        </p:txBody>
      </p:sp>
      <p:sp>
        <p:nvSpPr>
          <p:cNvPr id="16" name="Text 14"/>
          <p:cNvSpPr/>
          <p:nvPr/>
        </p:nvSpPr>
        <p:spPr>
          <a:xfrm>
            <a:off x="4846320" y="1901952"/>
            <a:ext cx="3749040" cy="502920"/>
          </a:xfrm>
          <a:prstGeom prst="rect">
            <a:avLst/>
          </a:prstGeom>
          <a:noFill/>
          <a:ln/>
        </p:spPr>
        <p:txBody>
          <a:bodyPr wrap="square" rtlCol="0" anchor="ctr"/>
          <a:lstStyle/>
          <a:p>
            <a:pPr marL="0" indent="0">
              <a:buNone/>
            </a:pPr>
            <a:r>
              <a:rPr lang="en-US" sz="1200" dirty="0">
                <a:solidFill>
                  <a:srgbClr val="065F46"/>
                </a:solidFill>
              </a:rPr>
              <a:t>9:00 — Meeting-Protokoll mit KI: 3 Minuten ✓</a:t>
            </a:r>
            <a:endParaRPr lang="en-US" sz="1200" dirty="0"/>
          </a:p>
        </p:txBody>
      </p:sp>
      <p:sp>
        <p:nvSpPr>
          <p:cNvPr id="17" name="Shape 15"/>
          <p:cNvSpPr/>
          <p:nvPr/>
        </p:nvSpPr>
        <p:spPr>
          <a:xfrm>
            <a:off x="4663440" y="2569464"/>
            <a:ext cx="4114800" cy="594360"/>
          </a:xfrm>
          <a:prstGeom prst="rect">
            <a:avLst/>
          </a:prstGeom>
          <a:solidFill>
            <a:srgbClr val="DCFCE7"/>
          </a:solidFill>
          <a:ln w="12700">
            <a:solidFill>
              <a:srgbClr val="DCFCE7"/>
            </a:solidFill>
            <a:prstDash val="solid"/>
          </a:ln>
        </p:spPr>
        <p:txBody>
          <a:bodyPr/>
          <a:lstStyle/>
          <a:p>
            <a:endParaRPr/>
          </a:p>
        </p:txBody>
      </p:sp>
      <p:sp>
        <p:nvSpPr>
          <p:cNvPr id="18" name="Text 16"/>
          <p:cNvSpPr/>
          <p:nvPr/>
        </p:nvSpPr>
        <p:spPr>
          <a:xfrm>
            <a:off x="4846320" y="2615184"/>
            <a:ext cx="3749040" cy="502920"/>
          </a:xfrm>
          <a:prstGeom prst="rect">
            <a:avLst/>
          </a:prstGeom>
          <a:noFill/>
          <a:ln/>
        </p:spPr>
        <p:txBody>
          <a:bodyPr wrap="square" rtlCol="0" anchor="ctr"/>
          <a:lstStyle/>
          <a:p>
            <a:pPr marL="0" indent="0">
              <a:buNone/>
            </a:pPr>
            <a:r>
              <a:rPr lang="en-US" sz="1200" dirty="0">
                <a:solidFill>
                  <a:srgbClr val="065F46"/>
                </a:solidFill>
              </a:rPr>
              <a:t>10:00 — Angebots-E-Mail via RCTF: 5 Minuten ✓</a:t>
            </a:r>
            <a:endParaRPr lang="en-US" sz="1200" dirty="0"/>
          </a:p>
        </p:txBody>
      </p:sp>
      <p:sp>
        <p:nvSpPr>
          <p:cNvPr id="19" name="Shape 17"/>
          <p:cNvSpPr/>
          <p:nvPr/>
        </p:nvSpPr>
        <p:spPr>
          <a:xfrm>
            <a:off x="4663440" y="3282696"/>
            <a:ext cx="4114800" cy="594360"/>
          </a:xfrm>
          <a:prstGeom prst="rect">
            <a:avLst/>
          </a:prstGeom>
          <a:solidFill>
            <a:srgbClr val="DCFCE7"/>
          </a:solidFill>
          <a:ln w="12700">
            <a:solidFill>
              <a:srgbClr val="DCFCE7"/>
            </a:solidFill>
            <a:prstDash val="solid"/>
          </a:ln>
        </p:spPr>
        <p:txBody>
          <a:bodyPr/>
          <a:lstStyle/>
          <a:p>
            <a:endParaRPr/>
          </a:p>
        </p:txBody>
      </p:sp>
      <p:sp>
        <p:nvSpPr>
          <p:cNvPr id="20" name="Text 18"/>
          <p:cNvSpPr/>
          <p:nvPr/>
        </p:nvSpPr>
        <p:spPr>
          <a:xfrm>
            <a:off x="4846320" y="3328416"/>
            <a:ext cx="3749040" cy="502920"/>
          </a:xfrm>
          <a:prstGeom prst="rect">
            <a:avLst/>
          </a:prstGeom>
          <a:noFill/>
          <a:ln/>
        </p:spPr>
        <p:txBody>
          <a:bodyPr wrap="square" rtlCol="0" anchor="ctr"/>
          <a:lstStyle/>
          <a:p>
            <a:pPr marL="0" indent="0">
              <a:buNone/>
            </a:pPr>
            <a:r>
              <a:rPr lang="en-US" sz="1200" dirty="0">
                <a:solidFill>
                  <a:srgbClr val="065F46"/>
                </a:solidFill>
              </a:rPr>
              <a:t>11:30 — Recherche mit Perplexity: 20 Minuten ✓</a:t>
            </a:r>
            <a:endParaRPr lang="en-US" sz="1200" dirty="0"/>
          </a:p>
        </p:txBody>
      </p:sp>
      <p:sp>
        <p:nvSpPr>
          <p:cNvPr id="22" name="TextBox 2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F-31  |  </a:t>
            </a:r>
            <a:r>
              <a:rPr lang="de-DE" sz="850" b="1" dirty="0">
                <a:solidFill>
                  <a:srgbClr val="FFFFFF"/>
                </a:solidFill>
                <a:latin typeface="Calibri"/>
              </a:rPr>
              <a:t>Tanja</a:t>
            </a:r>
            <a:r>
              <a:rPr sz="850" b="1" dirty="0">
                <a:solidFill>
                  <a:srgbClr val="FFFFFF"/>
                </a:solidFill>
                <a:latin typeface="Calibri"/>
              </a:rPr>
              <a:t>s Montag — </a:t>
            </a:r>
            <a:r>
              <a:rPr sz="850" b="1" dirty="0" err="1">
                <a:solidFill>
                  <a:srgbClr val="FFFFFF"/>
                </a:solidFill>
                <a:latin typeface="Calibri"/>
              </a:rPr>
              <a:t>jetzt</a:t>
            </a:r>
            <a:r>
              <a:rPr sz="850" b="1" dirty="0">
                <a:solidFill>
                  <a:srgbClr val="FFFFFF"/>
                </a:solidFill>
                <a:latin typeface="Calibri"/>
              </a:rPr>
              <a:t> </a:t>
            </a:r>
            <a:r>
              <a:rPr sz="850" b="1" dirty="0" err="1">
                <a:solidFill>
                  <a:srgbClr val="FFFFFF"/>
                </a:solidFill>
                <a:latin typeface="Calibri"/>
              </a:rPr>
              <a:t>mit</a:t>
            </a:r>
            <a:r>
              <a:rPr sz="850" b="1" dirty="0">
                <a:solidFill>
                  <a:srgbClr val="FFFFFF"/>
                </a:solidFill>
                <a:latin typeface="Calibri"/>
              </a:rPr>
              <a:t> KI.</a:t>
            </a:r>
          </a:p>
        </p:txBody>
      </p:sp>
      <p:pic>
        <p:nvPicPr>
          <p:cNvPr id="2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4" name="foundic_text_2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1: Texte schreiben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E-Mails, Reports, Angebote, Social Media</a:t>
            </a:r>
            <a:endParaRPr lang="en-US" sz="2600" dirty="0"/>
          </a:p>
        </p:txBody>
      </p:sp>
      <p:sp>
        <p:nvSpPr>
          <p:cNvPr id="5" name="Shape 3"/>
          <p:cNvSpPr/>
          <p:nvPr/>
        </p:nvSpPr>
        <p:spPr>
          <a:xfrm>
            <a:off x="365760" y="1298448"/>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1078992"/>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365760" y="1298448"/>
            <a:ext cx="1051560" cy="1078992"/>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365760" y="1298448"/>
            <a:ext cx="1051560" cy="1078992"/>
          </a:xfrm>
          <a:prstGeom prst="rect">
            <a:avLst/>
          </a:prstGeom>
          <a:noFill/>
          <a:ln/>
        </p:spPr>
        <p:txBody>
          <a:bodyPr wrap="square" rtlCol="0" anchor="ctr"/>
          <a:lstStyle/>
          <a:p>
            <a:pPr marL="0" indent="0" algn="ctr">
              <a:buNone/>
            </a:pPr>
            <a:r>
              <a:rPr lang="en-US" sz="1300" b="1" dirty="0">
                <a:solidFill>
                  <a:srgbClr val="FFFFFF"/>
                </a:solidFill>
              </a:rPr>
              <a:t>E-Mail</a:t>
            </a:r>
            <a:endParaRPr lang="en-US" sz="1300" dirty="0"/>
          </a:p>
        </p:txBody>
      </p:sp>
      <p:sp>
        <p:nvSpPr>
          <p:cNvPr id="9" name="Text 7"/>
          <p:cNvSpPr/>
          <p:nvPr/>
        </p:nvSpPr>
        <p:spPr>
          <a:xfrm>
            <a:off x="1554480" y="1371600"/>
            <a:ext cx="4572000" cy="914400"/>
          </a:xfrm>
          <a:prstGeom prst="rect">
            <a:avLst/>
          </a:prstGeom>
          <a:noFill/>
          <a:ln/>
        </p:spPr>
        <p:txBody>
          <a:bodyPr wrap="square" rtlCol="0" anchor="ctr"/>
          <a:lstStyle/>
          <a:p>
            <a:pPr marL="0" indent="0">
              <a:buNone/>
            </a:pPr>
            <a:r>
              <a:rPr lang="en-US" sz="1100" i="1" dirty="0">
                <a:solidFill>
                  <a:srgbClr val="1A1A2E"/>
                </a:solidFill>
              </a:rPr>
              <a:t>Du bist Vertriebler bei einem SaaS-Unternehmen. Schreib eine Follow-up-E-Mail nach einem ersten Call mit einem Interessenten aus der Logistikbranche. Ton: professionell, persönlich. Länge: 150 Wörter.</a:t>
            </a:r>
            <a:endParaRPr lang="en-US" sz="1100" dirty="0"/>
          </a:p>
        </p:txBody>
      </p:sp>
      <p:sp>
        <p:nvSpPr>
          <p:cNvPr id="10" name="Shape 8"/>
          <p:cNvSpPr/>
          <p:nvPr/>
        </p:nvSpPr>
        <p:spPr>
          <a:xfrm>
            <a:off x="6309360" y="1435608"/>
            <a:ext cx="2286000" cy="77724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6446520" y="1481328"/>
            <a:ext cx="2011680" cy="685800"/>
          </a:xfrm>
          <a:prstGeom prst="rect">
            <a:avLst/>
          </a:prstGeom>
          <a:noFill/>
          <a:ln/>
        </p:spPr>
        <p:txBody>
          <a:bodyPr wrap="square" rtlCol="0" anchor="ctr"/>
          <a:lstStyle/>
          <a:p>
            <a:pPr marL="0" indent="0">
              <a:buNone/>
            </a:pPr>
            <a:r>
              <a:rPr lang="en-US" sz="1100" dirty="0">
                <a:solidFill>
                  <a:srgbClr val="10B981"/>
                </a:solidFill>
              </a:rPr>
              <a:t>✓ Sofort sendefähig, richtiger Ton, kein Korrekturlesen nötig.</a:t>
            </a:r>
            <a:endParaRPr lang="en-US" sz="1100" dirty="0"/>
          </a:p>
        </p:txBody>
      </p:sp>
      <p:sp>
        <p:nvSpPr>
          <p:cNvPr id="12" name="Shape 10"/>
          <p:cNvSpPr/>
          <p:nvPr/>
        </p:nvSpPr>
        <p:spPr>
          <a:xfrm>
            <a:off x="365760" y="2505456"/>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365760" y="2505456"/>
            <a:ext cx="64008" cy="1078992"/>
          </a:xfrm>
          <a:prstGeom prst="rect">
            <a:avLst/>
          </a:prstGeom>
          <a:solidFill>
            <a:srgbClr val="10B981"/>
          </a:solidFill>
          <a:ln w="12700">
            <a:solidFill>
              <a:srgbClr val="10B981"/>
            </a:solidFill>
            <a:prstDash val="solid"/>
          </a:ln>
        </p:spPr>
        <p:txBody>
          <a:bodyPr/>
          <a:lstStyle/>
          <a:p>
            <a:endParaRPr/>
          </a:p>
        </p:txBody>
      </p:sp>
      <p:sp>
        <p:nvSpPr>
          <p:cNvPr id="14" name="Shape 12"/>
          <p:cNvSpPr/>
          <p:nvPr/>
        </p:nvSpPr>
        <p:spPr>
          <a:xfrm>
            <a:off x="365760" y="2505456"/>
            <a:ext cx="1051560" cy="1078992"/>
          </a:xfrm>
          <a:prstGeom prst="rect">
            <a:avLst/>
          </a:prstGeom>
          <a:solidFill>
            <a:srgbClr val="10B981"/>
          </a:solidFill>
          <a:ln w="12700">
            <a:solidFill>
              <a:srgbClr val="10B981"/>
            </a:solidFill>
            <a:prstDash val="solid"/>
          </a:ln>
        </p:spPr>
        <p:txBody>
          <a:bodyPr/>
          <a:lstStyle/>
          <a:p>
            <a:endParaRPr/>
          </a:p>
        </p:txBody>
      </p:sp>
      <p:sp>
        <p:nvSpPr>
          <p:cNvPr id="15" name="Text 13"/>
          <p:cNvSpPr/>
          <p:nvPr/>
        </p:nvSpPr>
        <p:spPr>
          <a:xfrm>
            <a:off x="365760" y="2505456"/>
            <a:ext cx="1051560" cy="1078992"/>
          </a:xfrm>
          <a:prstGeom prst="rect">
            <a:avLst/>
          </a:prstGeom>
          <a:noFill/>
          <a:ln/>
        </p:spPr>
        <p:txBody>
          <a:bodyPr wrap="square" rtlCol="0" anchor="ctr"/>
          <a:lstStyle/>
          <a:p>
            <a:pPr marL="0" indent="0" algn="ctr">
              <a:buNone/>
            </a:pPr>
            <a:r>
              <a:rPr lang="en-US" sz="1300" b="1" dirty="0">
                <a:solidFill>
                  <a:srgbClr val="FFFFFF"/>
                </a:solidFill>
              </a:rPr>
              <a:t>Report</a:t>
            </a:r>
            <a:endParaRPr lang="en-US" sz="1300" dirty="0"/>
          </a:p>
        </p:txBody>
      </p:sp>
      <p:sp>
        <p:nvSpPr>
          <p:cNvPr id="16" name="Text 14"/>
          <p:cNvSpPr/>
          <p:nvPr/>
        </p:nvSpPr>
        <p:spPr>
          <a:xfrm>
            <a:off x="1554480" y="2578608"/>
            <a:ext cx="4572000" cy="914400"/>
          </a:xfrm>
          <a:prstGeom prst="rect">
            <a:avLst/>
          </a:prstGeom>
          <a:noFill/>
          <a:ln/>
        </p:spPr>
        <p:txBody>
          <a:bodyPr wrap="square" rtlCol="0" anchor="ctr"/>
          <a:lstStyle/>
          <a:p>
            <a:pPr marL="0" indent="0">
              <a:buNone/>
            </a:pPr>
            <a:r>
              <a:rPr lang="en-US" sz="1100" i="1" dirty="0">
                <a:solidFill>
                  <a:srgbClr val="1A1A2E"/>
                </a:solidFill>
              </a:rPr>
              <a:t>Fasse diese 5 Bullet-Points zu einem strukturierten Absatz für einen Führungskräfte-Report zusammen. Ton: sachlich, präzise. Keine KI-typischen Floskeln.</a:t>
            </a:r>
            <a:endParaRPr lang="en-US" sz="1100" dirty="0"/>
          </a:p>
        </p:txBody>
      </p:sp>
      <p:sp>
        <p:nvSpPr>
          <p:cNvPr id="17" name="Shape 15"/>
          <p:cNvSpPr/>
          <p:nvPr/>
        </p:nvSpPr>
        <p:spPr>
          <a:xfrm>
            <a:off x="6309360" y="2642616"/>
            <a:ext cx="2286000" cy="77724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6446520" y="2688336"/>
            <a:ext cx="2011680" cy="685800"/>
          </a:xfrm>
          <a:prstGeom prst="rect">
            <a:avLst/>
          </a:prstGeom>
          <a:noFill/>
          <a:ln/>
        </p:spPr>
        <p:txBody>
          <a:bodyPr wrap="square" rtlCol="0" anchor="ctr"/>
          <a:lstStyle/>
          <a:p>
            <a:pPr marL="0" indent="0">
              <a:buNone/>
            </a:pPr>
            <a:r>
              <a:rPr lang="en-US" sz="1100" dirty="0">
                <a:solidFill>
                  <a:srgbClr val="10B981"/>
                </a:solidFill>
              </a:rPr>
              <a:t>✓ Management-taugliche Zusammenfassung in unter 30 Sekunden.</a:t>
            </a:r>
            <a:endParaRPr lang="en-US" sz="1100" dirty="0"/>
          </a:p>
        </p:txBody>
      </p:sp>
      <p:sp>
        <p:nvSpPr>
          <p:cNvPr id="19" name="Shape 17"/>
          <p:cNvSpPr/>
          <p:nvPr/>
        </p:nvSpPr>
        <p:spPr>
          <a:xfrm>
            <a:off x="365760" y="3712464"/>
            <a:ext cx="8412480" cy="10789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3712464"/>
            <a:ext cx="64008" cy="1078992"/>
          </a:xfrm>
          <a:prstGeom prst="rect">
            <a:avLst/>
          </a:prstGeom>
          <a:solidFill>
            <a:srgbClr val="10B981"/>
          </a:solidFill>
          <a:ln w="12700">
            <a:solidFill>
              <a:srgbClr val="10B981"/>
            </a:solidFill>
            <a:prstDash val="solid"/>
          </a:ln>
        </p:spPr>
        <p:txBody>
          <a:bodyPr/>
          <a:lstStyle/>
          <a:p>
            <a:endParaRPr/>
          </a:p>
        </p:txBody>
      </p:sp>
      <p:sp>
        <p:nvSpPr>
          <p:cNvPr id="21" name="Shape 19"/>
          <p:cNvSpPr/>
          <p:nvPr/>
        </p:nvSpPr>
        <p:spPr>
          <a:xfrm>
            <a:off x="365760" y="3712464"/>
            <a:ext cx="1051560" cy="1078992"/>
          </a:xfrm>
          <a:prstGeom prst="rect">
            <a:avLst/>
          </a:prstGeom>
          <a:solidFill>
            <a:srgbClr val="10B981"/>
          </a:solidFill>
          <a:ln w="12700">
            <a:solidFill>
              <a:srgbClr val="10B981"/>
            </a:solidFill>
            <a:prstDash val="solid"/>
          </a:ln>
        </p:spPr>
        <p:txBody>
          <a:bodyPr/>
          <a:lstStyle/>
          <a:p>
            <a:endParaRPr/>
          </a:p>
        </p:txBody>
      </p:sp>
      <p:sp>
        <p:nvSpPr>
          <p:cNvPr id="22" name="Text 20"/>
          <p:cNvSpPr/>
          <p:nvPr/>
        </p:nvSpPr>
        <p:spPr>
          <a:xfrm>
            <a:off x="365760" y="3712464"/>
            <a:ext cx="1051560" cy="1078992"/>
          </a:xfrm>
          <a:prstGeom prst="rect">
            <a:avLst/>
          </a:prstGeom>
          <a:noFill/>
          <a:ln/>
        </p:spPr>
        <p:txBody>
          <a:bodyPr wrap="square" rtlCol="0" anchor="ctr"/>
          <a:lstStyle/>
          <a:p>
            <a:pPr marL="0" indent="0" algn="ctr">
              <a:buNone/>
            </a:pPr>
            <a:r>
              <a:rPr lang="en-US" sz="1300" b="1" dirty="0">
                <a:solidFill>
                  <a:srgbClr val="FFFFFF"/>
                </a:solidFill>
              </a:rPr>
              <a:t>Social Media</a:t>
            </a:r>
            <a:endParaRPr lang="en-US" sz="1300" dirty="0"/>
          </a:p>
        </p:txBody>
      </p:sp>
      <p:sp>
        <p:nvSpPr>
          <p:cNvPr id="23" name="Text 21"/>
          <p:cNvSpPr/>
          <p:nvPr/>
        </p:nvSpPr>
        <p:spPr>
          <a:xfrm>
            <a:off x="1554480" y="3785616"/>
            <a:ext cx="4572000" cy="914400"/>
          </a:xfrm>
          <a:prstGeom prst="rect">
            <a:avLst/>
          </a:prstGeom>
          <a:noFill/>
          <a:ln/>
        </p:spPr>
        <p:txBody>
          <a:bodyPr wrap="square" rtlCol="0" anchor="ctr"/>
          <a:lstStyle/>
          <a:p>
            <a:pPr marL="0" indent="0">
              <a:buNone/>
            </a:pPr>
            <a:r>
              <a:rPr lang="en-US" sz="1100" i="1" dirty="0">
                <a:solidFill>
                  <a:srgbClr val="1A1A2E"/>
                </a:solidFill>
              </a:rPr>
              <a:t>Schreibe 3 LinkedIn-Post-Varianten für unsere neue Produktlinie [X]. Zielgruppe: HR-Leitende in Unternehmen ab 200 Mitarbeitenden. Format: max. 150 Wörter, 3 Hashtags.</a:t>
            </a:r>
            <a:endParaRPr lang="en-US" sz="1100" dirty="0"/>
          </a:p>
        </p:txBody>
      </p:sp>
      <p:sp>
        <p:nvSpPr>
          <p:cNvPr id="24" name="Shape 22"/>
          <p:cNvSpPr/>
          <p:nvPr/>
        </p:nvSpPr>
        <p:spPr>
          <a:xfrm>
            <a:off x="6309360" y="3849624"/>
            <a:ext cx="2286000" cy="777240"/>
          </a:xfrm>
          <a:prstGeom prst="rect">
            <a:avLst/>
          </a:prstGeom>
          <a:solidFill>
            <a:srgbClr val="F0FDF4"/>
          </a:solidFill>
          <a:ln w="12700">
            <a:solidFill>
              <a:srgbClr val="86EFAC"/>
            </a:solidFill>
            <a:prstDash val="solid"/>
          </a:ln>
        </p:spPr>
        <p:txBody>
          <a:bodyPr/>
          <a:lstStyle/>
          <a:p>
            <a:endParaRPr/>
          </a:p>
        </p:txBody>
      </p:sp>
      <p:sp>
        <p:nvSpPr>
          <p:cNvPr id="25" name="Text 23"/>
          <p:cNvSpPr/>
          <p:nvPr/>
        </p:nvSpPr>
        <p:spPr>
          <a:xfrm>
            <a:off x="6446520" y="3895344"/>
            <a:ext cx="2011680" cy="685800"/>
          </a:xfrm>
          <a:prstGeom prst="rect">
            <a:avLst/>
          </a:prstGeom>
          <a:noFill/>
          <a:ln/>
        </p:spPr>
        <p:txBody>
          <a:bodyPr wrap="square" rtlCol="0" anchor="ctr"/>
          <a:lstStyle/>
          <a:p>
            <a:pPr marL="0" indent="0">
              <a:buNone/>
            </a:pPr>
            <a:r>
              <a:rPr lang="en-US" sz="1100" dirty="0">
                <a:solidFill>
                  <a:srgbClr val="10B981"/>
                </a:solidFill>
              </a:rPr>
              <a:t>✓ 3 Varianten zum Auswählen — Posting-Planung für die Woche fertig.</a:t>
            </a:r>
            <a:endParaRPr lang="en-US" sz="1100" dirty="0"/>
          </a:p>
        </p:txBody>
      </p:sp>
      <p:sp>
        <p:nvSpPr>
          <p:cNvPr id="26" name="TextBox 2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F-32  |  E-Mails, Reports, </a:t>
            </a:r>
            <a:r>
              <a:rPr sz="850" b="1" dirty="0" err="1">
                <a:solidFill>
                  <a:srgbClr val="FFFFFF"/>
                </a:solidFill>
                <a:latin typeface="Calibri"/>
              </a:rPr>
              <a:t>Angebote</a:t>
            </a:r>
            <a:r>
              <a:rPr sz="850" b="1" dirty="0">
                <a:solidFill>
                  <a:srgbClr val="FFFFFF"/>
                </a:solidFill>
                <a:latin typeface="Calibri"/>
              </a:rPr>
              <a:t>, Social Media</a:t>
            </a:r>
          </a:p>
        </p:txBody>
      </p:sp>
      <p:pic>
        <p:nvPicPr>
          <p:cNvPr id="2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8" name="foundic_text_28">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1: Live-Übung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Ihr Text-Prompt — jetzt live</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Nehmen Sie Ihre Text-Aufgabe aus dem Einstieg und prompten Sie sie live — hier im Chat.</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RCTF-Prompt schreiben: Rolle · Kontext · Task · Format — alle 4 Felder</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Prompt direkt hier eingeben — ich führe die KI-Demo für Sie aus</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Output bewerten: Stimmt Ton, Länge und Format mit Ihrer Erwartung?</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Re-Prompt: Eine konkrete Verbesserung einbauen — Ergebnis direkt vergleichen</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F-33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Text-Prompt</a:t>
            </a:r>
            <a:r>
              <a:rPr sz="850" b="1" dirty="0">
                <a:solidFill>
                  <a:srgbClr val="FFFFFF"/>
                </a:solidFill>
                <a:latin typeface="Calibri"/>
              </a:rPr>
              <a:t>—</a:t>
            </a:r>
            <a:r>
              <a:rPr sz="850" b="1" dirty="0" err="1">
                <a:solidFill>
                  <a:srgbClr val="FFFFFF"/>
                </a:solidFill>
                <a:latin typeface="Calibri"/>
              </a:rPr>
              <a:t>jetzt</a:t>
            </a:r>
            <a:r>
              <a:rPr sz="850" b="1" dirty="0">
                <a:solidFill>
                  <a:srgbClr val="FFFFFF"/>
                </a:solidFill>
                <a:latin typeface="Calibri"/>
              </a:rPr>
              <a:t>live</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2: Recherche &amp; Analyse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PDFs auswerten, Marktanalysen, Faktencheck</a:t>
            </a:r>
            <a:endParaRPr lang="en-US" sz="2600" dirty="0"/>
          </a:p>
        </p:txBody>
      </p:sp>
      <p:sp>
        <p:nvSpPr>
          <p:cNvPr id="5" name="Shape 3"/>
          <p:cNvSpPr/>
          <p:nvPr/>
        </p:nvSpPr>
        <p:spPr>
          <a:xfrm>
            <a:off x="365760" y="1325880"/>
            <a:ext cx="393192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520440"/>
          </a:xfrm>
          <a:prstGeom prst="rect">
            <a:avLst/>
          </a:prstGeom>
          <a:solidFill>
            <a:srgbClr val="6366F1"/>
          </a:solidFill>
          <a:ln w="12700">
            <a:solidFill>
              <a:srgbClr val="6366F1"/>
            </a:solidFill>
            <a:prstDash val="solid"/>
          </a:ln>
        </p:spPr>
        <p:txBody>
          <a:bodyPr/>
          <a:lstStyle/>
          <a:p>
            <a:endParaRPr/>
          </a:p>
        </p:txBody>
      </p:sp>
      <p:sp>
        <p:nvSpPr>
          <p:cNvPr id="7" name="Text 5"/>
          <p:cNvSpPr/>
          <p:nvPr/>
        </p:nvSpPr>
        <p:spPr>
          <a:xfrm>
            <a:off x="594360" y="1417320"/>
            <a:ext cx="3520440" cy="411480"/>
          </a:xfrm>
          <a:prstGeom prst="rect">
            <a:avLst/>
          </a:prstGeom>
          <a:noFill/>
          <a:ln/>
        </p:spPr>
        <p:txBody>
          <a:bodyPr wrap="square" rtlCol="0" anchor="ctr"/>
          <a:lstStyle/>
          <a:p>
            <a:pPr marL="0" indent="0">
              <a:buNone/>
            </a:pPr>
            <a:r>
              <a:rPr lang="en-US" sz="1400" b="1" dirty="0">
                <a:solidFill>
                  <a:srgbClr val="6366F1"/>
                </a:solidFill>
              </a:rPr>
              <a:t>🔍  Recherche mit Perplexity</a:t>
            </a:r>
            <a:endParaRPr lang="en-US" sz="1400" dirty="0"/>
          </a:p>
        </p:txBody>
      </p:sp>
      <p:sp>
        <p:nvSpPr>
          <p:cNvPr id="8" name="Text 6"/>
          <p:cNvSpPr/>
          <p:nvPr/>
        </p:nvSpPr>
        <p:spPr>
          <a:xfrm>
            <a:off x="548640" y="1920240"/>
            <a:ext cx="3611880" cy="594360"/>
          </a:xfrm>
          <a:prstGeom prst="rect">
            <a:avLst/>
          </a:prstGeom>
          <a:noFill/>
          <a:ln/>
        </p:spPr>
        <p:txBody>
          <a:bodyPr wrap="square" rtlCol="0" anchor="ctr"/>
          <a:lstStyle/>
          <a:p>
            <a:pPr marL="0" indent="0">
              <a:buNone/>
            </a:pPr>
            <a:r>
              <a:rPr lang="en-US" sz="1200" dirty="0">
                <a:solidFill>
                  <a:srgbClr val="1A1A2E"/>
                </a:solidFill>
              </a:rPr>
              <a:t>1. Frage eingeben: „Was sind die wichtigsten KI-Regulierungen 2025?”</a:t>
            </a:r>
            <a:endParaRPr lang="en-US" sz="1200" dirty="0"/>
          </a:p>
        </p:txBody>
      </p:sp>
      <p:sp>
        <p:nvSpPr>
          <p:cNvPr id="9" name="Text 7"/>
          <p:cNvSpPr/>
          <p:nvPr/>
        </p:nvSpPr>
        <p:spPr>
          <a:xfrm>
            <a:off x="548640" y="2606040"/>
            <a:ext cx="3611880" cy="594360"/>
          </a:xfrm>
          <a:prstGeom prst="rect">
            <a:avLst/>
          </a:prstGeom>
          <a:noFill/>
          <a:ln/>
        </p:spPr>
        <p:txBody>
          <a:bodyPr wrap="square" rtlCol="0" anchor="ctr"/>
          <a:lstStyle/>
          <a:p>
            <a:pPr marL="0" indent="0">
              <a:buNone/>
            </a:pPr>
            <a:r>
              <a:rPr lang="en-US" sz="1200" dirty="0">
                <a:solidFill>
                  <a:srgbClr val="1A1A2E"/>
                </a:solidFill>
              </a:rPr>
              <a:t>2. Perplexity zeigt Antwort mit Quellenlinks</a:t>
            </a:r>
            <a:endParaRPr lang="en-US" sz="1200" dirty="0"/>
          </a:p>
        </p:txBody>
      </p:sp>
      <p:sp>
        <p:nvSpPr>
          <p:cNvPr id="10" name="Text 8"/>
          <p:cNvSpPr/>
          <p:nvPr/>
        </p:nvSpPr>
        <p:spPr>
          <a:xfrm>
            <a:off x="548640" y="3291840"/>
            <a:ext cx="3611880" cy="594360"/>
          </a:xfrm>
          <a:prstGeom prst="rect">
            <a:avLst/>
          </a:prstGeom>
          <a:noFill/>
          <a:ln/>
        </p:spPr>
        <p:txBody>
          <a:bodyPr wrap="square" rtlCol="0" anchor="ctr"/>
          <a:lstStyle/>
          <a:p>
            <a:pPr marL="0" indent="0">
              <a:buNone/>
            </a:pPr>
            <a:r>
              <a:rPr lang="en-US" sz="1200" dirty="0">
                <a:solidFill>
                  <a:srgbClr val="1A1A2E"/>
                </a:solidFill>
              </a:rPr>
              <a:t>3. Jede Quelle direkt prüfbar — kein Halluzinationsrisiko</a:t>
            </a:r>
            <a:endParaRPr lang="en-US" sz="1200" dirty="0"/>
          </a:p>
        </p:txBody>
      </p:sp>
      <p:sp>
        <p:nvSpPr>
          <p:cNvPr id="11" name="Text 9"/>
          <p:cNvSpPr/>
          <p:nvPr/>
        </p:nvSpPr>
        <p:spPr>
          <a:xfrm>
            <a:off x="548640" y="3977640"/>
            <a:ext cx="3611880" cy="594360"/>
          </a:xfrm>
          <a:prstGeom prst="rect">
            <a:avLst/>
          </a:prstGeom>
          <a:noFill/>
          <a:ln/>
        </p:spPr>
        <p:txBody>
          <a:bodyPr wrap="square" rtlCol="0" anchor="ctr"/>
          <a:lstStyle/>
          <a:p>
            <a:pPr marL="0" indent="0">
              <a:buNone/>
            </a:pPr>
            <a:r>
              <a:rPr lang="en-US" sz="1200" dirty="0">
                <a:solidFill>
                  <a:srgbClr val="1A1A2E"/>
                </a:solidFill>
              </a:rPr>
              <a:t>4. Zusammenfassung → ChatGPT → Reportformat</a:t>
            </a:r>
            <a:endParaRPr lang="en-US" sz="1200" dirty="0"/>
          </a:p>
        </p:txBody>
      </p:sp>
      <p:sp>
        <p:nvSpPr>
          <p:cNvPr id="12" name="Shape 10"/>
          <p:cNvSpPr/>
          <p:nvPr/>
        </p:nvSpPr>
        <p:spPr>
          <a:xfrm>
            <a:off x="4663440" y="1325880"/>
            <a:ext cx="40690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663440" y="1325880"/>
            <a:ext cx="64008" cy="352044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892040" y="1417320"/>
            <a:ext cx="3657600" cy="411480"/>
          </a:xfrm>
          <a:prstGeom prst="rect">
            <a:avLst/>
          </a:prstGeom>
          <a:noFill/>
          <a:ln/>
        </p:spPr>
        <p:txBody>
          <a:bodyPr wrap="square" rtlCol="0" anchor="ctr"/>
          <a:lstStyle/>
          <a:p>
            <a:pPr marL="0" indent="0">
              <a:buNone/>
            </a:pPr>
            <a:r>
              <a:rPr lang="en-US" sz="1400" b="1" dirty="0">
                <a:solidFill>
                  <a:srgbClr val="10B981"/>
                </a:solidFill>
              </a:rPr>
              <a:t>📄  PDF &amp; Dokument-Analyse</a:t>
            </a:r>
            <a:endParaRPr lang="en-US" sz="1400" dirty="0"/>
          </a:p>
        </p:txBody>
      </p:sp>
      <p:sp>
        <p:nvSpPr>
          <p:cNvPr id="15" name="Text 13"/>
          <p:cNvSpPr/>
          <p:nvPr/>
        </p:nvSpPr>
        <p:spPr>
          <a:xfrm>
            <a:off x="4846320" y="1920240"/>
            <a:ext cx="3749040" cy="594360"/>
          </a:xfrm>
          <a:prstGeom prst="rect">
            <a:avLst/>
          </a:prstGeom>
          <a:noFill/>
          <a:ln/>
        </p:spPr>
        <p:txBody>
          <a:bodyPr wrap="square" rtlCol="0" anchor="ctr"/>
          <a:lstStyle/>
          <a:p>
            <a:pPr marL="0" indent="0">
              <a:buNone/>
            </a:pPr>
            <a:r>
              <a:rPr lang="en-US" sz="1200" dirty="0">
                <a:solidFill>
                  <a:srgbClr val="1A1A2E"/>
                </a:solidFill>
              </a:rPr>
              <a:t>1. PDF bei Claude oder ChatGPT hochladen</a:t>
            </a:r>
            <a:endParaRPr lang="en-US" sz="1200" dirty="0"/>
          </a:p>
        </p:txBody>
      </p:sp>
      <p:sp>
        <p:nvSpPr>
          <p:cNvPr id="16" name="Text 14"/>
          <p:cNvSpPr/>
          <p:nvPr/>
        </p:nvSpPr>
        <p:spPr>
          <a:xfrm>
            <a:off x="4846320" y="2606040"/>
            <a:ext cx="3749040" cy="594360"/>
          </a:xfrm>
          <a:prstGeom prst="rect">
            <a:avLst/>
          </a:prstGeom>
          <a:noFill/>
          <a:ln/>
        </p:spPr>
        <p:txBody>
          <a:bodyPr wrap="square" rtlCol="0" anchor="ctr"/>
          <a:lstStyle/>
          <a:p>
            <a:pPr marL="0" indent="0">
              <a:buNone/>
            </a:pPr>
            <a:r>
              <a:rPr lang="en-US" sz="1200" dirty="0">
                <a:solidFill>
                  <a:srgbClr val="1A1A2E"/>
                </a:solidFill>
              </a:rPr>
              <a:t>2. Prompt: „Fasse die wichtigsten 5 Erkenntnisse zusammen”</a:t>
            </a:r>
            <a:endParaRPr lang="en-US" sz="1200" dirty="0"/>
          </a:p>
        </p:txBody>
      </p:sp>
      <p:sp>
        <p:nvSpPr>
          <p:cNvPr id="17" name="Text 15"/>
          <p:cNvSpPr/>
          <p:nvPr/>
        </p:nvSpPr>
        <p:spPr>
          <a:xfrm>
            <a:off x="4846320" y="3291840"/>
            <a:ext cx="3749040" cy="594360"/>
          </a:xfrm>
          <a:prstGeom prst="rect">
            <a:avLst/>
          </a:prstGeom>
          <a:noFill/>
          <a:ln/>
        </p:spPr>
        <p:txBody>
          <a:bodyPr wrap="square" rtlCol="0" anchor="ctr"/>
          <a:lstStyle/>
          <a:p>
            <a:pPr marL="0" indent="0">
              <a:buNone/>
            </a:pPr>
            <a:r>
              <a:rPr lang="en-US" sz="1200" dirty="0">
                <a:solidFill>
                  <a:srgbClr val="1A1A2E"/>
                </a:solidFill>
              </a:rPr>
              <a:t>3. Prompt: „Welche Risiken werden im Dokument erwähnt?”</a:t>
            </a:r>
            <a:endParaRPr lang="en-US" sz="1200" dirty="0"/>
          </a:p>
        </p:txBody>
      </p:sp>
      <p:sp>
        <p:nvSpPr>
          <p:cNvPr id="18" name="Text 16"/>
          <p:cNvSpPr/>
          <p:nvPr/>
        </p:nvSpPr>
        <p:spPr>
          <a:xfrm>
            <a:off x="4846320" y="3977640"/>
            <a:ext cx="3749040" cy="594360"/>
          </a:xfrm>
          <a:prstGeom prst="rect">
            <a:avLst/>
          </a:prstGeom>
          <a:noFill/>
          <a:ln/>
        </p:spPr>
        <p:txBody>
          <a:bodyPr wrap="square" rtlCol="0" anchor="ctr"/>
          <a:lstStyle/>
          <a:p>
            <a:pPr marL="0" indent="0">
              <a:buNone/>
            </a:pPr>
            <a:r>
              <a:rPr lang="en-US" sz="1200" dirty="0">
                <a:solidFill>
                  <a:srgbClr val="1A1A2E"/>
                </a:solidFill>
              </a:rPr>
              <a:t>4. Prompt: „Erstelle eine Tabelle aller Handlungsempfehlungen”</a:t>
            </a:r>
            <a:endParaRPr lang="en-US" sz="12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F-34  |  PDFs </a:t>
            </a:r>
            <a:r>
              <a:rPr sz="850" b="1" dirty="0" err="1">
                <a:solidFill>
                  <a:srgbClr val="FFFFFF"/>
                </a:solidFill>
                <a:latin typeface="Calibri"/>
              </a:rPr>
              <a:t>auswerten</a:t>
            </a:r>
            <a:r>
              <a:rPr sz="850" b="1" dirty="0">
                <a:solidFill>
                  <a:srgbClr val="FFFFFF"/>
                </a:solidFill>
                <a:latin typeface="Calibri"/>
              </a:rPr>
              <a:t>, </a:t>
            </a:r>
            <a:r>
              <a:rPr sz="850" b="1" dirty="0" err="1">
                <a:solidFill>
                  <a:srgbClr val="FFFFFF"/>
                </a:solidFill>
                <a:latin typeface="Calibri"/>
              </a:rPr>
              <a:t>Marktanalysen</a:t>
            </a:r>
            <a:r>
              <a:rPr sz="850" b="1" dirty="0">
                <a:solidFill>
                  <a:srgbClr val="FFFFFF"/>
                </a:solidFill>
                <a:latin typeface="Calibri"/>
              </a:rPr>
              <a:t>, </a:t>
            </a:r>
            <a:r>
              <a:rPr sz="850" b="1" dirty="0" err="1">
                <a:solidFill>
                  <a:srgbClr val="FFFFFF"/>
                </a:solidFill>
                <a:latin typeface="Calibri"/>
              </a:rPr>
              <a:t>Faktencheck</a:t>
            </a:r>
            <a:endParaRPr sz="850" b="1" dirty="0">
              <a:solidFill>
                <a:srgbClr val="FFFFFF"/>
              </a:solidFill>
              <a:latin typeface="Calibri"/>
            </a:endParaRP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2: Live-Übung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Ihr Recherche-Workflow — jetzt live</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Zweistufiger Workflow: Erst Fakten mit Perplexity, dann Analyse mit Claude oder ChatGPT.</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Recherchefrage in Perplexity stellen — Antwort mit Quellen prüfen (P-Q-R LOW)</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Perplexity-Ergebnis als Context in RCTF-Prompt einbauen — Analyse hier ausführen</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QA-Check: Welche Stufe (LOW / MEDIUM / HIGH)? Was prüfen Sie konkret?</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Ergebnis ins gewünschte Format bringen: Bericht · Tabelle · Zusammenfassung</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F-35  |  </a:t>
            </a:r>
            <a:r>
              <a:rPr sz="850" b="1" dirty="0" err="1">
                <a:solidFill>
                  <a:srgbClr val="FFFFFF"/>
                </a:solidFill>
                <a:latin typeface="Calibri"/>
              </a:rPr>
              <a:t>Ihr</a:t>
            </a:r>
            <a:r>
              <a:rPr sz="850" b="1" dirty="0">
                <a:solidFill>
                  <a:srgbClr val="FFFFFF"/>
                </a:solidFill>
                <a:latin typeface="Calibri"/>
              </a:rPr>
              <a:t> </a:t>
            </a:r>
            <a:r>
              <a:rPr sz="850" b="1" dirty="0" err="1">
                <a:solidFill>
                  <a:srgbClr val="FFFFFF"/>
                </a:solidFill>
                <a:latin typeface="Calibri"/>
              </a:rPr>
              <a:t>Recherche-Workflow</a:t>
            </a:r>
            <a:r>
              <a:rPr sz="850" b="1" dirty="0">
                <a:solidFill>
                  <a:srgbClr val="FFFFFF"/>
                </a:solidFill>
                <a:latin typeface="Calibri"/>
              </a:rPr>
              <a:t>—</a:t>
            </a:r>
            <a:r>
              <a:rPr sz="850" b="1" dirty="0" err="1">
                <a:solidFill>
                  <a:srgbClr val="FFFFFF"/>
                </a:solidFill>
                <a:latin typeface="Calibri"/>
              </a:rPr>
              <a:t>jetzt</a:t>
            </a:r>
            <a:r>
              <a:rPr sz="850" b="1" dirty="0">
                <a:solidFill>
                  <a:srgbClr val="FFFFFF"/>
                </a:solidFill>
                <a:latin typeface="Calibri"/>
              </a:rPr>
              <a:t>live</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3: Brainstorming &amp; Kreativarbeit</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Ideen generieren, Blockaden überwinden</a:t>
            </a:r>
            <a:endParaRPr lang="en-US" sz="2600" dirty="0"/>
          </a:p>
        </p:txBody>
      </p:sp>
      <p:sp>
        <p:nvSpPr>
          <p:cNvPr id="5" name="Shape 3"/>
          <p:cNvSpPr/>
          <p:nvPr/>
        </p:nvSpPr>
        <p:spPr>
          <a:xfrm>
            <a:off x="320040"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325880"/>
            <a:ext cx="64008" cy="352044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484632" y="1463040"/>
            <a:ext cx="384048" cy="384048"/>
          </a:xfrm>
          <a:prstGeom prst="rect">
            <a:avLst/>
          </a:prstGeom>
        </p:spPr>
      </p:pic>
      <p:sp>
        <p:nvSpPr>
          <p:cNvPr id="8" name="Text 5"/>
          <p:cNvSpPr/>
          <p:nvPr/>
        </p:nvSpPr>
        <p:spPr>
          <a:xfrm>
            <a:off x="978408" y="1463040"/>
            <a:ext cx="1874520" cy="384048"/>
          </a:xfrm>
          <a:prstGeom prst="rect">
            <a:avLst/>
          </a:prstGeom>
          <a:noFill/>
          <a:ln/>
        </p:spPr>
        <p:txBody>
          <a:bodyPr wrap="square" rtlCol="0" anchor="ctr"/>
          <a:lstStyle/>
          <a:p>
            <a:pPr marL="0" indent="0">
              <a:buNone/>
            </a:pPr>
            <a:r>
              <a:rPr lang="en-US" sz="1300" b="1" dirty="0">
                <a:solidFill>
                  <a:srgbClr val="F59E0B"/>
                </a:solidFill>
              </a:rPr>
              <a:t>Ideen generieren</a:t>
            </a:r>
            <a:endParaRPr lang="en-US" sz="1300" dirty="0"/>
          </a:p>
        </p:txBody>
      </p:sp>
      <p:sp>
        <p:nvSpPr>
          <p:cNvPr id="9" name="Shape 6"/>
          <p:cNvSpPr/>
          <p:nvPr/>
        </p:nvSpPr>
        <p:spPr>
          <a:xfrm>
            <a:off x="484632" y="1993392"/>
            <a:ext cx="2377440" cy="777240"/>
          </a:xfrm>
          <a:prstGeom prst="rect">
            <a:avLst/>
          </a:prstGeom>
          <a:solidFill>
            <a:srgbClr val="F4F7FB"/>
          </a:solidFill>
          <a:ln w="12700">
            <a:solidFill>
              <a:srgbClr val="E5E7EB"/>
            </a:solidFill>
            <a:prstDash val="solid"/>
          </a:ln>
        </p:spPr>
        <p:txBody>
          <a:bodyPr/>
          <a:lstStyle/>
          <a:p>
            <a:endParaRPr/>
          </a:p>
        </p:txBody>
      </p:sp>
      <p:sp>
        <p:nvSpPr>
          <p:cNvPr id="10" name="Text 7"/>
          <p:cNvSpPr/>
          <p:nvPr/>
        </p:nvSpPr>
        <p:spPr>
          <a:xfrm>
            <a:off x="576072" y="2039112"/>
            <a:ext cx="2194560" cy="685800"/>
          </a:xfrm>
          <a:prstGeom prst="rect">
            <a:avLst/>
          </a:prstGeom>
          <a:noFill/>
          <a:ln/>
        </p:spPr>
        <p:txBody>
          <a:bodyPr wrap="square" rtlCol="0" anchor="ctr"/>
          <a:lstStyle/>
          <a:p>
            <a:pPr marL="0" indent="0">
              <a:buNone/>
            </a:pPr>
            <a:r>
              <a:rPr lang="en-US" sz="1100" i="1" dirty="0">
                <a:solidFill>
                  <a:srgbClr val="1A1A2E"/>
                </a:solidFill>
              </a:rPr>
              <a:t>„Nenne 20 Ideen für ein Onboarding-Konzept für Remote-Mitarbeitende”</a:t>
            </a:r>
            <a:endParaRPr lang="en-US" sz="1100" dirty="0"/>
          </a:p>
        </p:txBody>
      </p:sp>
      <p:sp>
        <p:nvSpPr>
          <p:cNvPr id="11" name="Shape 8"/>
          <p:cNvSpPr/>
          <p:nvPr/>
        </p:nvSpPr>
        <p:spPr>
          <a:xfrm>
            <a:off x="484632" y="2907792"/>
            <a:ext cx="2377440" cy="777240"/>
          </a:xfrm>
          <a:prstGeom prst="rect">
            <a:avLst/>
          </a:prstGeom>
          <a:solidFill>
            <a:srgbClr val="F4F7FB"/>
          </a:solidFill>
          <a:ln w="12700">
            <a:solidFill>
              <a:srgbClr val="E5E7EB"/>
            </a:solidFill>
            <a:prstDash val="solid"/>
          </a:ln>
        </p:spPr>
        <p:txBody>
          <a:bodyPr/>
          <a:lstStyle/>
          <a:p>
            <a:endParaRPr/>
          </a:p>
        </p:txBody>
      </p:sp>
      <p:sp>
        <p:nvSpPr>
          <p:cNvPr id="12" name="Text 9"/>
          <p:cNvSpPr/>
          <p:nvPr/>
        </p:nvSpPr>
        <p:spPr>
          <a:xfrm>
            <a:off x="576072" y="2953512"/>
            <a:ext cx="2194560" cy="685800"/>
          </a:xfrm>
          <a:prstGeom prst="rect">
            <a:avLst/>
          </a:prstGeom>
          <a:noFill/>
          <a:ln/>
        </p:spPr>
        <p:txBody>
          <a:bodyPr wrap="square" rtlCol="0" anchor="ctr"/>
          <a:lstStyle/>
          <a:p>
            <a:pPr marL="0" indent="0">
              <a:buNone/>
            </a:pPr>
            <a:r>
              <a:rPr lang="en-US" sz="1100" i="1" dirty="0">
                <a:solidFill>
                  <a:srgbClr val="1A1A2E"/>
                </a:solidFill>
              </a:rPr>
              <a:t>„Welche unerwarteten Anwendungen hat [Produkt X] in der Logistikbranche?”</a:t>
            </a:r>
            <a:endParaRPr lang="en-US" sz="1100" dirty="0"/>
          </a:p>
        </p:txBody>
      </p:sp>
      <p:sp>
        <p:nvSpPr>
          <p:cNvPr id="13" name="Shape 10"/>
          <p:cNvSpPr/>
          <p:nvPr/>
        </p:nvSpPr>
        <p:spPr>
          <a:xfrm>
            <a:off x="484632" y="3822192"/>
            <a:ext cx="2377440" cy="777240"/>
          </a:xfrm>
          <a:prstGeom prst="rect">
            <a:avLst/>
          </a:prstGeom>
          <a:solidFill>
            <a:srgbClr val="F4F7FB"/>
          </a:solidFill>
          <a:ln w="12700">
            <a:solidFill>
              <a:srgbClr val="E5E7EB"/>
            </a:solidFill>
            <a:prstDash val="solid"/>
          </a:ln>
        </p:spPr>
        <p:txBody>
          <a:bodyPr/>
          <a:lstStyle/>
          <a:p>
            <a:endParaRPr/>
          </a:p>
        </p:txBody>
      </p:sp>
      <p:sp>
        <p:nvSpPr>
          <p:cNvPr id="14" name="Text 11"/>
          <p:cNvSpPr/>
          <p:nvPr/>
        </p:nvSpPr>
        <p:spPr>
          <a:xfrm>
            <a:off x="576072" y="3867912"/>
            <a:ext cx="2194560" cy="685800"/>
          </a:xfrm>
          <a:prstGeom prst="rect">
            <a:avLst/>
          </a:prstGeom>
          <a:noFill/>
          <a:ln/>
        </p:spPr>
        <p:txBody>
          <a:bodyPr wrap="square" rtlCol="0" anchor="ctr"/>
          <a:lstStyle/>
          <a:p>
            <a:pPr marL="0" indent="0">
              <a:buNone/>
            </a:pPr>
            <a:r>
              <a:rPr lang="en-US" sz="1100" i="1" dirty="0">
                <a:solidFill>
                  <a:srgbClr val="1A1A2E"/>
                </a:solidFill>
              </a:rPr>
              <a:t>„Generiere 5 kreative Kampagnennamen für unser neues Produkt.”</a:t>
            </a:r>
            <a:endParaRPr lang="en-US" sz="1100" dirty="0"/>
          </a:p>
        </p:txBody>
      </p:sp>
      <p:sp>
        <p:nvSpPr>
          <p:cNvPr id="15" name="Shape 12"/>
          <p:cNvSpPr/>
          <p:nvPr/>
        </p:nvSpPr>
        <p:spPr>
          <a:xfrm>
            <a:off x="3172968"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3"/>
          <p:cNvSpPr/>
          <p:nvPr/>
        </p:nvSpPr>
        <p:spPr>
          <a:xfrm>
            <a:off x="3172968" y="1325880"/>
            <a:ext cx="64008" cy="3520440"/>
          </a:xfrm>
          <a:prstGeom prst="rect">
            <a:avLst/>
          </a:prstGeom>
          <a:solidFill>
            <a:srgbClr val="8B5CF6"/>
          </a:solidFill>
          <a:ln w="12700">
            <a:solidFill>
              <a:srgbClr val="8B5CF6"/>
            </a:solidFill>
            <a:prstDash val="solid"/>
          </a:ln>
        </p:spPr>
        <p:txBody>
          <a:bodyPr/>
          <a:lstStyle/>
          <a:p>
            <a:endParaRPr/>
          </a:p>
        </p:txBody>
      </p:sp>
      <p:pic>
        <p:nvPicPr>
          <p:cNvPr id="17" name="Image 1" descr="preencoded.png"/>
          <p:cNvPicPr>
            <a:picLocks noChangeAspect="1"/>
          </p:cNvPicPr>
          <p:nvPr/>
        </p:nvPicPr>
        <p:blipFill>
          <a:blip r:embed="rId4"/>
          <a:stretch>
            <a:fillRect/>
          </a:stretch>
        </p:blipFill>
        <p:spPr>
          <a:xfrm>
            <a:off x="3337560" y="1463040"/>
            <a:ext cx="384048" cy="384048"/>
          </a:xfrm>
          <a:prstGeom prst="rect">
            <a:avLst/>
          </a:prstGeom>
        </p:spPr>
      </p:pic>
      <p:sp>
        <p:nvSpPr>
          <p:cNvPr id="18" name="Text 14"/>
          <p:cNvSpPr/>
          <p:nvPr/>
        </p:nvSpPr>
        <p:spPr>
          <a:xfrm>
            <a:off x="3831336" y="1463040"/>
            <a:ext cx="1874520" cy="384048"/>
          </a:xfrm>
          <a:prstGeom prst="rect">
            <a:avLst/>
          </a:prstGeom>
          <a:noFill/>
          <a:ln/>
        </p:spPr>
        <p:txBody>
          <a:bodyPr wrap="square" rtlCol="0" anchor="ctr"/>
          <a:lstStyle/>
          <a:p>
            <a:pPr marL="0" indent="0">
              <a:buNone/>
            </a:pPr>
            <a:r>
              <a:rPr lang="en-US" sz="1300" b="1" dirty="0">
                <a:solidFill>
                  <a:srgbClr val="8B5CF6"/>
                </a:solidFill>
              </a:rPr>
              <a:t>Perspektiven wechseln</a:t>
            </a:r>
            <a:endParaRPr lang="en-US" sz="1300" dirty="0"/>
          </a:p>
        </p:txBody>
      </p:sp>
      <p:sp>
        <p:nvSpPr>
          <p:cNvPr id="19" name="Shape 15"/>
          <p:cNvSpPr/>
          <p:nvPr/>
        </p:nvSpPr>
        <p:spPr>
          <a:xfrm>
            <a:off x="3337560" y="1993392"/>
            <a:ext cx="2377440" cy="777240"/>
          </a:xfrm>
          <a:prstGeom prst="rect">
            <a:avLst/>
          </a:prstGeom>
          <a:solidFill>
            <a:srgbClr val="F4F7FB"/>
          </a:solidFill>
          <a:ln w="12700">
            <a:solidFill>
              <a:srgbClr val="E5E7EB"/>
            </a:solidFill>
            <a:prstDash val="solid"/>
          </a:ln>
        </p:spPr>
        <p:txBody>
          <a:bodyPr/>
          <a:lstStyle/>
          <a:p>
            <a:endParaRPr/>
          </a:p>
        </p:txBody>
      </p:sp>
      <p:sp>
        <p:nvSpPr>
          <p:cNvPr id="20" name="Text 16"/>
          <p:cNvSpPr/>
          <p:nvPr/>
        </p:nvSpPr>
        <p:spPr>
          <a:xfrm>
            <a:off x="3429000" y="2039112"/>
            <a:ext cx="2194560" cy="685800"/>
          </a:xfrm>
          <a:prstGeom prst="rect">
            <a:avLst/>
          </a:prstGeom>
          <a:noFill/>
          <a:ln/>
        </p:spPr>
        <p:txBody>
          <a:bodyPr wrap="square" rtlCol="0" anchor="ctr"/>
          <a:lstStyle/>
          <a:p>
            <a:pPr marL="0" indent="0">
              <a:buNone/>
            </a:pPr>
            <a:r>
              <a:rPr lang="en-US" sz="1100" i="1" dirty="0">
                <a:solidFill>
                  <a:srgbClr val="1A1A2E"/>
                </a:solidFill>
              </a:rPr>
              <a:t>„Welche Einwände hätte ein kritischer CFO gegen unsere Strategie?”</a:t>
            </a:r>
            <a:endParaRPr lang="en-US" sz="1100" dirty="0"/>
          </a:p>
        </p:txBody>
      </p:sp>
      <p:sp>
        <p:nvSpPr>
          <p:cNvPr id="21" name="Shape 17"/>
          <p:cNvSpPr/>
          <p:nvPr/>
        </p:nvSpPr>
        <p:spPr>
          <a:xfrm>
            <a:off x="3337560" y="2907792"/>
            <a:ext cx="2377440" cy="777240"/>
          </a:xfrm>
          <a:prstGeom prst="rect">
            <a:avLst/>
          </a:prstGeom>
          <a:solidFill>
            <a:srgbClr val="F4F7FB"/>
          </a:solidFill>
          <a:ln w="12700">
            <a:solidFill>
              <a:srgbClr val="E5E7EB"/>
            </a:solidFill>
            <a:prstDash val="solid"/>
          </a:ln>
        </p:spPr>
        <p:txBody>
          <a:bodyPr/>
          <a:lstStyle/>
          <a:p>
            <a:endParaRPr/>
          </a:p>
        </p:txBody>
      </p:sp>
      <p:sp>
        <p:nvSpPr>
          <p:cNvPr id="22" name="Text 18"/>
          <p:cNvSpPr/>
          <p:nvPr/>
        </p:nvSpPr>
        <p:spPr>
          <a:xfrm>
            <a:off x="3429000" y="2953512"/>
            <a:ext cx="2194560" cy="685800"/>
          </a:xfrm>
          <a:prstGeom prst="rect">
            <a:avLst/>
          </a:prstGeom>
          <a:noFill/>
          <a:ln/>
        </p:spPr>
        <p:txBody>
          <a:bodyPr wrap="square" rtlCol="0" anchor="ctr"/>
          <a:lstStyle/>
          <a:p>
            <a:pPr marL="0" indent="0">
              <a:buNone/>
            </a:pPr>
            <a:r>
              <a:rPr lang="en-US" sz="1100" i="1" dirty="0">
                <a:solidFill>
                  <a:srgbClr val="1A1A2E"/>
                </a:solidFill>
              </a:rPr>
              <a:t>„Was würde Jeff Bezos an diesem Geschäftsmodell kritisieren?”</a:t>
            </a:r>
            <a:endParaRPr lang="en-US" sz="1100" dirty="0"/>
          </a:p>
        </p:txBody>
      </p:sp>
      <p:sp>
        <p:nvSpPr>
          <p:cNvPr id="23" name="Shape 19"/>
          <p:cNvSpPr/>
          <p:nvPr/>
        </p:nvSpPr>
        <p:spPr>
          <a:xfrm>
            <a:off x="3337560" y="3822192"/>
            <a:ext cx="2377440" cy="777240"/>
          </a:xfrm>
          <a:prstGeom prst="rect">
            <a:avLst/>
          </a:prstGeom>
          <a:solidFill>
            <a:srgbClr val="F4F7FB"/>
          </a:solidFill>
          <a:ln w="12700">
            <a:solidFill>
              <a:srgbClr val="E5E7EB"/>
            </a:solidFill>
            <a:prstDash val="solid"/>
          </a:ln>
        </p:spPr>
        <p:txBody>
          <a:bodyPr/>
          <a:lstStyle/>
          <a:p>
            <a:endParaRPr/>
          </a:p>
        </p:txBody>
      </p:sp>
      <p:sp>
        <p:nvSpPr>
          <p:cNvPr id="24" name="Text 20"/>
          <p:cNvSpPr/>
          <p:nvPr/>
        </p:nvSpPr>
        <p:spPr>
          <a:xfrm>
            <a:off x="3429000" y="3867912"/>
            <a:ext cx="2194560" cy="685800"/>
          </a:xfrm>
          <a:prstGeom prst="rect">
            <a:avLst/>
          </a:prstGeom>
          <a:noFill/>
          <a:ln/>
        </p:spPr>
        <p:txBody>
          <a:bodyPr wrap="square" rtlCol="0" anchor="ctr"/>
          <a:lstStyle/>
          <a:p>
            <a:pPr marL="0" indent="0">
              <a:buNone/>
            </a:pPr>
            <a:r>
              <a:rPr lang="en-US" sz="1100" i="1" dirty="0">
                <a:solidFill>
                  <a:srgbClr val="1A1A2E"/>
                </a:solidFill>
              </a:rPr>
              <a:t>„Erkläre dieses Konzept so, als würdest du mit einem 12-Jährigen sprechen.”</a:t>
            </a:r>
            <a:endParaRPr lang="en-US" sz="1100" dirty="0"/>
          </a:p>
        </p:txBody>
      </p:sp>
      <p:sp>
        <p:nvSpPr>
          <p:cNvPr id="25" name="Shape 21"/>
          <p:cNvSpPr/>
          <p:nvPr/>
        </p:nvSpPr>
        <p:spPr>
          <a:xfrm>
            <a:off x="6025896"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22"/>
          <p:cNvSpPr/>
          <p:nvPr/>
        </p:nvSpPr>
        <p:spPr>
          <a:xfrm>
            <a:off x="6025896" y="1325880"/>
            <a:ext cx="64008" cy="3520440"/>
          </a:xfrm>
          <a:prstGeom prst="rect">
            <a:avLst/>
          </a:prstGeom>
          <a:solidFill>
            <a:srgbClr val="10B981"/>
          </a:solidFill>
          <a:ln w="12700">
            <a:solidFill>
              <a:srgbClr val="10B981"/>
            </a:solidFill>
            <a:prstDash val="solid"/>
          </a:ln>
        </p:spPr>
        <p:txBody>
          <a:bodyPr/>
          <a:lstStyle/>
          <a:p>
            <a:endParaRPr/>
          </a:p>
        </p:txBody>
      </p:sp>
      <p:pic>
        <p:nvPicPr>
          <p:cNvPr id="27" name="Image 2" descr="preencoded.png"/>
          <p:cNvPicPr>
            <a:picLocks noChangeAspect="1"/>
          </p:cNvPicPr>
          <p:nvPr/>
        </p:nvPicPr>
        <p:blipFill>
          <a:blip r:embed="rId5"/>
          <a:stretch>
            <a:fillRect/>
          </a:stretch>
        </p:blipFill>
        <p:spPr>
          <a:xfrm>
            <a:off x="6190488" y="1463040"/>
            <a:ext cx="384048" cy="384048"/>
          </a:xfrm>
          <a:prstGeom prst="rect">
            <a:avLst/>
          </a:prstGeom>
        </p:spPr>
      </p:pic>
      <p:sp>
        <p:nvSpPr>
          <p:cNvPr id="28" name="Text 23"/>
          <p:cNvSpPr/>
          <p:nvPr/>
        </p:nvSpPr>
        <p:spPr>
          <a:xfrm>
            <a:off x="6684264" y="1463040"/>
            <a:ext cx="1874520" cy="384048"/>
          </a:xfrm>
          <a:prstGeom prst="rect">
            <a:avLst/>
          </a:prstGeom>
          <a:noFill/>
          <a:ln/>
        </p:spPr>
        <p:txBody>
          <a:bodyPr wrap="square" rtlCol="0" anchor="ctr"/>
          <a:lstStyle/>
          <a:p>
            <a:pPr marL="0" indent="0">
              <a:buNone/>
            </a:pPr>
            <a:r>
              <a:rPr lang="en-US" sz="1300" b="1" dirty="0">
                <a:solidFill>
                  <a:srgbClr val="10B981"/>
                </a:solidFill>
              </a:rPr>
              <a:t>Struktur finden</a:t>
            </a:r>
            <a:endParaRPr lang="en-US" sz="1300" dirty="0"/>
          </a:p>
        </p:txBody>
      </p:sp>
      <p:sp>
        <p:nvSpPr>
          <p:cNvPr id="29" name="Shape 24"/>
          <p:cNvSpPr/>
          <p:nvPr/>
        </p:nvSpPr>
        <p:spPr>
          <a:xfrm>
            <a:off x="6190488" y="1993392"/>
            <a:ext cx="2377440" cy="777240"/>
          </a:xfrm>
          <a:prstGeom prst="rect">
            <a:avLst/>
          </a:prstGeom>
          <a:solidFill>
            <a:srgbClr val="F4F7FB"/>
          </a:solidFill>
          <a:ln w="12700">
            <a:solidFill>
              <a:srgbClr val="E5E7EB"/>
            </a:solidFill>
            <a:prstDash val="solid"/>
          </a:ln>
        </p:spPr>
        <p:txBody>
          <a:bodyPr/>
          <a:lstStyle/>
          <a:p>
            <a:endParaRPr/>
          </a:p>
        </p:txBody>
      </p:sp>
      <p:sp>
        <p:nvSpPr>
          <p:cNvPr id="30" name="Text 25"/>
          <p:cNvSpPr/>
          <p:nvPr/>
        </p:nvSpPr>
        <p:spPr>
          <a:xfrm>
            <a:off x="6281928" y="2039112"/>
            <a:ext cx="2194560" cy="685800"/>
          </a:xfrm>
          <a:prstGeom prst="rect">
            <a:avLst/>
          </a:prstGeom>
          <a:noFill/>
          <a:ln/>
        </p:spPr>
        <p:txBody>
          <a:bodyPr wrap="square" rtlCol="0" anchor="ctr"/>
          <a:lstStyle/>
          <a:p>
            <a:pPr marL="0" indent="0">
              <a:buNone/>
            </a:pPr>
            <a:r>
              <a:rPr lang="en-US" sz="1100" i="1" dirty="0">
                <a:solidFill>
                  <a:srgbClr val="1A1A2E"/>
                </a:solidFill>
              </a:rPr>
              <a:t>„Erstelle eine Gliederung für eine Präsentation über [Thema]”</a:t>
            </a:r>
            <a:endParaRPr lang="en-US" sz="1100" dirty="0"/>
          </a:p>
        </p:txBody>
      </p:sp>
      <p:sp>
        <p:nvSpPr>
          <p:cNvPr id="31" name="Shape 26"/>
          <p:cNvSpPr/>
          <p:nvPr/>
        </p:nvSpPr>
        <p:spPr>
          <a:xfrm>
            <a:off x="6190488" y="2907792"/>
            <a:ext cx="2377440" cy="777240"/>
          </a:xfrm>
          <a:prstGeom prst="rect">
            <a:avLst/>
          </a:prstGeom>
          <a:solidFill>
            <a:srgbClr val="F4F7FB"/>
          </a:solidFill>
          <a:ln w="12700">
            <a:solidFill>
              <a:srgbClr val="E5E7EB"/>
            </a:solidFill>
            <a:prstDash val="solid"/>
          </a:ln>
        </p:spPr>
        <p:txBody>
          <a:bodyPr/>
          <a:lstStyle/>
          <a:p>
            <a:endParaRPr/>
          </a:p>
        </p:txBody>
      </p:sp>
      <p:sp>
        <p:nvSpPr>
          <p:cNvPr id="32" name="Text 27"/>
          <p:cNvSpPr/>
          <p:nvPr/>
        </p:nvSpPr>
        <p:spPr>
          <a:xfrm>
            <a:off x="6281928" y="2953512"/>
            <a:ext cx="2194560" cy="685800"/>
          </a:xfrm>
          <a:prstGeom prst="rect">
            <a:avLst/>
          </a:prstGeom>
          <a:noFill/>
          <a:ln/>
        </p:spPr>
        <p:txBody>
          <a:bodyPr wrap="square" rtlCol="0" anchor="ctr"/>
          <a:lstStyle/>
          <a:p>
            <a:pPr marL="0" indent="0">
              <a:buNone/>
            </a:pPr>
            <a:r>
              <a:rPr lang="en-US" sz="1100" i="1" dirty="0">
                <a:solidFill>
                  <a:srgbClr val="1A1A2E"/>
                </a:solidFill>
              </a:rPr>
              <a:t>„Welche Fragen sollte ich in diesem Interview stellen?”</a:t>
            </a:r>
            <a:endParaRPr lang="en-US" sz="1100" dirty="0"/>
          </a:p>
        </p:txBody>
      </p:sp>
      <p:sp>
        <p:nvSpPr>
          <p:cNvPr id="33" name="Shape 28"/>
          <p:cNvSpPr/>
          <p:nvPr/>
        </p:nvSpPr>
        <p:spPr>
          <a:xfrm>
            <a:off x="6190488" y="3822192"/>
            <a:ext cx="2377440" cy="777240"/>
          </a:xfrm>
          <a:prstGeom prst="rect">
            <a:avLst/>
          </a:prstGeom>
          <a:solidFill>
            <a:srgbClr val="F4F7FB"/>
          </a:solidFill>
          <a:ln w="12700">
            <a:solidFill>
              <a:srgbClr val="E5E7EB"/>
            </a:solidFill>
            <a:prstDash val="solid"/>
          </a:ln>
        </p:spPr>
        <p:txBody>
          <a:bodyPr/>
          <a:lstStyle/>
          <a:p>
            <a:endParaRPr/>
          </a:p>
        </p:txBody>
      </p:sp>
      <p:sp>
        <p:nvSpPr>
          <p:cNvPr id="34" name="Text 29"/>
          <p:cNvSpPr/>
          <p:nvPr/>
        </p:nvSpPr>
        <p:spPr>
          <a:xfrm>
            <a:off x="6281928" y="3867912"/>
            <a:ext cx="2194560" cy="685800"/>
          </a:xfrm>
          <a:prstGeom prst="rect">
            <a:avLst/>
          </a:prstGeom>
          <a:noFill/>
          <a:ln/>
        </p:spPr>
        <p:txBody>
          <a:bodyPr wrap="square" rtlCol="0" anchor="ctr"/>
          <a:lstStyle/>
          <a:p>
            <a:pPr marL="0" indent="0">
              <a:buNone/>
            </a:pPr>
            <a:r>
              <a:rPr lang="en-US" sz="1100" i="1" dirty="0">
                <a:solidFill>
                  <a:srgbClr val="1A1A2E"/>
                </a:solidFill>
              </a:rPr>
              <a:t>„Zerlege dieses Projekt in 10 konkrete Aufgaben mit Zeitschätzung.”</a:t>
            </a:r>
            <a:endParaRPr lang="en-US" sz="1100" dirty="0"/>
          </a:p>
        </p:txBody>
      </p:sp>
      <p:sp>
        <p:nvSpPr>
          <p:cNvPr id="35" name="TextBox 3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F-36  |  Ideen </a:t>
            </a:r>
            <a:r>
              <a:rPr sz="850" b="1" dirty="0" err="1">
                <a:solidFill>
                  <a:srgbClr val="FFFFFF"/>
                </a:solidFill>
                <a:latin typeface="Calibri"/>
              </a:rPr>
              <a:t>generieren</a:t>
            </a:r>
            <a:r>
              <a:rPr sz="850" b="1" dirty="0">
                <a:solidFill>
                  <a:srgbClr val="FFFFFF"/>
                </a:solidFill>
                <a:latin typeface="Calibri"/>
              </a:rPr>
              <a:t>, </a:t>
            </a:r>
            <a:r>
              <a:rPr sz="850" b="1" dirty="0" err="1">
                <a:solidFill>
                  <a:srgbClr val="FFFFFF"/>
                </a:solidFill>
                <a:latin typeface="Calibri"/>
              </a:rPr>
              <a:t>Blockaden</a:t>
            </a:r>
            <a:r>
              <a:rPr sz="850" b="1" dirty="0">
                <a:solidFill>
                  <a:srgbClr val="FFFFFF"/>
                </a:solidFill>
                <a:latin typeface="Calibri"/>
              </a:rPr>
              <a:t> </a:t>
            </a:r>
            <a:r>
              <a:rPr sz="850" b="1" dirty="0" err="1">
                <a:solidFill>
                  <a:srgbClr val="FFFFFF"/>
                </a:solidFill>
                <a:latin typeface="Calibri"/>
              </a:rPr>
              <a:t>überwinden</a:t>
            </a:r>
            <a:endParaRPr sz="850" b="1" dirty="0">
              <a:solidFill>
                <a:srgbClr val="FFFFFF"/>
              </a:solidFill>
              <a:latin typeface="Calibri"/>
            </a:endParaRPr>
          </a:p>
        </p:txBody>
      </p:sp>
      <p:pic>
        <p:nvPicPr>
          <p:cNvPr id="36"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37" name="foundic_text_37">
            <a:hlinkClick r:id="rId6"/>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Use Case 3: Live-Übung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20 Ideen — Ihre echte Herausforderung</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Benennen Sie eine echte Herausforderung — und lassen Sie KI Ihren Ideenprozess beschleunigen.</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Prompt eingeben: "Nenne 20 Ideen für [Ihre Herausforderung]" — alle lesen</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Die 3 besten Ideen wählen und tiefer ausarbeiten lassen</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Perspektivwechsel: "Was würde ein kritischer CFO an Ihrer Top-Idee bemängeln?"</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Beste Idee in konkrete nächste Schritte umwandeln lassen</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F-37  |  </a:t>
            </a:r>
            <a:r>
              <a:rPr sz="850" b="1" dirty="0" err="1">
                <a:solidFill>
                  <a:srgbClr val="FFFFFF"/>
                </a:solidFill>
                <a:latin typeface="Calibri"/>
              </a:rPr>
              <a:t>20</a:t>
            </a:r>
            <a:r>
              <a:rPr sz="850" b="1" dirty="0">
                <a:solidFill>
                  <a:srgbClr val="FFFFFF"/>
                </a:solidFill>
                <a:latin typeface="Calibri"/>
              </a:rPr>
              <a:t> </a:t>
            </a:r>
            <a:r>
              <a:rPr sz="850" b="1" dirty="0" err="1">
                <a:solidFill>
                  <a:srgbClr val="FFFFFF"/>
                </a:solidFill>
                <a:latin typeface="Calibri"/>
              </a:rPr>
              <a:t>Ideen</a:t>
            </a:r>
            <a:r>
              <a:rPr sz="850" b="1" dirty="0">
                <a:solidFill>
                  <a:srgbClr val="FFFFFF"/>
                </a:solidFill>
                <a:latin typeface="Calibri"/>
              </a:rPr>
              <a:t>—</a:t>
            </a:r>
            <a:r>
              <a:rPr sz="850" b="1" dirty="0" err="1">
                <a:solidFill>
                  <a:srgbClr val="FFFFFF"/>
                </a:solidFill>
                <a:latin typeface="Calibri"/>
              </a:rPr>
              <a:t>Ihre echte</a:t>
            </a:r>
            <a:r>
              <a:rPr sz="850" b="1" dirty="0">
                <a:solidFill>
                  <a:srgbClr val="FFFFFF"/>
                </a:solidFill>
                <a:latin typeface="Calibri"/>
              </a:rPr>
              <a:t>Herausforderung</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Mini-Fallstudie: Nordlicht AG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Bernd’s KI-Workflow — vom Brief zum Ergebnis</a:t>
            </a:r>
            <a:endParaRPr lang="en-US" sz="2800" dirty="0"/>
          </a:p>
        </p:txBody>
      </p:sp>
      <p:sp>
        <p:nvSpPr>
          <p:cNvPr id="5" name="Shape 3"/>
          <p:cNvSpPr/>
          <p:nvPr/>
        </p:nvSpPr>
        <p:spPr>
          <a:xfrm>
            <a:off x="365760" y="1371600"/>
            <a:ext cx="3931920" cy="411480"/>
          </a:xfrm>
          <a:prstGeom prst="rect">
            <a:avLst/>
          </a:prstGeom>
          <a:solidFill>
            <a:srgbClr val="EF4444"/>
          </a:solidFill>
          <a:ln w="12700">
            <a:solidFill>
              <a:srgbClr val="EF4444"/>
            </a:solidFill>
            <a:prstDash val="solid"/>
          </a:ln>
        </p:spPr>
        <p:txBody>
          <a:bodyPr/>
          <a:lstStyle/>
          <a:p>
            <a:endParaRPr/>
          </a:p>
        </p:txBody>
      </p:sp>
      <p:sp>
        <p:nvSpPr>
          <p:cNvPr id="6" name="Text 4"/>
          <p:cNvSpPr/>
          <p:nvPr/>
        </p:nvSpPr>
        <p:spPr>
          <a:xfrm>
            <a:off x="365760" y="1371600"/>
            <a:ext cx="3931920" cy="411480"/>
          </a:xfrm>
          <a:prstGeom prst="rect">
            <a:avLst/>
          </a:prstGeom>
          <a:noFill/>
          <a:ln/>
        </p:spPr>
        <p:txBody>
          <a:bodyPr wrap="square" rtlCol="0" anchor="ctr"/>
          <a:lstStyle/>
          <a:p>
            <a:pPr marL="0" indent="0" algn="ctr">
              <a:buNone/>
            </a:pPr>
            <a:r>
              <a:rPr lang="en-US" sz="1300" b="1" dirty="0">
                <a:solidFill>
                  <a:schemeClr val="bg1"/>
                </a:solidFill>
              </a:rPr>
              <a:t>AUFGABE (Freitagabend)</a:t>
            </a:r>
            <a:endParaRPr lang="en-US" sz="1300" dirty="0">
              <a:solidFill>
                <a:schemeClr val="bg1"/>
              </a:solidFill>
            </a:endParaRPr>
          </a:p>
        </p:txBody>
      </p:sp>
      <p:sp>
        <p:nvSpPr>
          <p:cNvPr id="7" name="Shape 5"/>
          <p:cNvSpPr/>
          <p:nvPr/>
        </p:nvSpPr>
        <p:spPr>
          <a:xfrm>
            <a:off x="365760" y="1856232"/>
            <a:ext cx="3931920" cy="594360"/>
          </a:xfrm>
          <a:prstGeom prst="rect">
            <a:avLst/>
          </a:prstGeom>
          <a:solidFill>
            <a:srgbClr val="FEE2E2"/>
          </a:solidFill>
          <a:ln w="12700">
            <a:solidFill>
              <a:srgbClr val="FEE2E2"/>
            </a:solidFill>
            <a:prstDash val="solid"/>
          </a:ln>
        </p:spPr>
        <p:txBody>
          <a:bodyPr/>
          <a:lstStyle/>
          <a:p>
            <a:endParaRPr/>
          </a:p>
        </p:txBody>
      </p:sp>
      <p:sp>
        <p:nvSpPr>
          <p:cNvPr id="8" name="Text 6"/>
          <p:cNvSpPr/>
          <p:nvPr/>
        </p:nvSpPr>
        <p:spPr>
          <a:xfrm>
            <a:off x="548640" y="1901952"/>
            <a:ext cx="3566160" cy="502920"/>
          </a:xfrm>
          <a:prstGeom prst="rect">
            <a:avLst/>
          </a:prstGeom>
          <a:noFill/>
          <a:ln/>
        </p:spPr>
        <p:txBody>
          <a:bodyPr wrap="square" rtlCol="0" anchor="ctr"/>
          <a:lstStyle/>
          <a:p>
            <a:pPr marL="0" indent="0">
              <a:buNone/>
            </a:pPr>
            <a:r>
              <a:rPr lang="en-US" sz="1200" dirty="0">
                <a:solidFill>
                  <a:srgbClr val="B91C1C"/>
                </a:solidFill>
              </a:rPr>
              <a:t>16:00 — Recherche Energiepreise: 90 Minuten manuell</a:t>
            </a:r>
            <a:endParaRPr lang="en-US" sz="1200" dirty="0"/>
          </a:p>
        </p:txBody>
      </p:sp>
      <p:sp>
        <p:nvSpPr>
          <p:cNvPr id="9" name="Shape 7"/>
          <p:cNvSpPr/>
          <p:nvPr/>
        </p:nvSpPr>
        <p:spPr>
          <a:xfrm>
            <a:off x="365760" y="2569464"/>
            <a:ext cx="3931920" cy="594360"/>
          </a:xfrm>
          <a:prstGeom prst="rect">
            <a:avLst/>
          </a:prstGeom>
          <a:solidFill>
            <a:srgbClr val="FEE2E2"/>
          </a:solidFill>
          <a:ln w="12700">
            <a:solidFill>
              <a:srgbClr val="FEE2E2"/>
            </a:solidFill>
            <a:prstDash val="solid"/>
          </a:ln>
        </p:spPr>
        <p:txBody>
          <a:bodyPr/>
          <a:lstStyle/>
          <a:p>
            <a:endParaRPr/>
          </a:p>
        </p:txBody>
      </p:sp>
      <p:sp>
        <p:nvSpPr>
          <p:cNvPr id="10" name="Text 8"/>
          <p:cNvSpPr/>
          <p:nvPr/>
        </p:nvSpPr>
        <p:spPr>
          <a:xfrm>
            <a:off x="548640" y="2615184"/>
            <a:ext cx="3566160" cy="502920"/>
          </a:xfrm>
          <a:prstGeom prst="rect">
            <a:avLst/>
          </a:prstGeom>
          <a:noFill/>
          <a:ln/>
        </p:spPr>
        <p:txBody>
          <a:bodyPr wrap="square" rtlCol="0" anchor="ctr"/>
          <a:lstStyle/>
          <a:p>
            <a:pPr marL="0" indent="0">
              <a:buNone/>
            </a:pPr>
            <a:r>
              <a:rPr lang="en-US" sz="1200" dirty="0">
                <a:solidFill>
                  <a:srgbClr val="B91C1C"/>
                </a:solidFill>
              </a:rPr>
              <a:t>17:30 — Board-Bericht schreiben: 45 Minuten</a:t>
            </a:r>
            <a:endParaRPr lang="en-US" sz="1200" dirty="0"/>
          </a:p>
        </p:txBody>
      </p:sp>
      <p:sp>
        <p:nvSpPr>
          <p:cNvPr id="11" name="Shape 9"/>
          <p:cNvSpPr/>
          <p:nvPr/>
        </p:nvSpPr>
        <p:spPr>
          <a:xfrm>
            <a:off x="365760" y="3282696"/>
            <a:ext cx="3931920" cy="594360"/>
          </a:xfrm>
          <a:prstGeom prst="rect">
            <a:avLst/>
          </a:prstGeom>
          <a:solidFill>
            <a:srgbClr val="FEE2E2"/>
          </a:solidFill>
          <a:ln w="12700">
            <a:solidFill>
              <a:srgbClr val="FEE2E2"/>
            </a:solidFill>
            <a:prstDash val="solid"/>
          </a:ln>
        </p:spPr>
        <p:txBody>
          <a:bodyPr/>
          <a:lstStyle/>
          <a:p>
            <a:endParaRPr/>
          </a:p>
        </p:txBody>
      </p:sp>
      <p:sp>
        <p:nvSpPr>
          <p:cNvPr id="12" name="Text 10"/>
          <p:cNvSpPr/>
          <p:nvPr/>
        </p:nvSpPr>
        <p:spPr>
          <a:xfrm>
            <a:off x="548640" y="3328416"/>
            <a:ext cx="3566160" cy="502920"/>
          </a:xfrm>
          <a:prstGeom prst="rect">
            <a:avLst/>
          </a:prstGeom>
          <a:noFill/>
          <a:ln/>
        </p:spPr>
        <p:txBody>
          <a:bodyPr wrap="square" rtlCol="0" anchor="ctr"/>
          <a:lstStyle/>
          <a:p>
            <a:pPr marL="0" indent="0">
              <a:buNone/>
            </a:pPr>
            <a:r>
              <a:rPr lang="en-US" sz="1200" dirty="0">
                <a:solidFill>
                  <a:srgbClr val="B91C1C"/>
                </a:solidFill>
              </a:rPr>
              <a:t>18:15 — Revision durch Kollegin: 30 Minuten</a:t>
            </a:r>
            <a:endParaRPr lang="en-US" sz="1200" dirty="0"/>
          </a:p>
        </p:txBody>
      </p:sp>
      <p:sp>
        <p:nvSpPr>
          <p:cNvPr id="13" name="Shape 11"/>
          <p:cNvSpPr/>
          <p:nvPr/>
        </p:nvSpPr>
        <p:spPr>
          <a:xfrm>
            <a:off x="4663440" y="1371600"/>
            <a:ext cx="4114800" cy="411480"/>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663440" y="1371600"/>
            <a:ext cx="4114800" cy="411480"/>
          </a:xfrm>
          <a:prstGeom prst="rect">
            <a:avLst/>
          </a:prstGeom>
          <a:noFill/>
          <a:ln/>
        </p:spPr>
        <p:txBody>
          <a:bodyPr wrap="square" rtlCol="0" anchor="ctr"/>
          <a:lstStyle/>
          <a:p>
            <a:pPr marL="0" indent="0" algn="ctr">
              <a:buNone/>
            </a:pPr>
            <a:r>
              <a:rPr lang="en-US" sz="1300" b="1" dirty="0">
                <a:solidFill>
                  <a:schemeClr val="bg1"/>
                </a:solidFill>
              </a:rPr>
              <a:t>MIT KI-WORKFLOW (Montagmorgen)</a:t>
            </a:r>
            <a:endParaRPr lang="en-US" sz="1300" dirty="0">
              <a:solidFill>
                <a:schemeClr val="bg1"/>
              </a:solidFill>
            </a:endParaRPr>
          </a:p>
        </p:txBody>
      </p:sp>
      <p:sp>
        <p:nvSpPr>
          <p:cNvPr id="15" name="Shape 13"/>
          <p:cNvSpPr/>
          <p:nvPr/>
        </p:nvSpPr>
        <p:spPr>
          <a:xfrm>
            <a:off x="4663440" y="1856232"/>
            <a:ext cx="4114800" cy="594360"/>
          </a:xfrm>
          <a:prstGeom prst="rect">
            <a:avLst/>
          </a:prstGeom>
          <a:solidFill>
            <a:srgbClr val="DCFCE7"/>
          </a:solidFill>
          <a:ln w="12700">
            <a:solidFill>
              <a:srgbClr val="DCFCE7"/>
            </a:solidFill>
            <a:prstDash val="solid"/>
          </a:ln>
        </p:spPr>
        <p:txBody>
          <a:bodyPr/>
          <a:lstStyle/>
          <a:p>
            <a:endParaRPr/>
          </a:p>
        </p:txBody>
      </p:sp>
      <p:sp>
        <p:nvSpPr>
          <p:cNvPr id="16" name="Text 14"/>
          <p:cNvSpPr/>
          <p:nvPr/>
        </p:nvSpPr>
        <p:spPr>
          <a:xfrm>
            <a:off x="4846320" y="1901952"/>
            <a:ext cx="3749040" cy="502920"/>
          </a:xfrm>
          <a:prstGeom prst="rect">
            <a:avLst/>
          </a:prstGeom>
          <a:noFill/>
          <a:ln/>
        </p:spPr>
        <p:txBody>
          <a:bodyPr wrap="square" rtlCol="0" anchor="ctr"/>
          <a:lstStyle/>
          <a:p>
            <a:pPr marL="0" indent="0">
              <a:buNone/>
            </a:pPr>
            <a:r>
              <a:rPr lang="en-US" sz="1200" dirty="0">
                <a:solidFill>
                  <a:srgbClr val="065F46"/>
                </a:solidFill>
              </a:rPr>
              <a:t>9:00 — Perplexity: Recherche mit Quellen: 5 Minuten ✓</a:t>
            </a:r>
            <a:endParaRPr lang="en-US" sz="1200" dirty="0"/>
          </a:p>
        </p:txBody>
      </p:sp>
      <p:sp>
        <p:nvSpPr>
          <p:cNvPr id="17" name="Shape 15"/>
          <p:cNvSpPr/>
          <p:nvPr/>
        </p:nvSpPr>
        <p:spPr>
          <a:xfrm>
            <a:off x="4663440" y="2569464"/>
            <a:ext cx="4114800" cy="594360"/>
          </a:xfrm>
          <a:prstGeom prst="rect">
            <a:avLst/>
          </a:prstGeom>
          <a:solidFill>
            <a:srgbClr val="DCFCE7"/>
          </a:solidFill>
          <a:ln w="12700">
            <a:solidFill>
              <a:srgbClr val="DCFCE7"/>
            </a:solidFill>
            <a:prstDash val="solid"/>
          </a:ln>
        </p:spPr>
        <p:txBody>
          <a:bodyPr/>
          <a:lstStyle/>
          <a:p>
            <a:endParaRPr/>
          </a:p>
        </p:txBody>
      </p:sp>
      <p:sp>
        <p:nvSpPr>
          <p:cNvPr id="18" name="Text 16"/>
          <p:cNvSpPr/>
          <p:nvPr/>
        </p:nvSpPr>
        <p:spPr>
          <a:xfrm>
            <a:off x="4846320" y="2615184"/>
            <a:ext cx="3749040" cy="502920"/>
          </a:xfrm>
          <a:prstGeom prst="rect">
            <a:avLst/>
          </a:prstGeom>
          <a:noFill/>
          <a:ln/>
        </p:spPr>
        <p:txBody>
          <a:bodyPr wrap="square" rtlCol="0" anchor="ctr"/>
          <a:lstStyle/>
          <a:p>
            <a:pPr marL="0" indent="0">
              <a:buNone/>
            </a:pPr>
            <a:r>
              <a:rPr lang="en-US" sz="1200" dirty="0">
                <a:solidFill>
                  <a:srgbClr val="065F46"/>
                </a:solidFill>
              </a:rPr>
              <a:t>9:05 — RCTF-Prompt: Bericht-Entwurf: 10 Minuten ✓</a:t>
            </a:r>
            <a:endParaRPr lang="en-US" sz="1200" dirty="0"/>
          </a:p>
        </p:txBody>
      </p:sp>
      <p:sp>
        <p:nvSpPr>
          <p:cNvPr id="19" name="Shape 17"/>
          <p:cNvSpPr/>
          <p:nvPr/>
        </p:nvSpPr>
        <p:spPr>
          <a:xfrm>
            <a:off x="4663440" y="3282696"/>
            <a:ext cx="4114800" cy="594360"/>
          </a:xfrm>
          <a:prstGeom prst="rect">
            <a:avLst/>
          </a:prstGeom>
          <a:solidFill>
            <a:srgbClr val="DCFCE7"/>
          </a:solidFill>
          <a:ln w="12700">
            <a:solidFill>
              <a:srgbClr val="DCFCE7"/>
            </a:solidFill>
            <a:prstDash val="solid"/>
          </a:ln>
        </p:spPr>
        <p:txBody>
          <a:bodyPr/>
          <a:lstStyle/>
          <a:p>
            <a:endParaRPr/>
          </a:p>
        </p:txBody>
      </p:sp>
      <p:sp>
        <p:nvSpPr>
          <p:cNvPr id="20" name="Text 18"/>
          <p:cNvSpPr/>
          <p:nvPr/>
        </p:nvSpPr>
        <p:spPr>
          <a:xfrm>
            <a:off x="4846320" y="3328416"/>
            <a:ext cx="3749040" cy="502920"/>
          </a:xfrm>
          <a:prstGeom prst="rect">
            <a:avLst/>
          </a:prstGeom>
          <a:noFill/>
          <a:ln/>
        </p:spPr>
        <p:txBody>
          <a:bodyPr wrap="square" rtlCol="0" anchor="ctr"/>
          <a:lstStyle/>
          <a:p>
            <a:pPr marL="0" indent="0">
              <a:buNone/>
            </a:pPr>
            <a:r>
              <a:rPr lang="en-US" sz="1200" dirty="0">
                <a:solidFill>
                  <a:srgbClr val="065F46"/>
                </a:solidFill>
              </a:rPr>
              <a:t>9:15 — P-Q-R Check + Re-Prompting: fertig: 10 Minuten ✓</a:t>
            </a:r>
            <a:endParaRPr lang="en-US" sz="1200" dirty="0"/>
          </a:p>
        </p:txBody>
      </p:sp>
      <p:sp>
        <p:nvSpPr>
          <p:cNvPr id="22" name="TextBox 21"/>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F-38  |</a:t>
            </a:r>
            <a:r>
              <a:rPr lang="de-DE" sz="850" b="1" dirty="0">
                <a:solidFill>
                  <a:srgbClr val="FFFFFF"/>
                </a:solidFill>
                <a:latin typeface="Calibri"/>
              </a:rPr>
              <a:t>Bernd</a:t>
            </a:r>
            <a:r>
              <a:rPr sz="850" b="1" dirty="0">
                <a:solidFill>
                  <a:srgbClr val="FFFFFF"/>
                </a:solidFill>
                <a:latin typeface="Calibri"/>
              </a:rPr>
              <a:t>’s KI-Workflow</a:t>
            </a:r>
            <a:r>
              <a:rPr sz="850" b="1" dirty="0" err="1">
                <a:solidFill>
                  <a:srgbClr val="FFFFFF"/>
                </a:solidFill>
                <a:latin typeface="Calibri"/>
              </a:rPr>
              <a:t>— vom Brief zum</a:t>
            </a:r>
            <a:r>
              <a:rPr sz="850" b="1" dirty="0">
                <a:solidFill>
                  <a:srgbClr val="FFFFFF"/>
                </a:solidFill>
                <a:latin typeface="Calibri"/>
              </a:rPr>
              <a:t> </a:t>
            </a:r>
            <a:r>
              <a:rPr sz="850" b="1" dirty="0" err="1">
                <a:solidFill>
                  <a:srgbClr val="FFFFFF"/>
                </a:solidFill>
                <a:latin typeface="Calibri"/>
              </a:rPr>
              <a:t>Ergebnis</a:t>
            </a:r>
          </a:p>
        </p:txBody>
      </p:sp>
      <p:pic>
        <p:nvPicPr>
          <p:cNvPr id="23"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4" name="foundic_text_24">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Häufige Fehler vermeiden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Die häufigsten KI-Fehler — und die Lösung</a:t>
            </a:r>
            <a:endParaRPr lang="en-US" sz="2600" dirty="0"/>
          </a:p>
        </p:txBody>
      </p:sp>
      <p:sp>
        <p:nvSpPr>
          <p:cNvPr id="5" name="Shape 3"/>
          <p:cNvSpPr/>
          <p:nvPr/>
        </p:nvSpPr>
        <p:spPr>
          <a:xfrm>
            <a:off x="320040"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325880"/>
            <a:ext cx="64008" cy="352044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484632" y="1463040"/>
            <a:ext cx="384048" cy="384048"/>
          </a:xfrm>
          <a:prstGeom prst="rect">
            <a:avLst/>
          </a:prstGeom>
        </p:spPr>
      </p:pic>
      <p:sp>
        <p:nvSpPr>
          <p:cNvPr id="8" name="Text 5"/>
          <p:cNvSpPr/>
          <p:nvPr/>
        </p:nvSpPr>
        <p:spPr>
          <a:xfrm>
            <a:off x="978408" y="1463040"/>
            <a:ext cx="1874520" cy="384048"/>
          </a:xfrm>
          <a:prstGeom prst="rect">
            <a:avLst/>
          </a:prstGeom>
          <a:noFill/>
          <a:ln/>
        </p:spPr>
        <p:txBody>
          <a:bodyPr wrap="square" rtlCol="0" anchor="ctr"/>
          <a:lstStyle/>
          <a:p>
            <a:pPr marL="0" indent="0">
              <a:buNone/>
            </a:pPr>
            <a:r>
              <a:rPr lang="en-US" sz="1300" b="1" dirty="0">
                <a:solidFill>
                  <a:srgbClr val="F59E0B"/>
                </a:solidFill>
              </a:rPr>
              <a:t>Prompt-Fehler</a:t>
            </a:r>
            <a:endParaRPr lang="en-US" sz="1300" dirty="0"/>
          </a:p>
        </p:txBody>
      </p:sp>
      <p:sp>
        <p:nvSpPr>
          <p:cNvPr id="9" name="Shape 6"/>
          <p:cNvSpPr/>
          <p:nvPr/>
        </p:nvSpPr>
        <p:spPr>
          <a:xfrm>
            <a:off x="484632" y="1993392"/>
            <a:ext cx="2377440" cy="777240"/>
          </a:xfrm>
          <a:prstGeom prst="rect">
            <a:avLst/>
          </a:prstGeom>
          <a:solidFill>
            <a:srgbClr val="F4F7FB"/>
          </a:solidFill>
          <a:ln w="12700">
            <a:solidFill>
              <a:srgbClr val="E5E7EB"/>
            </a:solidFill>
            <a:prstDash val="solid"/>
          </a:ln>
        </p:spPr>
        <p:txBody>
          <a:bodyPr/>
          <a:lstStyle/>
          <a:p>
            <a:endParaRPr/>
          </a:p>
        </p:txBody>
      </p:sp>
      <p:sp>
        <p:nvSpPr>
          <p:cNvPr id="10" name="Text 7"/>
          <p:cNvSpPr/>
          <p:nvPr/>
        </p:nvSpPr>
        <p:spPr>
          <a:xfrm>
            <a:off x="576072" y="2039112"/>
            <a:ext cx="2194560" cy="685800"/>
          </a:xfrm>
          <a:prstGeom prst="rect">
            <a:avLst/>
          </a:prstGeom>
          <a:noFill/>
          <a:ln/>
        </p:spPr>
        <p:txBody>
          <a:bodyPr wrap="square" rtlCol="0" anchor="ctr"/>
          <a:lstStyle/>
          <a:p>
            <a:pPr marL="0" indent="0">
              <a:buNone/>
            </a:pPr>
            <a:r>
              <a:rPr lang="en-US" sz="1100" i="1" dirty="0">
                <a:solidFill>
                  <a:srgbClr val="1A1A2E"/>
                </a:solidFill>
              </a:rPr>
              <a:t>„Nenne 20 Ideen für ein Onboarding-Konzept für Remote-Mitarbeitende”</a:t>
            </a:r>
            <a:endParaRPr lang="en-US" sz="1100" dirty="0"/>
          </a:p>
        </p:txBody>
      </p:sp>
      <p:sp>
        <p:nvSpPr>
          <p:cNvPr id="11" name="Shape 8"/>
          <p:cNvSpPr/>
          <p:nvPr/>
        </p:nvSpPr>
        <p:spPr>
          <a:xfrm>
            <a:off x="484632" y="2907792"/>
            <a:ext cx="2377440" cy="777240"/>
          </a:xfrm>
          <a:prstGeom prst="rect">
            <a:avLst/>
          </a:prstGeom>
          <a:solidFill>
            <a:srgbClr val="F4F7FB"/>
          </a:solidFill>
          <a:ln w="12700">
            <a:solidFill>
              <a:srgbClr val="E5E7EB"/>
            </a:solidFill>
            <a:prstDash val="solid"/>
          </a:ln>
        </p:spPr>
        <p:txBody>
          <a:bodyPr/>
          <a:lstStyle/>
          <a:p>
            <a:endParaRPr/>
          </a:p>
        </p:txBody>
      </p:sp>
      <p:sp>
        <p:nvSpPr>
          <p:cNvPr id="12" name="Text 9"/>
          <p:cNvSpPr/>
          <p:nvPr/>
        </p:nvSpPr>
        <p:spPr>
          <a:xfrm>
            <a:off x="576072" y="2953512"/>
            <a:ext cx="2194560" cy="685800"/>
          </a:xfrm>
          <a:prstGeom prst="rect">
            <a:avLst/>
          </a:prstGeom>
          <a:noFill/>
          <a:ln/>
        </p:spPr>
        <p:txBody>
          <a:bodyPr wrap="square" rtlCol="0" anchor="ctr"/>
          <a:lstStyle/>
          <a:p>
            <a:pPr marL="0" indent="0">
              <a:buNone/>
            </a:pPr>
            <a:r>
              <a:rPr lang="en-US" sz="1100" i="1" dirty="0">
                <a:solidFill>
                  <a:srgbClr val="1A1A2E"/>
                </a:solidFill>
              </a:rPr>
              <a:t>„Welche unerwarteten Anwendungen hat [Produkt X] in der Logistikbranche?”</a:t>
            </a:r>
            <a:endParaRPr lang="en-US" sz="1100" dirty="0"/>
          </a:p>
        </p:txBody>
      </p:sp>
      <p:sp>
        <p:nvSpPr>
          <p:cNvPr id="13" name="Shape 10"/>
          <p:cNvSpPr/>
          <p:nvPr/>
        </p:nvSpPr>
        <p:spPr>
          <a:xfrm>
            <a:off x="484632" y="3822192"/>
            <a:ext cx="2377440" cy="777240"/>
          </a:xfrm>
          <a:prstGeom prst="rect">
            <a:avLst/>
          </a:prstGeom>
          <a:solidFill>
            <a:srgbClr val="F4F7FB"/>
          </a:solidFill>
          <a:ln w="12700">
            <a:solidFill>
              <a:srgbClr val="E5E7EB"/>
            </a:solidFill>
            <a:prstDash val="solid"/>
          </a:ln>
        </p:spPr>
        <p:txBody>
          <a:bodyPr/>
          <a:lstStyle/>
          <a:p>
            <a:endParaRPr/>
          </a:p>
        </p:txBody>
      </p:sp>
      <p:sp>
        <p:nvSpPr>
          <p:cNvPr id="14" name="Text 11"/>
          <p:cNvSpPr/>
          <p:nvPr/>
        </p:nvSpPr>
        <p:spPr>
          <a:xfrm>
            <a:off x="576072" y="3867912"/>
            <a:ext cx="2194560" cy="685800"/>
          </a:xfrm>
          <a:prstGeom prst="rect">
            <a:avLst/>
          </a:prstGeom>
          <a:noFill/>
          <a:ln/>
        </p:spPr>
        <p:txBody>
          <a:bodyPr wrap="square" rtlCol="0" anchor="ctr"/>
          <a:lstStyle/>
          <a:p>
            <a:pPr marL="0" indent="0">
              <a:buNone/>
            </a:pPr>
            <a:r>
              <a:rPr lang="en-US" sz="1100" i="1" dirty="0">
                <a:solidFill>
                  <a:srgbClr val="1A1A2E"/>
                </a:solidFill>
              </a:rPr>
              <a:t>„Generiere 5 kreative Kampagnennamen für unser neues Produkt.”</a:t>
            </a:r>
            <a:endParaRPr lang="en-US" sz="1100" dirty="0"/>
          </a:p>
        </p:txBody>
      </p:sp>
      <p:sp>
        <p:nvSpPr>
          <p:cNvPr id="15" name="Shape 12"/>
          <p:cNvSpPr/>
          <p:nvPr/>
        </p:nvSpPr>
        <p:spPr>
          <a:xfrm>
            <a:off x="3172968"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3"/>
          <p:cNvSpPr/>
          <p:nvPr/>
        </p:nvSpPr>
        <p:spPr>
          <a:xfrm>
            <a:off x="3172968" y="1325880"/>
            <a:ext cx="64008" cy="3520440"/>
          </a:xfrm>
          <a:prstGeom prst="rect">
            <a:avLst/>
          </a:prstGeom>
          <a:solidFill>
            <a:srgbClr val="8B5CF6"/>
          </a:solidFill>
          <a:ln w="12700">
            <a:solidFill>
              <a:srgbClr val="8B5CF6"/>
            </a:solidFill>
            <a:prstDash val="solid"/>
          </a:ln>
        </p:spPr>
        <p:txBody>
          <a:bodyPr/>
          <a:lstStyle/>
          <a:p>
            <a:endParaRPr/>
          </a:p>
        </p:txBody>
      </p:sp>
      <p:pic>
        <p:nvPicPr>
          <p:cNvPr id="17" name="Image 1" descr="preencoded.png"/>
          <p:cNvPicPr>
            <a:picLocks noChangeAspect="1"/>
          </p:cNvPicPr>
          <p:nvPr/>
        </p:nvPicPr>
        <p:blipFill>
          <a:blip r:embed="rId4"/>
          <a:stretch>
            <a:fillRect/>
          </a:stretch>
        </p:blipFill>
        <p:spPr>
          <a:xfrm>
            <a:off x="3337560" y="1463040"/>
            <a:ext cx="384048" cy="384048"/>
          </a:xfrm>
          <a:prstGeom prst="rect">
            <a:avLst/>
          </a:prstGeom>
        </p:spPr>
      </p:pic>
      <p:sp>
        <p:nvSpPr>
          <p:cNvPr id="18" name="Text 14"/>
          <p:cNvSpPr/>
          <p:nvPr/>
        </p:nvSpPr>
        <p:spPr>
          <a:xfrm>
            <a:off x="3831336" y="1463040"/>
            <a:ext cx="1874520" cy="384048"/>
          </a:xfrm>
          <a:prstGeom prst="rect">
            <a:avLst/>
          </a:prstGeom>
          <a:noFill/>
          <a:ln/>
        </p:spPr>
        <p:txBody>
          <a:bodyPr wrap="square" rtlCol="0" anchor="ctr"/>
          <a:lstStyle/>
          <a:p>
            <a:pPr marL="0" indent="0">
              <a:buNone/>
            </a:pPr>
            <a:r>
              <a:rPr lang="en-US" sz="1300" b="1" dirty="0">
                <a:solidFill>
                  <a:srgbClr val="8B5CF6"/>
                </a:solidFill>
              </a:rPr>
              <a:t>Nutzungs-Fehler</a:t>
            </a:r>
            <a:endParaRPr lang="en-US" sz="1300" dirty="0"/>
          </a:p>
        </p:txBody>
      </p:sp>
      <p:sp>
        <p:nvSpPr>
          <p:cNvPr id="19" name="Shape 15"/>
          <p:cNvSpPr/>
          <p:nvPr/>
        </p:nvSpPr>
        <p:spPr>
          <a:xfrm>
            <a:off x="3337560" y="1993392"/>
            <a:ext cx="2377440" cy="777240"/>
          </a:xfrm>
          <a:prstGeom prst="rect">
            <a:avLst/>
          </a:prstGeom>
          <a:solidFill>
            <a:srgbClr val="F4F7FB"/>
          </a:solidFill>
          <a:ln w="12700">
            <a:solidFill>
              <a:srgbClr val="E5E7EB"/>
            </a:solidFill>
            <a:prstDash val="solid"/>
          </a:ln>
        </p:spPr>
        <p:txBody>
          <a:bodyPr/>
          <a:lstStyle/>
          <a:p>
            <a:endParaRPr/>
          </a:p>
        </p:txBody>
      </p:sp>
      <p:sp>
        <p:nvSpPr>
          <p:cNvPr id="20" name="Text 16"/>
          <p:cNvSpPr/>
          <p:nvPr/>
        </p:nvSpPr>
        <p:spPr>
          <a:xfrm>
            <a:off x="3429000" y="2039112"/>
            <a:ext cx="2194560" cy="685800"/>
          </a:xfrm>
          <a:prstGeom prst="rect">
            <a:avLst/>
          </a:prstGeom>
          <a:noFill/>
          <a:ln/>
        </p:spPr>
        <p:txBody>
          <a:bodyPr wrap="square" rtlCol="0" anchor="ctr"/>
          <a:lstStyle/>
          <a:p>
            <a:pPr marL="0" indent="0">
              <a:buNone/>
            </a:pPr>
            <a:r>
              <a:rPr lang="en-US" sz="1100" i="1" dirty="0">
                <a:solidFill>
                  <a:srgbClr val="1A1A2E"/>
                </a:solidFill>
              </a:rPr>
              <a:t>„Welche Einwände hätte ein kritischer CFO gegen unsere Strategie?”</a:t>
            </a:r>
            <a:endParaRPr lang="en-US" sz="1100" dirty="0"/>
          </a:p>
        </p:txBody>
      </p:sp>
      <p:sp>
        <p:nvSpPr>
          <p:cNvPr id="21" name="Shape 17"/>
          <p:cNvSpPr/>
          <p:nvPr/>
        </p:nvSpPr>
        <p:spPr>
          <a:xfrm>
            <a:off x="3337560" y="2907792"/>
            <a:ext cx="2377440" cy="777240"/>
          </a:xfrm>
          <a:prstGeom prst="rect">
            <a:avLst/>
          </a:prstGeom>
          <a:solidFill>
            <a:srgbClr val="F4F7FB"/>
          </a:solidFill>
          <a:ln w="12700">
            <a:solidFill>
              <a:srgbClr val="E5E7EB"/>
            </a:solidFill>
            <a:prstDash val="solid"/>
          </a:ln>
        </p:spPr>
        <p:txBody>
          <a:bodyPr/>
          <a:lstStyle/>
          <a:p>
            <a:endParaRPr/>
          </a:p>
        </p:txBody>
      </p:sp>
      <p:sp>
        <p:nvSpPr>
          <p:cNvPr id="22" name="Text 18"/>
          <p:cNvSpPr/>
          <p:nvPr/>
        </p:nvSpPr>
        <p:spPr>
          <a:xfrm>
            <a:off x="3429000" y="2953512"/>
            <a:ext cx="2194560" cy="685800"/>
          </a:xfrm>
          <a:prstGeom prst="rect">
            <a:avLst/>
          </a:prstGeom>
          <a:noFill/>
          <a:ln/>
        </p:spPr>
        <p:txBody>
          <a:bodyPr wrap="square" rtlCol="0" anchor="ctr"/>
          <a:lstStyle/>
          <a:p>
            <a:pPr marL="0" indent="0">
              <a:buNone/>
            </a:pPr>
            <a:r>
              <a:rPr lang="en-US" sz="1100" i="1" dirty="0">
                <a:solidFill>
                  <a:srgbClr val="1A1A2E"/>
                </a:solidFill>
              </a:rPr>
              <a:t>„Was würde Jeff Bezos an diesem Geschäftsmodell kritisieren?”</a:t>
            </a:r>
            <a:endParaRPr lang="en-US" sz="1100" dirty="0"/>
          </a:p>
        </p:txBody>
      </p:sp>
      <p:sp>
        <p:nvSpPr>
          <p:cNvPr id="23" name="Shape 19"/>
          <p:cNvSpPr/>
          <p:nvPr/>
        </p:nvSpPr>
        <p:spPr>
          <a:xfrm>
            <a:off x="3337560" y="3822192"/>
            <a:ext cx="2377440" cy="777240"/>
          </a:xfrm>
          <a:prstGeom prst="rect">
            <a:avLst/>
          </a:prstGeom>
          <a:solidFill>
            <a:srgbClr val="F4F7FB"/>
          </a:solidFill>
          <a:ln w="12700">
            <a:solidFill>
              <a:srgbClr val="E5E7EB"/>
            </a:solidFill>
            <a:prstDash val="solid"/>
          </a:ln>
        </p:spPr>
        <p:txBody>
          <a:bodyPr/>
          <a:lstStyle/>
          <a:p>
            <a:endParaRPr/>
          </a:p>
        </p:txBody>
      </p:sp>
      <p:sp>
        <p:nvSpPr>
          <p:cNvPr id="24" name="Text 20"/>
          <p:cNvSpPr/>
          <p:nvPr/>
        </p:nvSpPr>
        <p:spPr>
          <a:xfrm>
            <a:off x="3429000" y="3867912"/>
            <a:ext cx="2194560" cy="685800"/>
          </a:xfrm>
          <a:prstGeom prst="rect">
            <a:avLst/>
          </a:prstGeom>
          <a:noFill/>
          <a:ln/>
        </p:spPr>
        <p:txBody>
          <a:bodyPr wrap="square" rtlCol="0" anchor="ctr"/>
          <a:lstStyle/>
          <a:p>
            <a:pPr marL="0" indent="0">
              <a:buNone/>
            </a:pPr>
            <a:r>
              <a:rPr lang="en-US" sz="1100" i="1" dirty="0">
                <a:solidFill>
                  <a:srgbClr val="1A1A2E"/>
                </a:solidFill>
              </a:rPr>
              <a:t>„Erkläre dieses Konzept so, als würdest du mit einem 12-Jährigen sprechen.”</a:t>
            </a:r>
            <a:endParaRPr lang="en-US" sz="1100" dirty="0"/>
          </a:p>
        </p:txBody>
      </p:sp>
      <p:sp>
        <p:nvSpPr>
          <p:cNvPr id="25" name="Shape 21"/>
          <p:cNvSpPr/>
          <p:nvPr/>
        </p:nvSpPr>
        <p:spPr>
          <a:xfrm>
            <a:off x="6025896" y="1325880"/>
            <a:ext cx="2697480" cy="35204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22"/>
          <p:cNvSpPr/>
          <p:nvPr/>
        </p:nvSpPr>
        <p:spPr>
          <a:xfrm>
            <a:off x="6025896" y="1325880"/>
            <a:ext cx="64008" cy="3520440"/>
          </a:xfrm>
          <a:prstGeom prst="rect">
            <a:avLst/>
          </a:prstGeom>
          <a:solidFill>
            <a:srgbClr val="10B981"/>
          </a:solidFill>
          <a:ln w="12700">
            <a:solidFill>
              <a:srgbClr val="10B981"/>
            </a:solidFill>
            <a:prstDash val="solid"/>
          </a:ln>
        </p:spPr>
        <p:txBody>
          <a:bodyPr/>
          <a:lstStyle/>
          <a:p>
            <a:endParaRPr/>
          </a:p>
        </p:txBody>
      </p:sp>
      <p:pic>
        <p:nvPicPr>
          <p:cNvPr id="27" name="Image 2" descr="preencoded.png"/>
          <p:cNvPicPr>
            <a:picLocks noChangeAspect="1"/>
          </p:cNvPicPr>
          <p:nvPr/>
        </p:nvPicPr>
        <p:blipFill>
          <a:blip r:embed="rId5"/>
          <a:stretch>
            <a:fillRect/>
          </a:stretch>
        </p:blipFill>
        <p:spPr>
          <a:xfrm>
            <a:off x="6190488" y="1463040"/>
            <a:ext cx="384048" cy="384048"/>
          </a:xfrm>
          <a:prstGeom prst="rect">
            <a:avLst/>
          </a:prstGeom>
        </p:spPr>
      </p:pic>
      <p:sp>
        <p:nvSpPr>
          <p:cNvPr id="28" name="Text 23"/>
          <p:cNvSpPr/>
          <p:nvPr/>
        </p:nvSpPr>
        <p:spPr>
          <a:xfrm>
            <a:off x="6684264" y="1463040"/>
            <a:ext cx="1874520" cy="384048"/>
          </a:xfrm>
          <a:prstGeom prst="rect">
            <a:avLst/>
          </a:prstGeom>
          <a:noFill/>
          <a:ln/>
        </p:spPr>
        <p:txBody>
          <a:bodyPr wrap="square" rtlCol="0" anchor="ctr"/>
          <a:lstStyle/>
          <a:p>
            <a:pPr marL="0" indent="0">
              <a:buNone/>
            </a:pPr>
            <a:r>
              <a:rPr lang="en-US" sz="1300" b="1" dirty="0">
                <a:solidFill>
                  <a:srgbClr val="10B981"/>
                </a:solidFill>
              </a:rPr>
              <a:t>Output-Fehler</a:t>
            </a:r>
            <a:endParaRPr lang="en-US" sz="1300" dirty="0"/>
          </a:p>
        </p:txBody>
      </p:sp>
      <p:sp>
        <p:nvSpPr>
          <p:cNvPr id="29" name="Shape 24"/>
          <p:cNvSpPr/>
          <p:nvPr/>
        </p:nvSpPr>
        <p:spPr>
          <a:xfrm>
            <a:off x="6190488" y="1993392"/>
            <a:ext cx="2377440" cy="777240"/>
          </a:xfrm>
          <a:prstGeom prst="rect">
            <a:avLst/>
          </a:prstGeom>
          <a:solidFill>
            <a:srgbClr val="F4F7FB"/>
          </a:solidFill>
          <a:ln w="12700">
            <a:solidFill>
              <a:srgbClr val="E5E7EB"/>
            </a:solidFill>
            <a:prstDash val="solid"/>
          </a:ln>
        </p:spPr>
        <p:txBody>
          <a:bodyPr/>
          <a:lstStyle/>
          <a:p>
            <a:endParaRPr/>
          </a:p>
        </p:txBody>
      </p:sp>
      <p:sp>
        <p:nvSpPr>
          <p:cNvPr id="30" name="Text 25"/>
          <p:cNvSpPr/>
          <p:nvPr/>
        </p:nvSpPr>
        <p:spPr>
          <a:xfrm>
            <a:off x="6281928" y="2039112"/>
            <a:ext cx="2194560" cy="685800"/>
          </a:xfrm>
          <a:prstGeom prst="rect">
            <a:avLst/>
          </a:prstGeom>
          <a:noFill/>
          <a:ln/>
        </p:spPr>
        <p:txBody>
          <a:bodyPr wrap="square" rtlCol="0" anchor="ctr"/>
          <a:lstStyle/>
          <a:p>
            <a:pPr marL="0" indent="0">
              <a:buNone/>
            </a:pPr>
            <a:r>
              <a:rPr lang="en-US" sz="1100" i="1" dirty="0">
                <a:solidFill>
                  <a:srgbClr val="1A1A2E"/>
                </a:solidFill>
              </a:rPr>
              <a:t>„Erstelle eine Gliederung für eine Präsentation über [Thema]”</a:t>
            </a:r>
            <a:endParaRPr lang="en-US" sz="1100" dirty="0"/>
          </a:p>
        </p:txBody>
      </p:sp>
      <p:sp>
        <p:nvSpPr>
          <p:cNvPr id="31" name="Shape 26"/>
          <p:cNvSpPr/>
          <p:nvPr/>
        </p:nvSpPr>
        <p:spPr>
          <a:xfrm>
            <a:off x="6190488" y="2907792"/>
            <a:ext cx="2377440" cy="777240"/>
          </a:xfrm>
          <a:prstGeom prst="rect">
            <a:avLst/>
          </a:prstGeom>
          <a:solidFill>
            <a:srgbClr val="F4F7FB"/>
          </a:solidFill>
          <a:ln w="12700">
            <a:solidFill>
              <a:srgbClr val="E5E7EB"/>
            </a:solidFill>
            <a:prstDash val="solid"/>
          </a:ln>
        </p:spPr>
        <p:txBody>
          <a:bodyPr/>
          <a:lstStyle/>
          <a:p>
            <a:endParaRPr/>
          </a:p>
        </p:txBody>
      </p:sp>
      <p:sp>
        <p:nvSpPr>
          <p:cNvPr id="32" name="Text 27"/>
          <p:cNvSpPr/>
          <p:nvPr/>
        </p:nvSpPr>
        <p:spPr>
          <a:xfrm>
            <a:off x="6281928" y="2953512"/>
            <a:ext cx="2194560" cy="685800"/>
          </a:xfrm>
          <a:prstGeom prst="rect">
            <a:avLst/>
          </a:prstGeom>
          <a:noFill/>
          <a:ln/>
        </p:spPr>
        <p:txBody>
          <a:bodyPr wrap="square" rtlCol="0" anchor="ctr"/>
          <a:lstStyle/>
          <a:p>
            <a:pPr marL="0" indent="0">
              <a:buNone/>
            </a:pPr>
            <a:r>
              <a:rPr lang="en-US" sz="1100" i="1" dirty="0">
                <a:solidFill>
                  <a:srgbClr val="1A1A2E"/>
                </a:solidFill>
              </a:rPr>
              <a:t>„Welche Fragen sollte ich in diesem Interview stellen?”</a:t>
            </a:r>
            <a:endParaRPr lang="en-US" sz="1100" dirty="0"/>
          </a:p>
        </p:txBody>
      </p:sp>
      <p:sp>
        <p:nvSpPr>
          <p:cNvPr id="33" name="Shape 28"/>
          <p:cNvSpPr/>
          <p:nvPr/>
        </p:nvSpPr>
        <p:spPr>
          <a:xfrm>
            <a:off x="6190488" y="3822192"/>
            <a:ext cx="2377440" cy="777240"/>
          </a:xfrm>
          <a:prstGeom prst="rect">
            <a:avLst/>
          </a:prstGeom>
          <a:solidFill>
            <a:srgbClr val="F4F7FB"/>
          </a:solidFill>
          <a:ln w="12700">
            <a:solidFill>
              <a:srgbClr val="E5E7EB"/>
            </a:solidFill>
            <a:prstDash val="solid"/>
          </a:ln>
        </p:spPr>
        <p:txBody>
          <a:bodyPr/>
          <a:lstStyle/>
          <a:p>
            <a:endParaRPr/>
          </a:p>
        </p:txBody>
      </p:sp>
      <p:sp>
        <p:nvSpPr>
          <p:cNvPr id="34" name="Text 29"/>
          <p:cNvSpPr/>
          <p:nvPr/>
        </p:nvSpPr>
        <p:spPr>
          <a:xfrm>
            <a:off x="6281928" y="3867912"/>
            <a:ext cx="2194560" cy="685800"/>
          </a:xfrm>
          <a:prstGeom prst="rect">
            <a:avLst/>
          </a:prstGeom>
          <a:noFill/>
          <a:ln/>
        </p:spPr>
        <p:txBody>
          <a:bodyPr wrap="square" rtlCol="0" anchor="ctr"/>
          <a:lstStyle/>
          <a:p>
            <a:pPr marL="0" indent="0">
              <a:buNone/>
            </a:pPr>
            <a:r>
              <a:rPr lang="en-US" sz="1100" i="1" dirty="0">
                <a:solidFill>
                  <a:srgbClr val="1A1A2E"/>
                </a:solidFill>
              </a:rPr>
              <a:t>„Zerlege dieses Projekt in 10 konkrete Aufgaben mit Zeitschätzung.”</a:t>
            </a:r>
            <a:endParaRPr lang="en-US" sz="1100" dirty="0"/>
          </a:p>
        </p:txBody>
      </p:sp>
      <p:sp>
        <p:nvSpPr>
          <p:cNvPr id="35" name="TextBox 3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F-39  |  Die häufigsten</a:t>
            </a:r>
            <a:r>
              <a:rPr sz="850" b="1" dirty="0" err="1">
                <a:solidFill>
                  <a:srgbClr val="FFFFFF"/>
                </a:solidFill>
                <a:latin typeface="Calibri"/>
              </a:rPr>
              <a:t>KI-Fehler</a:t>
            </a:r>
            <a:r>
              <a:rPr sz="850" b="1" dirty="0">
                <a:solidFill>
                  <a:srgbClr val="FFFFFF"/>
                </a:solidFill>
                <a:latin typeface="Calibri"/>
              </a:rPr>
              <a:t>—</a:t>
            </a:r>
            <a:r>
              <a:rPr sz="850" b="1" dirty="0" err="1">
                <a:solidFill>
                  <a:srgbClr val="FFFFFF"/>
                </a:solidFill>
                <a:latin typeface="Calibri"/>
              </a:rPr>
              <a:t>und</a:t>
            </a:r>
            <a:r>
              <a:rPr sz="850" b="1" dirty="0">
                <a:solidFill>
                  <a:srgbClr val="FFFFFF"/>
                </a:solidFill>
                <a:latin typeface="Calibri"/>
              </a:rPr>
              <a:t> </a:t>
            </a:r>
            <a:r>
              <a:rPr sz="850" b="1" dirty="0" err="1">
                <a:solidFill>
                  <a:srgbClr val="FFFFFF"/>
                </a:solidFill>
                <a:latin typeface="Calibri"/>
              </a:rPr>
              <a:t>die Lösung</a:t>
            </a:r>
            <a:endParaRPr sz="850" b="1" dirty="0">
              <a:solidFill>
                <a:srgbClr val="FFFFFF"/>
              </a:solidFill>
              <a:latin typeface="Calibri"/>
            </a:endParaRPr>
          </a:p>
        </p:txBody>
      </p:sp>
      <p:pic>
        <p:nvPicPr>
          <p:cNvPr id="36"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37" name="foundic_text_37">
            <a:hlinkClick r:id="rId6"/>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Was ist generative KI?</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Zwei Arten von KI — ein gewaltiger Unterschied</a:t>
            </a:r>
            <a:endParaRPr lang="en-US" sz="2600" dirty="0"/>
          </a:p>
        </p:txBody>
      </p:sp>
      <p:sp>
        <p:nvSpPr>
          <p:cNvPr id="5" name="Shape 3"/>
          <p:cNvSpPr/>
          <p:nvPr/>
        </p:nvSpPr>
        <p:spPr>
          <a:xfrm>
            <a:off x="365760" y="1325880"/>
            <a:ext cx="3931920" cy="32918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291840"/>
          </a:xfrm>
          <a:prstGeom prst="rect">
            <a:avLst/>
          </a:prstGeom>
          <a:solidFill>
            <a:srgbClr val="6B7280"/>
          </a:solidFill>
          <a:ln w="12700">
            <a:solidFill>
              <a:srgbClr val="6B7280"/>
            </a:solidFill>
            <a:prstDash val="solid"/>
          </a:ln>
        </p:spPr>
        <p:txBody>
          <a:bodyPr/>
          <a:lstStyle/>
          <a:p>
            <a:endParaRPr/>
          </a:p>
        </p:txBody>
      </p:sp>
      <p:sp>
        <p:nvSpPr>
          <p:cNvPr id="7" name="Text 5"/>
          <p:cNvSpPr/>
          <p:nvPr/>
        </p:nvSpPr>
        <p:spPr>
          <a:xfrm>
            <a:off x="594360" y="1417320"/>
            <a:ext cx="3474720" cy="457200"/>
          </a:xfrm>
          <a:prstGeom prst="rect">
            <a:avLst/>
          </a:prstGeom>
          <a:noFill/>
          <a:ln/>
        </p:spPr>
        <p:txBody>
          <a:bodyPr wrap="square" rtlCol="0" anchor="ctr"/>
          <a:lstStyle/>
          <a:p>
            <a:pPr marL="0" indent="0">
              <a:buNone/>
            </a:pPr>
            <a:r>
              <a:rPr lang="en-US" sz="1500" b="1" dirty="0">
                <a:solidFill>
                  <a:srgbClr val="6B7280"/>
                </a:solidFill>
              </a:rPr>
              <a:t>UNSICHTBARE KI</a:t>
            </a:r>
            <a:endParaRPr lang="en-US" sz="1500" dirty="0"/>
          </a:p>
        </p:txBody>
      </p:sp>
      <p:sp>
        <p:nvSpPr>
          <p:cNvPr id="8" name="Text 6"/>
          <p:cNvSpPr/>
          <p:nvPr/>
        </p:nvSpPr>
        <p:spPr>
          <a:xfrm>
            <a:off x="594360" y="1874520"/>
            <a:ext cx="3474720" cy="731520"/>
          </a:xfrm>
          <a:prstGeom prst="rect">
            <a:avLst/>
          </a:prstGeom>
          <a:noFill/>
          <a:ln/>
        </p:spPr>
        <p:txBody>
          <a:bodyPr wrap="square" rtlCol="0" anchor="ctr"/>
          <a:lstStyle/>
          <a:p>
            <a:pPr marL="0" indent="0">
              <a:buNone/>
            </a:pPr>
            <a:r>
              <a:rPr lang="en-US" sz="1300" dirty="0">
                <a:solidFill>
                  <a:srgbClr val="4B5563"/>
                </a:solidFill>
              </a:rPr>
              <a:t>Arbeitet im Hintergrund.</a:t>
            </a:r>
            <a:endParaRPr lang="en-US" sz="1300" dirty="0"/>
          </a:p>
          <a:p>
            <a:pPr marL="0" indent="0">
              <a:buNone/>
            </a:pPr>
            <a:r>
              <a:rPr lang="en-US" sz="1300" dirty="0">
                <a:solidFill>
                  <a:srgbClr val="4B5563"/>
                </a:solidFill>
              </a:rPr>
              <a:t>Sie merken sie kaum.</a:t>
            </a:r>
            <a:endParaRPr lang="en-US" sz="1300" dirty="0"/>
          </a:p>
        </p:txBody>
      </p:sp>
      <p:sp>
        <p:nvSpPr>
          <p:cNvPr id="9" name="Text 7"/>
          <p:cNvSpPr/>
          <p:nvPr/>
        </p:nvSpPr>
        <p:spPr>
          <a:xfrm>
            <a:off x="685800" y="2651760"/>
            <a:ext cx="3383280" cy="320040"/>
          </a:xfrm>
          <a:prstGeom prst="rect">
            <a:avLst/>
          </a:prstGeom>
          <a:noFill/>
          <a:ln/>
        </p:spPr>
        <p:txBody>
          <a:bodyPr wrap="square" rtlCol="0" anchor="ctr"/>
          <a:lstStyle/>
          <a:p>
            <a:pPr marL="0" indent="0">
              <a:buNone/>
            </a:pPr>
            <a:r>
              <a:rPr lang="en-US" sz="1300" dirty="0">
                <a:solidFill>
                  <a:srgbClr val="4B5563"/>
                </a:solidFill>
              </a:rPr>
              <a:t>→ Netflix-Empfehlung</a:t>
            </a:r>
            <a:endParaRPr lang="en-US" sz="1300" dirty="0"/>
          </a:p>
        </p:txBody>
      </p:sp>
      <p:sp>
        <p:nvSpPr>
          <p:cNvPr id="10" name="Text 8"/>
          <p:cNvSpPr/>
          <p:nvPr/>
        </p:nvSpPr>
        <p:spPr>
          <a:xfrm>
            <a:off x="685800" y="2999232"/>
            <a:ext cx="3383280" cy="320040"/>
          </a:xfrm>
          <a:prstGeom prst="rect">
            <a:avLst/>
          </a:prstGeom>
          <a:noFill/>
          <a:ln/>
        </p:spPr>
        <p:txBody>
          <a:bodyPr wrap="square" rtlCol="0" anchor="ctr"/>
          <a:lstStyle/>
          <a:p>
            <a:pPr marL="0" indent="0">
              <a:buNone/>
            </a:pPr>
            <a:r>
              <a:rPr lang="en-US" sz="1300" dirty="0">
                <a:solidFill>
                  <a:srgbClr val="4B5563"/>
                </a:solidFill>
              </a:rPr>
              <a:t>→ Spam-Filter</a:t>
            </a:r>
            <a:endParaRPr lang="en-US" sz="1300" dirty="0"/>
          </a:p>
        </p:txBody>
      </p:sp>
      <p:sp>
        <p:nvSpPr>
          <p:cNvPr id="11" name="Text 9"/>
          <p:cNvSpPr/>
          <p:nvPr/>
        </p:nvSpPr>
        <p:spPr>
          <a:xfrm>
            <a:off x="685800" y="3346704"/>
            <a:ext cx="3383280" cy="320040"/>
          </a:xfrm>
          <a:prstGeom prst="rect">
            <a:avLst/>
          </a:prstGeom>
          <a:noFill/>
          <a:ln/>
        </p:spPr>
        <p:txBody>
          <a:bodyPr wrap="square" rtlCol="0" anchor="ctr"/>
          <a:lstStyle/>
          <a:p>
            <a:pPr marL="0" indent="0">
              <a:buNone/>
            </a:pPr>
            <a:r>
              <a:rPr lang="en-US" sz="1300" dirty="0">
                <a:solidFill>
                  <a:srgbClr val="4B5563"/>
                </a:solidFill>
              </a:rPr>
              <a:t>→ Gesichtserkennung</a:t>
            </a:r>
            <a:endParaRPr lang="en-US" sz="1300" dirty="0"/>
          </a:p>
        </p:txBody>
      </p:sp>
      <p:sp>
        <p:nvSpPr>
          <p:cNvPr id="12" name="Text 10"/>
          <p:cNvSpPr/>
          <p:nvPr/>
        </p:nvSpPr>
        <p:spPr>
          <a:xfrm>
            <a:off x="685800" y="3694176"/>
            <a:ext cx="3383280" cy="320040"/>
          </a:xfrm>
          <a:prstGeom prst="rect">
            <a:avLst/>
          </a:prstGeom>
          <a:noFill/>
          <a:ln/>
        </p:spPr>
        <p:txBody>
          <a:bodyPr wrap="square" rtlCol="0" anchor="ctr"/>
          <a:lstStyle/>
          <a:p>
            <a:pPr marL="0" indent="0">
              <a:buNone/>
            </a:pPr>
            <a:r>
              <a:rPr lang="en-US" sz="1300" dirty="0">
                <a:solidFill>
                  <a:srgbClr val="4B5563"/>
                </a:solidFill>
              </a:rPr>
              <a:t>→ Google Maps-Route</a:t>
            </a:r>
            <a:endParaRPr lang="en-US" sz="1300" dirty="0"/>
          </a:p>
        </p:txBody>
      </p:sp>
      <p:sp>
        <p:nvSpPr>
          <p:cNvPr id="13" name="Shape 11"/>
          <p:cNvSpPr/>
          <p:nvPr/>
        </p:nvSpPr>
        <p:spPr>
          <a:xfrm>
            <a:off x="4663440" y="1325880"/>
            <a:ext cx="4069080" cy="32918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4" name="Shape 12"/>
          <p:cNvSpPr/>
          <p:nvPr/>
        </p:nvSpPr>
        <p:spPr>
          <a:xfrm>
            <a:off x="4663440" y="1325880"/>
            <a:ext cx="64008" cy="3291840"/>
          </a:xfrm>
          <a:prstGeom prst="rect">
            <a:avLst/>
          </a:prstGeom>
          <a:solidFill>
            <a:srgbClr val="3B82F6"/>
          </a:solidFill>
          <a:ln w="12700">
            <a:solidFill>
              <a:srgbClr val="3B82F6"/>
            </a:solidFill>
            <a:prstDash val="solid"/>
          </a:ln>
        </p:spPr>
        <p:txBody>
          <a:bodyPr/>
          <a:lstStyle/>
          <a:p>
            <a:endParaRPr/>
          </a:p>
        </p:txBody>
      </p:sp>
      <p:sp>
        <p:nvSpPr>
          <p:cNvPr id="15" name="Text 13"/>
          <p:cNvSpPr/>
          <p:nvPr/>
        </p:nvSpPr>
        <p:spPr>
          <a:xfrm>
            <a:off x="4892040" y="1417320"/>
            <a:ext cx="3566160" cy="457200"/>
          </a:xfrm>
          <a:prstGeom prst="rect">
            <a:avLst/>
          </a:prstGeom>
          <a:noFill/>
          <a:ln/>
        </p:spPr>
        <p:txBody>
          <a:bodyPr wrap="square" rtlCol="0" anchor="ctr"/>
          <a:lstStyle/>
          <a:p>
            <a:pPr marL="0" indent="0">
              <a:buNone/>
            </a:pPr>
            <a:r>
              <a:rPr lang="en-US" sz="1500" b="1" dirty="0">
                <a:solidFill>
                  <a:srgbClr val="3B82F6"/>
                </a:solidFill>
              </a:rPr>
              <a:t>GENERATIVE KI</a:t>
            </a:r>
            <a:endParaRPr lang="en-US" sz="1500" dirty="0"/>
          </a:p>
        </p:txBody>
      </p:sp>
      <p:sp>
        <p:nvSpPr>
          <p:cNvPr id="16" name="Text 14"/>
          <p:cNvSpPr/>
          <p:nvPr/>
        </p:nvSpPr>
        <p:spPr>
          <a:xfrm>
            <a:off x="4892040" y="1874520"/>
            <a:ext cx="3566160" cy="731520"/>
          </a:xfrm>
          <a:prstGeom prst="rect">
            <a:avLst/>
          </a:prstGeom>
          <a:noFill/>
          <a:ln/>
        </p:spPr>
        <p:txBody>
          <a:bodyPr wrap="square" rtlCol="0" anchor="ctr"/>
          <a:lstStyle/>
          <a:p>
            <a:pPr marL="0" indent="0">
              <a:buNone/>
            </a:pPr>
            <a:r>
              <a:rPr lang="en-US" sz="1300" dirty="0">
                <a:solidFill>
                  <a:srgbClr val="1A1A2E"/>
                </a:solidFill>
              </a:rPr>
              <a:t>Erzeugt Neues auf Ihre</a:t>
            </a:r>
            <a:endParaRPr lang="en-US" sz="1300" dirty="0"/>
          </a:p>
          <a:p>
            <a:pPr marL="0" indent="0">
              <a:buNone/>
            </a:pPr>
            <a:r>
              <a:rPr lang="en-US" sz="1300" dirty="0">
                <a:solidFill>
                  <a:srgbClr val="1A1A2E"/>
                </a:solidFill>
              </a:rPr>
              <a:t>Anfrage hin — jetzt.</a:t>
            </a:r>
            <a:endParaRPr lang="en-US" sz="1300" dirty="0"/>
          </a:p>
        </p:txBody>
      </p:sp>
      <p:sp>
        <p:nvSpPr>
          <p:cNvPr id="17" name="Text 15"/>
          <p:cNvSpPr/>
          <p:nvPr/>
        </p:nvSpPr>
        <p:spPr>
          <a:xfrm>
            <a:off x="4800600" y="2651760"/>
            <a:ext cx="3749040" cy="320040"/>
          </a:xfrm>
          <a:prstGeom prst="rect">
            <a:avLst/>
          </a:prstGeom>
          <a:noFill/>
          <a:ln/>
        </p:spPr>
        <p:txBody>
          <a:bodyPr wrap="square" rtlCol="0" anchor="ctr"/>
          <a:lstStyle/>
          <a:p>
            <a:pPr marL="0" indent="0">
              <a:buNone/>
            </a:pPr>
            <a:r>
              <a:rPr lang="en-US" sz="1300" b="1" dirty="0">
                <a:solidFill>
                  <a:srgbClr val="1A1A2E"/>
                </a:solidFill>
              </a:rPr>
              <a:t>→ ChatGPT schreibt E-Mails</a:t>
            </a:r>
            <a:endParaRPr lang="en-US" sz="1300" dirty="0"/>
          </a:p>
        </p:txBody>
      </p:sp>
      <p:sp>
        <p:nvSpPr>
          <p:cNvPr id="18" name="Text 16"/>
          <p:cNvSpPr/>
          <p:nvPr/>
        </p:nvSpPr>
        <p:spPr>
          <a:xfrm>
            <a:off x="4800600" y="2999232"/>
            <a:ext cx="3749040" cy="320040"/>
          </a:xfrm>
          <a:prstGeom prst="rect">
            <a:avLst/>
          </a:prstGeom>
          <a:noFill/>
          <a:ln/>
        </p:spPr>
        <p:txBody>
          <a:bodyPr wrap="square" rtlCol="0" anchor="ctr"/>
          <a:lstStyle/>
          <a:p>
            <a:pPr marL="0" indent="0">
              <a:buNone/>
            </a:pPr>
            <a:r>
              <a:rPr lang="en-US" sz="1300" dirty="0">
                <a:solidFill>
                  <a:srgbClr val="1A1A2E"/>
                </a:solidFill>
              </a:rPr>
              <a:t>→ DALL-E erstellt Bilder</a:t>
            </a:r>
            <a:endParaRPr lang="en-US" sz="1300" dirty="0"/>
          </a:p>
        </p:txBody>
      </p:sp>
      <p:sp>
        <p:nvSpPr>
          <p:cNvPr id="19" name="Text 17"/>
          <p:cNvSpPr/>
          <p:nvPr/>
        </p:nvSpPr>
        <p:spPr>
          <a:xfrm>
            <a:off x="4800600" y="3346704"/>
            <a:ext cx="3749040" cy="320040"/>
          </a:xfrm>
          <a:prstGeom prst="rect">
            <a:avLst/>
          </a:prstGeom>
          <a:noFill/>
          <a:ln/>
        </p:spPr>
        <p:txBody>
          <a:bodyPr wrap="square" rtlCol="0" anchor="ctr"/>
          <a:lstStyle/>
          <a:p>
            <a:pPr marL="0" indent="0">
              <a:buNone/>
            </a:pPr>
            <a:r>
              <a:rPr lang="en-US" sz="1300" dirty="0">
                <a:solidFill>
                  <a:srgbClr val="1A1A2E"/>
                </a:solidFill>
              </a:rPr>
              <a:t>→ Copilot schreibt Code</a:t>
            </a:r>
            <a:endParaRPr lang="en-US" sz="1300" dirty="0"/>
          </a:p>
        </p:txBody>
      </p:sp>
      <p:sp>
        <p:nvSpPr>
          <p:cNvPr id="20" name="Text 18"/>
          <p:cNvSpPr/>
          <p:nvPr/>
        </p:nvSpPr>
        <p:spPr>
          <a:xfrm>
            <a:off x="4800600" y="3694176"/>
            <a:ext cx="3749040" cy="320040"/>
          </a:xfrm>
          <a:prstGeom prst="rect">
            <a:avLst/>
          </a:prstGeom>
          <a:noFill/>
          <a:ln/>
        </p:spPr>
        <p:txBody>
          <a:bodyPr wrap="square" rtlCol="0" anchor="ctr"/>
          <a:lstStyle/>
          <a:p>
            <a:pPr marL="0" indent="0">
              <a:buNone/>
            </a:pPr>
            <a:r>
              <a:rPr lang="en-US" sz="1300" dirty="0">
                <a:solidFill>
                  <a:srgbClr val="1A1A2E"/>
                </a:solidFill>
              </a:rPr>
              <a:t>→ Claude analysiert Dokumente</a:t>
            </a:r>
            <a:endParaRPr lang="en-US" sz="1300" dirty="0"/>
          </a:p>
        </p:txBody>
      </p:sp>
      <p:sp>
        <p:nvSpPr>
          <p:cNvPr id="21" name="Shape 19"/>
          <p:cNvSpPr/>
          <p:nvPr/>
        </p:nvSpPr>
        <p:spPr>
          <a:xfrm>
            <a:off x="4389120" y="1325880"/>
            <a:ext cx="365760" cy="3291840"/>
          </a:xfrm>
          <a:prstGeom prst="rect">
            <a:avLst/>
          </a:prstGeom>
          <a:solidFill>
            <a:srgbClr val="F4F7FB"/>
          </a:solidFill>
          <a:ln w="12700">
            <a:solidFill>
              <a:srgbClr val="F4F7FB"/>
            </a:solidFill>
            <a:prstDash val="solid"/>
          </a:ln>
        </p:spPr>
        <p:txBody>
          <a:bodyPr/>
          <a:lstStyle/>
          <a:p>
            <a:endParaRPr/>
          </a:p>
        </p:txBody>
      </p:sp>
      <p:sp>
        <p:nvSpPr>
          <p:cNvPr id="22" name="Text 20"/>
          <p:cNvSpPr/>
          <p:nvPr/>
        </p:nvSpPr>
        <p:spPr>
          <a:xfrm>
            <a:off x="4343400" y="2651760"/>
            <a:ext cx="457200" cy="457200"/>
          </a:xfrm>
          <a:prstGeom prst="rect">
            <a:avLst/>
          </a:prstGeom>
          <a:noFill/>
          <a:ln/>
        </p:spPr>
        <p:txBody>
          <a:bodyPr wrap="square" rtlCol="0" anchor="ctr"/>
          <a:lstStyle/>
          <a:p>
            <a:pPr marL="0" indent="0" algn="ctr">
              <a:buNone/>
            </a:pPr>
            <a:r>
              <a:rPr lang="en-US" sz="1400" b="1" dirty="0">
                <a:solidFill>
                  <a:srgbClr val="6B7280"/>
                </a:solidFill>
              </a:rPr>
              <a:t>VS</a:t>
            </a:r>
            <a:endParaRPr lang="en-US" sz="1400" dirty="0"/>
          </a:p>
        </p:txBody>
      </p:sp>
      <p:sp>
        <p:nvSpPr>
          <p:cNvPr id="23" name="Shape 21"/>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dirty="0"/>
          </a:p>
        </p:txBody>
      </p:sp>
      <p:sp>
        <p:nvSpPr>
          <p:cNvPr id="24" name="Text 22"/>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Generative KI ist Ihr neuer </a:t>
            </a:r>
            <a:r>
              <a:rPr lang="en-US" sz="1400" b="1" dirty="0" err="1">
                <a:solidFill>
                  <a:srgbClr val="92400E"/>
                </a:solidFill>
              </a:rPr>
              <a:t>Assistent</a:t>
            </a:r>
            <a:r>
              <a:rPr lang="en-US" sz="1400" b="1" dirty="0">
                <a:solidFill>
                  <a:srgbClr val="92400E"/>
                </a:solidFill>
              </a:rPr>
              <a:t> - aber erst mit dem richtigen Prompt entfaltet sie ihr Potenzial.</a:t>
            </a:r>
            <a:endParaRPr lang="en-US" sz="1400" b="1"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F-04  |  Zwei Arten von KI — ein gewaltiger Unterschied</a:t>
            </a:r>
          </a:p>
        </p:txBody>
      </p:sp>
      <p:pic>
        <p:nvPicPr>
          <p:cNvPr id="26"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7" name="foundic_text_27">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2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8B5CF6"/>
          </a:solidFill>
          <a:ln w="12700">
            <a:solidFill>
              <a:srgbClr val="8B5C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Der vollständige KI-Loop</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2800" b="1" dirty="0">
                <a:solidFill>
                  <a:srgbClr val="1E2761"/>
                </a:solidFill>
              </a:rPr>
              <a:t>RCTF → Ausführen → Verbessern → Prüfen</a:t>
            </a:r>
            <a:endParaRPr lang="en-US" sz="2800" dirty="0"/>
          </a:p>
        </p:txBody>
      </p:sp>
      <p:sp>
        <p:nvSpPr>
          <p:cNvPr id="5" name="Text 3"/>
          <p:cNvSpPr/>
          <p:nvPr/>
        </p:nvSpPr>
        <p:spPr>
          <a:xfrm>
            <a:off x="640080" y="1371600"/>
            <a:ext cx="7863840" cy="457200"/>
          </a:xfrm>
          <a:prstGeom prst="rect">
            <a:avLst/>
          </a:prstGeom>
          <a:noFill/>
          <a:ln/>
        </p:spPr>
        <p:txBody>
          <a:bodyPr wrap="square" rtlCol="0" anchor="ctr"/>
          <a:lstStyle/>
          <a:p>
            <a:pPr marL="0" indent="0" algn="ctr">
              <a:buNone/>
            </a:pPr>
            <a:r>
              <a:rPr lang="en-US" sz="1500" dirty="0">
                <a:solidFill>
                  <a:srgbClr val="1D4ED8"/>
                </a:solidFill>
              </a:rPr>
              <a:t>Ihr vierscitiger Profi-Workflow — von der Aufgabe zum verifizierten Ergebnis.</a:t>
            </a:r>
            <a:endParaRPr lang="en-US" sz="1500" dirty="0"/>
          </a:p>
        </p:txBody>
      </p:sp>
      <p:sp>
        <p:nvSpPr>
          <p:cNvPr id="6" name="Shape 4"/>
          <p:cNvSpPr/>
          <p:nvPr/>
        </p:nvSpPr>
        <p:spPr>
          <a:xfrm>
            <a:off x="457200" y="2011680"/>
            <a:ext cx="4023360" cy="1170432"/>
          </a:xfrm>
          <a:prstGeom prst="rect">
            <a:avLst/>
          </a:prstGeom>
          <a:solidFill>
            <a:srgbClr val="DBEAFE"/>
          </a:solidFill>
          <a:ln w="12700">
            <a:solidFill>
              <a:srgbClr val="8B5CF6"/>
            </a:solidFill>
            <a:prstDash val="solid"/>
          </a:ln>
        </p:spPr>
        <p:txBody>
          <a:bodyPr/>
          <a:lstStyle/>
          <a:p>
            <a:endParaRPr/>
          </a:p>
        </p:txBody>
      </p:sp>
      <p:sp>
        <p:nvSpPr>
          <p:cNvPr id="7" name="Shape 5"/>
          <p:cNvSpPr/>
          <p:nvPr/>
        </p:nvSpPr>
        <p:spPr>
          <a:xfrm>
            <a:off x="457200" y="2011680"/>
            <a:ext cx="548640" cy="1170432"/>
          </a:xfrm>
          <a:prstGeom prst="rect">
            <a:avLst/>
          </a:prstGeom>
          <a:solidFill>
            <a:srgbClr val="8B5CF6"/>
          </a:solidFill>
          <a:ln w="12700">
            <a:solidFill>
              <a:srgbClr val="8B5CF6"/>
            </a:solidFill>
            <a:prstDash val="solid"/>
          </a:ln>
        </p:spPr>
        <p:txBody>
          <a:bodyPr/>
          <a:lstStyle/>
          <a:p>
            <a:endParaRPr>
              <a:solidFill>
                <a:schemeClr val="bg1"/>
              </a:solidFill>
            </a:endParaRPr>
          </a:p>
        </p:txBody>
      </p:sp>
      <p:sp>
        <p:nvSpPr>
          <p:cNvPr id="8" name="Text 6"/>
          <p:cNvSpPr/>
          <p:nvPr/>
        </p:nvSpPr>
        <p:spPr>
          <a:xfrm>
            <a:off x="457200" y="2011680"/>
            <a:ext cx="548640" cy="1170432"/>
          </a:xfrm>
          <a:prstGeom prst="rect">
            <a:avLst/>
          </a:prstGeom>
          <a:noFill/>
          <a:ln/>
        </p:spPr>
        <p:txBody>
          <a:bodyPr wrap="square" rtlCol="0" anchor="ctr"/>
          <a:lstStyle/>
          <a:p>
            <a:pPr marL="0" indent="0" algn="ctr">
              <a:buNone/>
            </a:pPr>
            <a:r>
              <a:rPr lang="en-US" sz="2800" b="1" dirty="0">
                <a:solidFill>
                  <a:schemeClr val="bg1"/>
                </a:solidFill>
              </a:rPr>
              <a:t>1</a:t>
            </a:r>
            <a:endParaRPr lang="en-US" sz="2800" dirty="0">
              <a:solidFill>
                <a:schemeClr val="bg1"/>
              </a:solidFill>
            </a:endParaRPr>
          </a:p>
        </p:txBody>
      </p:sp>
      <p:sp>
        <p:nvSpPr>
          <p:cNvPr id="9" name="Text 7"/>
          <p:cNvSpPr/>
          <p:nvPr/>
        </p:nvSpPr>
        <p:spPr>
          <a:xfrm>
            <a:off x="1143000" y="2103120"/>
            <a:ext cx="3108960" cy="365760"/>
          </a:xfrm>
          <a:prstGeom prst="rect">
            <a:avLst/>
          </a:prstGeom>
          <a:noFill/>
          <a:ln/>
        </p:spPr>
        <p:txBody>
          <a:bodyPr wrap="square" rtlCol="0" anchor="ctr"/>
          <a:lstStyle/>
          <a:p>
            <a:pPr marL="0" indent="0">
              <a:buNone/>
            </a:pPr>
            <a:r>
              <a:rPr lang="en-US" sz="1600" b="1" dirty="0">
                <a:solidFill>
                  <a:srgbClr val="8B5CF6"/>
                </a:solidFill>
              </a:rPr>
              <a:t>RCTF-PROMPT</a:t>
            </a:r>
            <a:endParaRPr lang="en-US" sz="1600" dirty="0"/>
          </a:p>
        </p:txBody>
      </p:sp>
      <p:sp>
        <p:nvSpPr>
          <p:cNvPr id="10" name="Text 8"/>
          <p:cNvSpPr/>
          <p:nvPr/>
        </p:nvSpPr>
        <p:spPr>
          <a:xfrm>
            <a:off x="1143000" y="2450592"/>
            <a:ext cx="3108960" cy="640080"/>
          </a:xfrm>
          <a:prstGeom prst="rect">
            <a:avLst/>
          </a:prstGeom>
          <a:noFill/>
          <a:ln/>
        </p:spPr>
        <p:txBody>
          <a:bodyPr wrap="square" rtlCol="0" anchor="ctr"/>
          <a:lstStyle/>
          <a:p>
            <a:pPr marL="0" indent="0">
              <a:buNone/>
            </a:pPr>
            <a:r>
              <a:rPr lang="en-US" sz="1100" dirty="0">
                <a:solidFill>
                  <a:srgbClr val="1E2761"/>
                </a:solidFill>
              </a:rPr>
              <a:t>Rolle · Kontext · Task · Format — alle 4 Felder formulieren</a:t>
            </a:r>
            <a:endParaRPr lang="en-US" sz="1100" dirty="0"/>
          </a:p>
        </p:txBody>
      </p:sp>
      <p:sp>
        <p:nvSpPr>
          <p:cNvPr id="11" name="Shape 9"/>
          <p:cNvSpPr/>
          <p:nvPr/>
        </p:nvSpPr>
        <p:spPr>
          <a:xfrm>
            <a:off x="4754880" y="2011680"/>
            <a:ext cx="4023360" cy="1170432"/>
          </a:xfrm>
          <a:prstGeom prst="rect">
            <a:avLst/>
          </a:prstGeom>
          <a:solidFill>
            <a:srgbClr val="DBEAFE"/>
          </a:solidFill>
          <a:ln w="12700">
            <a:solidFill>
              <a:srgbClr val="3B82F6"/>
            </a:solidFill>
            <a:prstDash val="solid"/>
          </a:ln>
        </p:spPr>
        <p:txBody>
          <a:bodyPr/>
          <a:lstStyle/>
          <a:p>
            <a:endParaRPr sz="1600" dirty="0"/>
          </a:p>
        </p:txBody>
      </p:sp>
      <p:sp>
        <p:nvSpPr>
          <p:cNvPr id="12" name="Shape 10"/>
          <p:cNvSpPr/>
          <p:nvPr/>
        </p:nvSpPr>
        <p:spPr>
          <a:xfrm>
            <a:off x="4754880" y="2011680"/>
            <a:ext cx="548640" cy="1170432"/>
          </a:xfrm>
          <a:prstGeom prst="rect">
            <a:avLst/>
          </a:prstGeom>
          <a:solidFill>
            <a:srgbClr val="3B82F6"/>
          </a:solidFill>
          <a:ln w="12700">
            <a:solidFill>
              <a:srgbClr val="3B82F6"/>
            </a:solidFill>
            <a:prstDash val="solid"/>
          </a:ln>
        </p:spPr>
        <p:txBody>
          <a:bodyPr/>
          <a:lstStyle/>
          <a:p>
            <a:endParaRPr>
              <a:solidFill>
                <a:schemeClr val="bg1"/>
              </a:solidFill>
            </a:endParaRPr>
          </a:p>
        </p:txBody>
      </p:sp>
      <p:sp>
        <p:nvSpPr>
          <p:cNvPr id="13" name="Text 11"/>
          <p:cNvSpPr/>
          <p:nvPr/>
        </p:nvSpPr>
        <p:spPr>
          <a:xfrm>
            <a:off x="4754880" y="2011680"/>
            <a:ext cx="548640" cy="1170432"/>
          </a:xfrm>
          <a:prstGeom prst="rect">
            <a:avLst/>
          </a:prstGeom>
          <a:noFill/>
          <a:ln/>
        </p:spPr>
        <p:txBody>
          <a:bodyPr wrap="square" rtlCol="0" anchor="ctr"/>
          <a:lstStyle/>
          <a:p>
            <a:pPr marL="0" indent="0" algn="ctr">
              <a:buNone/>
            </a:pPr>
            <a:r>
              <a:rPr lang="en-US" sz="2800" b="1" dirty="0">
                <a:solidFill>
                  <a:schemeClr val="bg1"/>
                </a:solidFill>
              </a:rPr>
              <a:t>2</a:t>
            </a:r>
            <a:endParaRPr lang="en-US" sz="2800" dirty="0">
              <a:solidFill>
                <a:schemeClr val="bg1"/>
              </a:solidFill>
            </a:endParaRPr>
          </a:p>
        </p:txBody>
      </p:sp>
      <p:sp>
        <p:nvSpPr>
          <p:cNvPr id="14" name="Text 12"/>
          <p:cNvSpPr/>
          <p:nvPr/>
        </p:nvSpPr>
        <p:spPr>
          <a:xfrm>
            <a:off x="5440680" y="2103120"/>
            <a:ext cx="3108960" cy="365760"/>
          </a:xfrm>
          <a:prstGeom prst="rect">
            <a:avLst/>
          </a:prstGeom>
          <a:noFill/>
          <a:ln/>
        </p:spPr>
        <p:txBody>
          <a:bodyPr wrap="square" rtlCol="0" anchor="ctr"/>
          <a:lstStyle/>
          <a:p>
            <a:pPr marL="0" indent="0">
              <a:buNone/>
            </a:pPr>
            <a:r>
              <a:rPr lang="en-US" sz="1600" b="1" dirty="0">
                <a:solidFill>
                  <a:srgbClr val="3B82F6"/>
                </a:solidFill>
              </a:rPr>
              <a:t>AUSFÜHREN</a:t>
            </a:r>
            <a:endParaRPr lang="en-US" sz="1600" dirty="0"/>
          </a:p>
        </p:txBody>
      </p:sp>
      <p:sp>
        <p:nvSpPr>
          <p:cNvPr id="15" name="Text 13"/>
          <p:cNvSpPr/>
          <p:nvPr/>
        </p:nvSpPr>
        <p:spPr>
          <a:xfrm>
            <a:off x="5440680" y="2450592"/>
            <a:ext cx="3108960" cy="640080"/>
          </a:xfrm>
          <a:prstGeom prst="rect">
            <a:avLst/>
          </a:prstGeom>
          <a:noFill/>
          <a:ln/>
        </p:spPr>
        <p:txBody>
          <a:bodyPr wrap="square" rtlCol="0" anchor="ctr"/>
          <a:lstStyle/>
          <a:p>
            <a:pPr marL="0" indent="0">
              <a:buNone/>
            </a:pPr>
            <a:r>
              <a:rPr lang="en-US" sz="1100" dirty="0">
                <a:solidFill>
                  <a:srgbClr val="1E2761"/>
                </a:solidFill>
              </a:rPr>
              <a:t>Prompt eingeben → Output lesen → erste Bewertung</a:t>
            </a:r>
            <a:endParaRPr lang="en-US" sz="1100" dirty="0"/>
          </a:p>
        </p:txBody>
      </p:sp>
      <p:sp>
        <p:nvSpPr>
          <p:cNvPr id="16" name="Shape 14"/>
          <p:cNvSpPr/>
          <p:nvPr/>
        </p:nvSpPr>
        <p:spPr>
          <a:xfrm>
            <a:off x="457200" y="3337560"/>
            <a:ext cx="4023360" cy="1170432"/>
          </a:xfrm>
          <a:prstGeom prst="rect">
            <a:avLst/>
          </a:prstGeom>
          <a:solidFill>
            <a:srgbClr val="DBEAFE"/>
          </a:solidFill>
          <a:ln w="12700">
            <a:solidFill>
              <a:srgbClr val="FFC000"/>
            </a:solidFill>
            <a:prstDash val="solid"/>
          </a:ln>
        </p:spPr>
        <p:txBody>
          <a:bodyPr/>
          <a:lstStyle/>
          <a:p>
            <a:endParaRPr/>
          </a:p>
        </p:txBody>
      </p:sp>
      <p:sp>
        <p:nvSpPr>
          <p:cNvPr id="17" name="Shape 15"/>
          <p:cNvSpPr/>
          <p:nvPr/>
        </p:nvSpPr>
        <p:spPr>
          <a:xfrm>
            <a:off x="457200" y="3337560"/>
            <a:ext cx="548640" cy="1170432"/>
          </a:xfrm>
          <a:prstGeom prst="rect">
            <a:avLst/>
          </a:prstGeom>
          <a:solidFill>
            <a:srgbClr val="F59E0B"/>
          </a:solidFill>
          <a:ln w="12700">
            <a:solidFill>
              <a:srgbClr val="F59E0B"/>
            </a:solidFill>
            <a:prstDash val="solid"/>
          </a:ln>
        </p:spPr>
        <p:txBody>
          <a:bodyPr/>
          <a:lstStyle/>
          <a:p>
            <a:endParaRPr/>
          </a:p>
        </p:txBody>
      </p:sp>
      <p:sp>
        <p:nvSpPr>
          <p:cNvPr id="18" name="Text 16"/>
          <p:cNvSpPr/>
          <p:nvPr/>
        </p:nvSpPr>
        <p:spPr>
          <a:xfrm>
            <a:off x="457200" y="3337560"/>
            <a:ext cx="548640" cy="1170432"/>
          </a:xfrm>
          <a:prstGeom prst="rect">
            <a:avLst/>
          </a:prstGeom>
          <a:noFill/>
          <a:ln/>
        </p:spPr>
        <p:txBody>
          <a:bodyPr wrap="square" rtlCol="0" anchor="ctr"/>
          <a:lstStyle/>
          <a:p>
            <a:pPr marL="0" indent="0" algn="ctr">
              <a:buNone/>
            </a:pPr>
            <a:r>
              <a:rPr lang="en-US" sz="2800" b="1" dirty="0">
                <a:solidFill>
                  <a:schemeClr val="bg1"/>
                </a:solidFill>
              </a:rPr>
              <a:t>3</a:t>
            </a:r>
            <a:endParaRPr lang="en-US" sz="2800" dirty="0">
              <a:solidFill>
                <a:schemeClr val="bg1"/>
              </a:solidFill>
            </a:endParaRPr>
          </a:p>
        </p:txBody>
      </p:sp>
      <p:sp>
        <p:nvSpPr>
          <p:cNvPr id="19" name="Text 17"/>
          <p:cNvSpPr/>
          <p:nvPr/>
        </p:nvSpPr>
        <p:spPr>
          <a:xfrm>
            <a:off x="1143000" y="3429000"/>
            <a:ext cx="3108960" cy="365760"/>
          </a:xfrm>
          <a:prstGeom prst="rect">
            <a:avLst/>
          </a:prstGeom>
          <a:noFill/>
          <a:ln/>
        </p:spPr>
        <p:txBody>
          <a:bodyPr wrap="square" rtlCol="0" anchor="ctr"/>
          <a:lstStyle/>
          <a:p>
            <a:r>
              <a:rPr lang="en-US" sz="1600" b="1" dirty="0">
                <a:solidFill>
                  <a:srgbClr val="F59E0B"/>
                </a:solidFill>
              </a:rPr>
              <a:t>RE-PROMPTING</a:t>
            </a:r>
          </a:p>
        </p:txBody>
      </p:sp>
      <p:sp>
        <p:nvSpPr>
          <p:cNvPr id="20" name="Text 18"/>
          <p:cNvSpPr/>
          <p:nvPr/>
        </p:nvSpPr>
        <p:spPr>
          <a:xfrm>
            <a:off x="1143000" y="3776472"/>
            <a:ext cx="3108960" cy="640080"/>
          </a:xfrm>
          <a:prstGeom prst="rect">
            <a:avLst/>
          </a:prstGeom>
          <a:noFill/>
          <a:ln/>
        </p:spPr>
        <p:txBody>
          <a:bodyPr wrap="square" rtlCol="0" anchor="ctr"/>
          <a:lstStyle/>
          <a:p>
            <a:pPr marL="0" indent="0">
              <a:buNone/>
            </a:pPr>
            <a:r>
              <a:rPr lang="en-US" sz="1100" dirty="0">
                <a:solidFill>
                  <a:srgbClr val="1E2761"/>
                </a:solidFill>
              </a:rPr>
              <a:t>Iterativ verfeinern: kürzer · formeller · konkreter · anders</a:t>
            </a:r>
            <a:endParaRPr lang="en-US" sz="1100" dirty="0"/>
          </a:p>
        </p:txBody>
      </p:sp>
      <p:sp>
        <p:nvSpPr>
          <p:cNvPr id="21" name="Shape 19"/>
          <p:cNvSpPr/>
          <p:nvPr/>
        </p:nvSpPr>
        <p:spPr>
          <a:xfrm>
            <a:off x="4754880" y="3337560"/>
            <a:ext cx="4023360" cy="1170432"/>
          </a:xfrm>
          <a:prstGeom prst="rect">
            <a:avLst/>
          </a:prstGeom>
          <a:solidFill>
            <a:srgbClr val="DBEAFE"/>
          </a:solidFill>
          <a:ln w="12700">
            <a:solidFill>
              <a:srgbClr val="10B981"/>
            </a:solidFill>
            <a:prstDash val="solid"/>
          </a:ln>
        </p:spPr>
        <p:txBody>
          <a:bodyPr/>
          <a:lstStyle/>
          <a:p>
            <a:endParaRPr/>
          </a:p>
        </p:txBody>
      </p:sp>
      <p:sp>
        <p:nvSpPr>
          <p:cNvPr id="22" name="Shape 20"/>
          <p:cNvSpPr/>
          <p:nvPr/>
        </p:nvSpPr>
        <p:spPr>
          <a:xfrm>
            <a:off x="4754880" y="3337560"/>
            <a:ext cx="548640" cy="1170432"/>
          </a:xfrm>
          <a:prstGeom prst="rect">
            <a:avLst/>
          </a:prstGeom>
          <a:solidFill>
            <a:srgbClr val="10B981"/>
          </a:solidFill>
          <a:ln w="12700">
            <a:solidFill>
              <a:srgbClr val="10B981"/>
            </a:solidFill>
            <a:prstDash val="solid"/>
          </a:ln>
        </p:spPr>
        <p:txBody>
          <a:bodyPr/>
          <a:lstStyle/>
          <a:p>
            <a:endParaRPr>
              <a:solidFill>
                <a:schemeClr val="bg1"/>
              </a:solidFill>
            </a:endParaRPr>
          </a:p>
        </p:txBody>
      </p:sp>
      <p:sp>
        <p:nvSpPr>
          <p:cNvPr id="23" name="Text 21"/>
          <p:cNvSpPr/>
          <p:nvPr/>
        </p:nvSpPr>
        <p:spPr>
          <a:xfrm>
            <a:off x="4754880" y="3337560"/>
            <a:ext cx="548640" cy="1170432"/>
          </a:xfrm>
          <a:prstGeom prst="rect">
            <a:avLst/>
          </a:prstGeom>
          <a:noFill/>
          <a:ln/>
        </p:spPr>
        <p:txBody>
          <a:bodyPr wrap="square" rtlCol="0" anchor="ctr"/>
          <a:lstStyle/>
          <a:p>
            <a:pPr marL="0" indent="0" algn="ctr">
              <a:buNone/>
            </a:pPr>
            <a:r>
              <a:rPr lang="en-US" sz="2800" b="1" dirty="0">
                <a:solidFill>
                  <a:schemeClr val="bg1"/>
                </a:solidFill>
              </a:rPr>
              <a:t>4</a:t>
            </a:r>
            <a:endParaRPr lang="en-US" sz="2800" dirty="0">
              <a:solidFill>
                <a:schemeClr val="bg1"/>
              </a:solidFill>
            </a:endParaRPr>
          </a:p>
        </p:txBody>
      </p:sp>
      <p:sp>
        <p:nvSpPr>
          <p:cNvPr id="24" name="Text 22"/>
          <p:cNvSpPr/>
          <p:nvPr/>
        </p:nvSpPr>
        <p:spPr>
          <a:xfrm>
            <a:off x="5440680" y="3429000"/>
            <a:ext cx="3108960" cy="365760"/>
          </a:xfrm>
          <a:prstGeom prst="rect">
            <a:avLst/>
          </a:prstGeom>
          <a:noFill/>
          <a:ln/>
        </p:spPr>
        <p:txBody>
          <a:bodyPr wrap="square" rtlCol="0" anchor="ctr"/>
          <a:lstStyle/>
          <a:p>
            <a:pPr marL="0" indent="0">
              <a:buNone/>
            </a:pPr>
            <a:r>
              <a:rPr lang="en-US" sz="1600" b="1" dirty="0">
                <a:solidFill>
                  <a:srgbClr val="10B981"/>
                </a:solidFill>
              </a:rPr>
              <a:t>P-Q-R CHECK</a:t>
            </a:r>
            <a:endParaRPr lang="en-US" sz="1600" dirty="0"/>
          </a:p>
        </p:txBody>
      </p:sp>
      <p:sp>
        <p:nvSpPr>
          <p:cNvPr id="25" name="Text 23"/>
          <p:cNvSpPr/>
          <p:nvPr/>
        </p:nvSpPr>
        <p:spPr>
          <a:xfrm>
            <a:off x="5440680" y="3776472"/>
            <a:ext cx="3108960" cy="640080"/>
          </a:xfrm>
          <a:prstGeom prst="rect">
            <a:avLst/>
          </a:prstGeom>
          <a:noFill/>
          <a:ln/>
        </p:spPr>
        <p:txBody>
          <a:bodyPr wrap="square" rtlCol="0" anchor="ctr"/>
          <a:lstStyle/>
          <a:p>
            <a:pPr marL="0" indent="0">
              <a:buNone/>
            </a:pPr>
            <a:r>
              <a:rPr lang="en-US" sz="1100" dirty="0">
                <a:solidFill>
                  <a:srgbClr val="1E2761"/>
                </a:solidFill>
              </a:rPr>
              <a:t>Plausibilität · Quellen · Risiko — risikoadaptiert prüfen</a:t>
            </a:r>
            <a:endParaRPr lang="en-US" sz="11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F-40  |</a:t>
            </a:r>
            <a:r>
              <a:rPr sz="850" b="1" dirty="0" err="1">
                <a:solidFill>
                  <a:srgbClr val="FFFFFF"/>
                </a:solidFill>
                <a:latin typeface="Calibri"/>
              </a:rPr>
              <a:t>RCTF</a:t>
            </a:r>
            <a:r>
              <a:rPr sz="850" b="1" dirty="0">
                <a:solidFill>
                  <a:srgbClr val="FFFFFF"/>
                </a:solidFill>
                <a:latin typeface="Calibri"/>
              </a:rPr>
              <a:t> </a:t>
            </a:r>
            <a:r>
              <a:rPr sz="850" b="1" dirty="0" err="1">
                <a:solidFill>
                  <a:srgbClr val="FFFFFF"/>
                </a:solidFill>
                <a:latin typeface="Calibri"/>
              </a:rPr>
              <a:t>→ Ausführen</a:t>
            </a:r>
            <a:r>
              <a:rPr sz="850" b="1" dirty="0">
                <a:solidFill>
                  <a:srgbClr val="FFFFFF"/>
                </a:solidFill>
                <a:latin typeface="Calibri"/>
              </a:rPr>
              <a:t> </a:t>
            </a:r>
            <a:r>
              <a:rPr sz="850" b="1" dirty="0" err="1">
                <a:solidFill>
                  <a:srgbClr val="FFFFFF"/>
                </a:solidFill>
                <a:latin typeface="Calibri"/>
              </a:rPr>
              <a:t>→ Verbessern</a:t>
            </a:r>
            <a:r>
              <a:rPr sz="850" b="1" dirty="0">
                <a:solidFill>
                  <a:srgbClr val="FFFFFF"/>
                </a:solidFill>
                <a:latin typeface="Calibri"/>
              </a:rPr>
              <a:t>→ Prüfen</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3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Tool-Match: Welches Tool für welche Aufgabe?</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Die Entscheidungsmatrix</a:t>
            </a:r>
            <a:endParaRPr lang="en-US" sz="2600" dirty="0"/>
          </a:p>
        </p:txBody>
      </p:sp>
      <p:sp>
        <p:nvSpPr>
          <p:cNvPr id="5" name="Shape 3"/>
          <p:cNvSpPr/>
          <p:nvPr/>
        </p:nvSpPr>
        <p:spPr>
          <a:xfrm>
            <a:off x="365760" y="1298448"/>
            <a:ext cx="2743200" cy="493776"/>
          </a:xfrm>
          <a:prstGeom prst="rect">
            <a:avLst/>
          </a:prstGeom>
          <a:solidFill>
            <a:srgbClr val="0F1B3C"/>
          </a:solidFill>
          <a:ln w="12700">
            <a:noFill/>
            <a:prstDash val="solid"/>
          </a:ln>
        </p:spPr>
        <p:txBody>
          <a:bodyPr/>
          <a:lstStyle/>
          <a:p>
            <a:endParaRPr/>
          </a:p>
        </p:txBody>
      </p:sp>
      <p:sp>
        <p:nvSpPr>
          <p:cNvPr id="6" name="Text 4"/>
          <p:cNvSpPr/>
          <p:nvPr/>
        </p:nvSpPr>
        <p:spPr>
          <a:xfrm>
            <a:off x="438912" y="1298448"/>
            <a:ext cx="2651760" cy="493776"/>
          </a:xfrm>
          <a:prstGeom prst="rect">
            <a:avLst/>
          </a:prstGeom>
          <a:noFill/>
          <a:ln/>
        </p:spPr>
        <p:txBody>
          <a:bodyPr wrap="square" rtlCol="0" anchor="ctr"/>
          <a:lstStyle/>
          <a:p>
            <a:pPr marL="0" indent="0" algn="l">
              <a:buNone/>
            </a:pPr>
            <a:r>
              <a:rPr lang="en-US" sz="1300" b="1" dirty="0">
                <a:solidFill>
                  <a:srgbClr val="FFFFFF"/>
                </a:solidFill>
              </a:rPr>
              <a:t>Aufgabe</a:t>
            </a:r>
            <a:endParaRPr lang="en-US" sz="1300" dirty="0"/>
          </a:p>
        </p:txBody>
      </p:sp>
      <p:sp>
        <p:nvSpPr>
          <p:cNvPr id="7" name="Shape 5"/>
          <p:cNvSpPr/>
          <p:nvPr/>
        </p:nvSpPr>
        <p:spPr>
          <a:xfrm>
            <a:off x="3127248" y="1298448"/>
            <a:ext cx="1371600" cy="493776"/>
          </a:xfrm>
          <a:prstGeom prst="rect">
            <a:avLst/>
          </a:prstGeom>
          <a:solidFill>
            <a:srgbClr val="10B981"/>
          </a:solidFill>
          <a:ln w="12700">
            <a:noFill/>
            <a:prstDash val="solid"/>
          </a:ln>
        </p:spPr>
        <p:txBody>
          <a:bodyPr/>
          <a:lstStyle/>
          <a:p>
            <a:endParaRPr/>
          </a:p>
        </p:txBody>
      </p:sp>
      <p:sp>
        <p:nvSpPr>
          <p:cNvPr id="8" name="Text 6"/>
          <p:cNvSpPr/>
          <p:nvPr/>
        </p:nvSpPr>
        <p:spPr>
          <a:xfrm>
            <a:off x="3200400" y="1298448"/>
            <a:ext cx="1280160" cy="493776"/>
          </a:xfrm>
          <a:prstGeom prst="rect">
            <a:avLst/>
          </a:prstGeom>
          <a:noFill/>
          <a:ln/>
        </p:spPr>
        <p:txBody>
          <a:bodyPr wrap="square" rtlCol="0" anchor="ctr"/>
          <a:lstStyle/>
          <a:p>
            <a:pPr marL="0" indent="0" algn="ctr">
              <a:buNone/>
            </a:pPr>
            <a:r>
              <a:rPr lang="en-US" sz="1300" b="1" dirty="0">
                <a:solidFill>
                  <a:srgbClr val="FFFFFF"/>
                </a:solidFill>
              </a:rPr>
              <a:t>ChatGPT</a:t>
            </a:r>
            <a:endParaRPr lang="en-US" sz="1300" dirty="0"/>
          </a:p>
        </p:txBody>
      </p:sp>
      <p:sp>
        <p:nvSpPr>
          <p:cNvPr id="9" name="Shape 7"/>
          <p:cNvSpPr/>
          <p:nvPr/>
        </p:nvSpPr>
        <p:spPr>
          <a:xfrm>
            <a:off x="4517136" y="1298448"/>
            <a:ext cx="1371600" cy="493776"/>
          </a:xfrm>
          <a:prstGeom prst="rect">
            <a:avLst/>
          </a:prstGeom>
          <a:solidFill>
            <a:srgbClr val="4285F4"/>
          </a:solidFill>
          <a:ln w="12700">
            <a:noFill/>
            <a:prstDash val="solid"/>
          </a:ln>
        </p:spPr>
        <p:txBody>
          <a:bodyPr/>
          <a:lstStyle/>
          <a:p>
            <a:endParaRPr/>
          </a:p>
        </p:txBody>
      </p:sp>
      <p:sp>
        <p:nvSpPr>
          <p:cNvPr id="10" name="Text 8"/>
          <p:cNvSpPr/>
          <p:nvPr/>
        </p:nvSpPr>
        <p:spPr>
          <a:xfrm>
            <a:off x="4590288" y="1298448"/>
            <a:ext cx="1280160" cy="493776"/>
          </a:xfrm>
          <a:prstGeom prst="rect">
            <a:avLst/>
          </a:prstGeom>
          <a:noFill/>
          <a:ln/>
        </p:spPr>
        <p:txBody>
          <a:bodyPr wrap="square" rtlCol="0" anchor="ctr"/>
          <a:lstStyle/>
          <a:p>
            <a:pPr marL="0" indent="0" algn="ctr">
              <a:buNone/>
            </a:pPr>
            <a:r>
              <a:rPr lang="en-US" sz="1300" b="1" dirty="0">
                <a:solidFill>
                  <a:srgbClr val="FFFFFF"/>
                </a:solidFill>
              </a:rPr>
              <a:t>Gemini</a:t>
            </a:r>
            <a:endParaRPr lang="en-US" sz="1300" dirty="0"/>
          </a:p>
        </p:txBody>
      </p:sp>
      <p:sp>
        <p:nvSpPr>
          <p:cNvPr id="11" name="Shape 9"/>
          <p:cNvSpPr/>
          <p:nvPr/>
        </p:nvSpPr>
        <p:spPr>
          <a:xfrm>
            <a:off x="5907024" y="1298448"/>
            <a:ext cx="1371600" cy="493776"/>
          </a:xfrm>
          <a:prstGeom prst="rect">
            <a:avLst/>
          </a:prstGeom>
          <a:solidFill>
            <a:srgbClr val="F59E0B"/>
          </a:solidFill>
          <a:ln w="12700">
            <a:noFill/>
            <a:prstDash val="solid"/>
          </a:ln>
        </p:spPr>
        <p:txBody>
          <a:bodyPr/>
          <a:lstStyle/>
          <a:p>
            <a:endParaRPr/>
          </a:p>
        </p:txBody>
      </p:sp>
      <p:sp>
        <p:nvSpPr>
          <p:cNvPr id="12" name="Text 10"/>
          <p:cNvSpPr/>
          <p:nvPr/>
        </p:nvSpPr>
        <p:spPr>
          <a:xfrm>
            <a:off x="5980176" y="1298448"/>
            <a:ext cx="1280160" cy="493776"/>
          </a:xfrm>
          <a:prstGeom prst="rect">
            <a:avLst/>
          </a:prstGeom>
          <a:noFill/>
          <a:ln/>
        </p:spPr>
        <p:txBody>
          <a:bodyPr wrap="square" rtlCol="0" anchor="ctr"/>
          <a:lstStyle/>
          <a:p>
            <a:pPr marL="0" indent="0" algn="ctr">
              <a:buNone/>
            </a:pPr>
            <a:r>
              <a:rPr lang="en-US" sz="1300" b="1" dirty="0">
                <a:solidFill>
                  <a:srgbClr val="FFFFFF"/>
                </a:solidFill>
              </a:rPr>
              <a:t>Claude</a:t>
            </a:r>
            <a:endParaRPr lang="en-US" sz="1300" dirty="0"/>
          </a:p>
        </p:txBody>
      </p:sp>
      <p:sp>
        <p:nvSpPr>
          <p:cNvPr id="13" name="Shape 11"/>
          <p:cNvSpPr/>
          <p:nvPr/>
        </p:nvSpPr>
        <p:spPr>
          <a:xfrm>
            <a:off x="7296912" y="1298448"/>
            <a:ext cx="1371600" cy="493776"/>
          </a:xfrm>
          <a:prstGeom prst="rect">
            <a:avLst/>
          </a:prstGeom>
          <a:solidFill>
            <a:srgbClr val="8B5CF6"/>
          </a:solidFill>
          <a:ln w="12700">
            <a:noFill/>
            <a:prstDash val="solid"/>
          </a:ln>
        </p:spPr>
        <p:txBody>
          <a:bodyPr/>
          <a:lstStyle/>
          <a:p>
            <a:endParaRPr/>
          </a:p>
        </p:txBody>
      </p:sp>
      <p:sp>
        <p:nvSpPr>
          <p:cNvPr id="14" name="Text 12"/>
          <p:cNvSpPr/>
          <p:nvPr/>
        </p:nvSpPr>
        <p:spPr>
          <a:xfrm>
            <a:off x="7370064" y="1298448"/>
            <a:ext cx="1280160" cy="493776"/>
          </a:xfrm>
          <a:prstGeom prst="rect">
            <a:avLst/>
          </a:prstGeom>
          <a:noFill/>
          <a:ln/>
        </p:spPr>
        <p:txBody>
          <a:bodyPr wrap="square" rtlCol="0" anchor="ctr"/>
          <a:lstStyle/>
          <a:p>
            <a:pPr marL="0" indent="0" algn="ctr">
              <a:buNone/>
            </a:pPr>
            <a:r>
              <a:rPr lang="en-US" sz="1300" b="1" dirty="0">
                <a:solidFill>
                  <a:srgbClr val="FFFFFF"/>
                </a:solidFill>
              </a:rPr>
              <a:t>Perplexity</a:t>
            </a:r>
            <a:endParaRPr lang="en-US" sz="1300" dirty="0"/>
          </a:p>
        </p:txBody>
      </p:sp>
      <p:sp>
        <p:nvSpPr>
          <p:cNvPr id="15" name="Shape 13"/>
          <p:cNvSpPr/>
          <p:nvPr/>
        </p:nvSpPr>
        <p:spPr>
          <a:xfrm>
            <a:off x="365760" y="1792224"/>
            <a:ext cx="2743200" cy="493776"/>
          </a:xfrm>
          <a:prstGeom prst="rect">
            <a:avLst/>
          </a:prstGeom>
          <a:solidFill>
            <a:srgbClr val="FFFFFF"/>
          </a:solidFill>
          <a:ln w="12700">
            <a:solidFill>
              <a:srgbClr val="E5E7EB"/>
            </a:solidFill>
            <a:prstDash val="solid"/>
          </a:ln>
        </p:spPr>
        <p:txBody>
          <a:bodyPr/>
          <a:lstStyle/>
          <a:p>
            <a:endParaRPr/>
          </a:p>
        </p:txBody>
      </p:sp>
      <p:sp>
        <p:nvSpPr>
          <p:cNvPr id="16" name="Text 14"/>
          <p:cNvSpPr/>
          <p:nvPr/>
        </p:nvSpPr>
        <p:spPr>
          <a:xfrm>
            <a:off x="438912" y="1792224"/>
            <a:ext cx="2651760" cy="493776"/>
          </a:xfrm>
          <a:prstGeom prst="rect">
            <a:avLst/>
          </a:prstGeom>
          <a:noFill/>
          <a:ln/>
        </p:spPr>
        <p:txBody>
          <a:bodyPr wrap="square" rtlCol="0" anchor="ctr"/>
          <a:lstStyle/>
          <a:p>
            <a:pPr marL="0" indent="0" algn="l">
              <a:buNone/>
            </a:pPr>
            <a:r>
              <a:rPr lang="en-US" sz="1300" b="1" dirty="0">
                <a:solidFill>
                  <a:srgbClr val="1A1A2E"/>
                </a:solidFill>
              </a:rPr>
              <a:t>E-Mail / Text schreiben</a:t>
            </a:r>
            <a:endParaRPr lang="en-US" sz="1300" dirty="0"/>
          </a:p>
        </p:txBody>
      </p:sp>
      <p:sp>
        <p:nvSpPr>
          <p:cNvPr id="17" name="Shape 15"/>
          <p:cNvSpPr/>
          <p:nvPr/>
        </p:nvSpPr>
        <p:spPr>
          <a:xfrm>
            <a:off x="3127248" y="1792224"/>
            <a:ext cx="1371600" cy="493776"/>
          </a:xfrm>
          <a:prstGeom prst="rect">
            <a:avLst/>
          </a:prstGeom>
          <a:solidFill>
            <a:srgbClr val="FFFFFF"/>
          </a:solidFill>
          <a:ln w="12700">
            <a:solidFill>
              <a:srgbClr val="E5E7EB"/>
            </a:solidFill>
            <a:prstDash val="solid"/>
          </a:ln>
        </p:spPr>
        <p:txBody>
          <a:bodyPr/>
          <a:lstStyle/>
          <a:p>
            <a:endParaRPr/>
          </a:p>
        </p:txBody>
      </p:sp>
      <p:sp>
        <p:nvSpPr>
          <p:cNvPr id="18" name="Text 16"/>
          <p:cNvSpPr/>
          <p:nvPr/>
        </p:nvSpPr>
        <p:spPr>
          <a:xfrm>
            <a:off x="3200400"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19" name="Shape 17"/>
          <p:cNvSpPr/>
          <p:nvPr/>
        </p:nvSpPr>
        <p:spPr>
          <a:xfrm>
            <a:off x="4517136" y="1792224"/>
            <a:ext cx="1371600" cy="493776"/>
          </a:xfrm>
          <a:prstGeom prst="rect">
            <a:avLst/>
          </a:prstGeom>
          <a:solidFill>
            <a:srgbClr val="FFFFFF"/>
          </a:solidFill>
          <a:ln w="12700">
            <a:solidFill>
              <a:srgbClr val="E5E7EB"/>
            </a:solidFill>
            <a:prstDash val="solid"/>
          </a:ln>
        </p:spPr>
        <p:txBody>
          <a:bodyPr/>
          <a:lstStyle/>
          <a:p>
            <a:endParaRPr/>
          </a:p>
        </p:txBody>
      </p:sp>
      <p:sp>
        <p:nvSpPr>
          <p:cNvPr id="20" name="Text 18"/>
          <p:cNvSpPr/>
          <p:nvPr/>
        </p:nvSpPr>
        <p:spPr>
          <a:xfrm>
            <a:off x="4590288"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21" name="Shape 19"/>
          <p:cNvSpPr/>
          <p:nvPr/>
        </p:nvSpPr>
        <p:spPr>
          <a:xfrm>
            <a:off x="5907024" y="1792224"/>
            <a:ext cx="1371600" cy="493776"/>
          </a:xfrm>
          <a:prstGeom prst="rect">
            <a:avLst/>
          </a:prstGeom>
          <a:solidFill>
            <a:srgbClr val="FFFFFF"/>
          </a:solidFill>
          <a:ln w="12700">
            <a:solidFill>
              <a:srgbClr val="E5E7EB"/>
            </a:solidFill>
            <a:prstDash val="solid"/>
          </a:ln>
        </p:spPr>
        <p:txBody>
          <a:bodyPr/>
          <a:lstStyle/>
          <a:p>
            <a:endParaRPr/>
          </a:p>
        </p:txBody>
      </p:sp>
      <p:sp>
        <p:nvSpPr>
          <p:cNvPr id="22" name="Text 20"/>
          <p:cNvSpPr/>
          <p:nvPr/>
        </p:nvSpPr>
        <p:spPr>
          <a:xfrm>
            <a:off x="5980176" y="179222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23" name="Shape 21"/>
          <p:cNvSpPr/>
          <p:nvPr/>
        </p:nvSpPr>
        <p:spPr>
          <a:xfrm>
            <a:off x="7296912" y="1792224"/>
            <a:ext cx="1371600" cy="493776"/>
          </a:xfrm>
          <a:prstGeom prst="rect">
            <a:avLst/>
          </a:prstGeom>
          <a:solidFill>
            <a:srgbClr val="FFFFFF"/>
          </a:solidFill>
          <a:ln w="12700">
            <a:solidFill>
              <a:srgbClr val="E5E7EB"/>
            </a:solidFill>
            <a:prstDash val="solid"/>
          </a:ln>
        </p:spPr>
        <p:txBody>
          <a:bodyPr/>
          <a:lstStyle/>
          <a:p>
            <a:endParaRPr/>
          </a:p>
        </p:txBody>
      </p:sp>
      <p:sp>
        <p:nvSpPr>
          <p:cNvPr id="24" name="Text 22"/>
          <p:cNvSpPr/>
          <p:nvPr/>
        </p:nvSpPr>
        <p:spPr>
          <a:xfrm>
            <a:off x="7370064" y="179222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25" name="Shape 23"/>
          <p:cNvSpPr/>
          <p:nvPr/>
        </p:nvSpPr>
        <p:spPr>
          <a:xfrm>
            <a:off x="365760" y="2286000"/>
            <a:ext cx="2743200" cy="493776"/>
          </a:xfrm>
          <a:prstGeom prst="rect">
            <a:avLst/>
          </a:prstGeom>
          <a:solidFill>
            <a:srgbClr val="F4F7FB"/>
          </a:solidFill>
          <a:ln w="12700">
            <a:solidFill>
              <a:srgbClr val="E5E7EB"/>
            </a:solidFill>
            <a:prstDash val="solid"/>
          </a:ln>
        </p:spPr>
        <p:txBody>
          <a:bodyPr/>
          <a:lstStyle/>
          <a:p>
            <a:endParaRPr/>
          </a:p>
        </p:txBody>
      </p:sp>
      <p:sp>
        <p:nvSpPr>
          <p:cNvPr id="26" name="Text 24"/>
          <p:cNvSpPr/>
          <p:nvPr/>
        </p:nvSpPr>
        <p:spPr>
          <a:xfrm>
            <a:off x="438912" y="2286000"/>
            <a:ext cx="2651760" cy="493776"/>
          </a:xfrm>
          <a:prstGeom prst="rect">
            <a:avLst/>
          </a:prstGeom>
          <a:noFill/>
          <a:ln/>
        </p:spPr>
        <p:txBody>
          <a:bodyPr wrap="square" rtlCol="0" anchor="ctr"/>
          <a:lstStyle/>
          <a:p>
            <a:pPr marL="0" indent="0" algn="l">
              <a:buNone/>
            </a:pPr>
            <a:r>
              <a:rPr lang="en-US" sz="1300" b="1" dirty="0">
                <a:solidFill>
                  <a:srgbClr val="1A1A2E"/>
                </a:solidFill>
              </a:rPr>
              <a:t>Aktuelle Recherche / Fakten</a:t>
            </a:r>
            <a:endParaRPr lang="en-US" sz="1300" dirty="0"/>
          </a:p>
        </p:txBody>
      </p:sp>
      <p:sp>
        <p:nvSpPr>
          <p:cNvPr id="27" name="Shape 25"/>
          <p:cNvSpPr/>
          <p:nvPr/>
        </p:nvSpPr>
        <p:spPr>
          <a:xfrm>
            <a:off x="3127248" y="2286000"/>
            <a:ext cx="1371600" cy="493776"/>
          </a:xfrm>
          <a:prstGeom prst="rect">
            <a:avLst/>
          </a:prstGeom>
          <a:solidFill>
            <a:srgbClr val="F4F7FB"/>
          </a:solidFill>
          <a:ln w="12700">
            <a:solidFill>
              <a:srgbClr val="E5E7EB"/>
            </a:solidFill>
            <a:prstDash val="solid"/>
          </a:ln>
        </p:spPr>
        <p:txBody>
          <a:bodyPr/>
          <a:lstStyle/>
          <a:p>
            <a:endParaRPr/>
          </a:p>
        </p:txBody>
      </p:sp>
      <p:sp>
        <p:nvSpPr>
          <p:cNvPr id="28" name="Text 26"/>
          <p:cNvSpPr/>
          <p:nvPr/>
        </p:nvSpPr>
        <p:spPr>
          <a:xfrm>
            <a:off x="3200400"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29" name="Shape 27"/>
          <p:cNvSpPr/>
          <p:nvPr/>
        </p:nvSpPr>
        <p:spPr>
          <a:xfrm>
            <a:off x="4517136" y="2286000"/>
            <a:ext cx="1371600" cy="493776"/>
          </a:xfrm>
          <a:prstGeom prst="rect">
            <a:avLst/>
          </a:prstGeom>
          <a:solidFill>
            <a:srgbClr val="F4F7FB"/>
          </a:solidFill>
          <a:ln w="12700">
            <a:solidFill>
              <a:srgbClr val="E5E7EB"/>
            </a:solidFill>
            <a:prstDash val="solid"/>
          </a:ln>
        </p:spPr>
        <p:txBody>
          <a:bodyPr/>
          <a:lstStyle/>
          <a:p>
            <a:endParaRPr/>
          </a:p>
        </p:txBody>
      </p:sp>
      <p:sp>
        <p:nvSpPr>
          <p:cNvPr id="30" name="Text 28"/>
          <p:cNvSpPr/>
          <p:nvPr/>
        </p:nvSpPr>
        <p:spPr>
          <a:xfrm>
            <a:off x="4590288"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1" name="Shape 29"/>
          <p:cNvSpPr/>
          <p:nvPr/>
        </p:nvSpPr>
        <p:spPr>
          <a:xfrm>
            <a:off x="5907024" y="2286000"/>
            <a:ext cx="1371600" cy="493776"/>
          </a:xfrm>
          <a:prstGeom prst="rect">
            <a:avLst/>
          </a:prstGeom>
          <a:solidFill>
            <a:srgbClr val="F4F7FB"/>
          </a:solidFill>
          <a:ln w="12700">
            <a:solidFill>
              <a:srgbClr val="E5E7EB"/>
            </a:solidFill>
            <a:prstDash val="solid"/>
          </a:ln>
        </p:spPr>
        <p:txBody>
          <a:bodyPr/>
          <a:lstStyle/>
          <a:p>
            <a:endParaRPr/>
          </a:p>
        </p:txBody>
      </p:sp>
      <p:sp>
        <p:nvSpPr>
          <p:cNvPr id="32" name="Text 30"/>
          <p:cNvSpPr/>
          <p:nvPr/>
        </p:nvSpPr>
        <p:spPr>
          <a:xfrm>
            <a:off x="5980176" y="2286000"/>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3" name="Shape 31"/>
          <p:cNvSpPr/>
          <p:nvPr/>
        </p:nvSpPr>
        <p:spPr>
          <a:xfrm>
            <a:off x="7296912" y="2286000"/>
            <a:ext cx="1371600" cy="493776"/>
          </a:xfrm>
          <a:prstGeom prst="rect">
            <a:avLst/>
          </a:prstGeom>
          <a:solidFill>
            <a:srgbClr val="F4F7FB"/>
          </a:solidFill>
          <a:ln w="12700">
            <a:solidFill>
              <a:srgbClr val="E5E7EB"/>
            </a:solidFill>
            <a:prstDash val="solid"/>
          </a:ln>
        </p:spPr>
        <p:txBody>
          <a:bodyPr/>
          <a:lstStyle/>
          <a:p>
            <a:endParaRPr/>
          </a:p>
        </p:txBody>
      </p:sp>
      <p:sp>
        <p:nvSpPr>
          <p:cNvPr id="34" name="Text 32"/>
          <p:cNvSpPr/>
          <p:nvPr/>
        </p:nvSpPr>
        <p:spPr>
          <a:xfrm>
            <a:off x="7370064" y="2286000"/>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35" name="Shape 33"/>
          <p:cNvSpPr/>
          <p:nvPr/>
        </p:nvSpPr>
        <p:spPr>
          <a:xfrm>
            <a:off x="365760" y="2779776"/>
            <a:ext cx="2743200" cy="493776"/>
          </a:xfrm>
          <a:prstGeom prst="rect">
            <a:avLst/>
          </a:prstGeom>
          <a:solidFill>
            <a:srgbClr val="FFFFFF"/>
          </a:solidFill>
          <a:ln w="12700">
            <a:solidFill>
              <a:srgbClr val="E5E7EB"/>
            </a:solidFill>
            <a:prstDash val="solid"/>
          </a:ln>
        </p:spPr>
        <p:txBody>
          <a:bodyPr/>
          <a:lstStyle/>
          <a:p>
            <a:endParaRPr/>
          </a:p>
        </p:txBody>
      </p:sp>
      <p:sp>
        <p:nvSpPr>
          <p:cNvPr id="36" name="Text 34"/>
          <p:cNvSpPr/>
          <p:nvPr/>
        </p:nvSpPr>
        <p:spPr>
          <a:xfrm>
            <a:off x="438912" y="2779776"/>
            <a:ext cx="2651760" cy="493776"/>
          </a:xfrm>
          <a:prstGeom prst="rect">
            <a:avLst/>
          </a:prstGeom>
          <a:noFill/>
          <a:ln/>
        </p:spPr>
        <p:txBody>
          <a:bodyPr wrap="square" rtlCol="0" anchor="ctr"/>
          <a:lstStyle/>
          <a:p>
            <a:pPr marL="0" indent="0" algn="l">
              <a:buNone/>
            </a:pPr>
            <a:r>
              <a:rPr lang="en-US" sz="1300" b="1" dirty="0">
                <a:solidFill>
                  <a:srgbClr val="1A1A2E"/>
                </a:solidFill>
              </a:rPr>
              <a:t>Office / Google Workspace</a:t>
            </a:r>
            <a:endParaRPr lang="en-US" sz="1300" dirty="0"/>
          </a:p>
        </p:txBody>
      </p:sp>
      <p:sp>
        <p:nvSpPr>
          <p:cNvPr id="37" name="Shape 35"/>
          <p:cNvSpPr/>
          <p:nvPr/>
        </p:nvSpPr>
        <p:spPr>
          <a:xfrm>
            <a:off x="3127248" y="2779776"/>
            <a:ext cx="1371600" cy="493776"/>
          </a:xfrm>
          <a:prstGeom prst="rect">
            <a:avLst/>
          </a:prstGeom>
          <a:solidFill>
            <a:srgbClr val="FFFFFF"/>
          </a:solidFill>
          <a:ln w="12700">
            <a:solidFill>
              <a:srgbClr val="E5E7EB"/>
            </a:solidFill>
            <a:prstDash val="solid"/>
          </a:ln>
        </p:spPr>
        <p:txBody>
          <a:bodyPr/>
          <a:lstStyle/>
          <a:p>
            <a:endParaRPr/>
          </a:p>
        </p:txBody>
      </p:sp>
      <p:sp>
        <p:nvSpPr>
          <p:cNvPr id="38" name="Text 36"/>
          <p:cNvSpPr/>
          <p:nvPr/>
        </p:nvSpPr>
        <p:spPr>
          <a:xfrm>
            <a:off x="3200400"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39" name="Shape 37"/>
          <p:cNvSpPr/>
          <p:nvPr/>
        </p:nvSpPr>
        <p:spPr>
          <a:xfrm>
            <a:off x="4517136" y="2779776"/>
            <a:ext cx="1371600" cy="493776"/>
          </a:xfrm>
          <a:prstGeom prst="rect">
            <a:avLst/>
          </a:prstGeom>
          <a:solidFill>
            <a:srgbClr val="FFFFFF"/>
          </a:solidFill>
          <a:ln w="12700">
            <a:solidFill>
              <a:srgbClr val="E5E7EB"/>
            </a:solidFill>
            <a:prstDash val="solid"/>
          </a:ln>
        </p:spPr>
        <p:txBody>
          <a:bodyPr/>
          <a:lstStyle/>
          <a:p>
            <a:endParaRPr/>
          </a:p>
        </p:txBody>
      </p:sp>
      <p:sp>
        <p:nvSpPr>
          <p:cNvPr id="40" name="Text 38"/>
          <p:cNvSpPr/>
          <p:nvPr/>
        </p:nvSpPr>
        <p:spPr>
          <a:xfrm>
            <a:off x="4590288" y="2779776"/>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41" name="Shape 39"/>
          <p:cNvSpPr/>
          <p:nvPr/>
        </p:nvSpPr>
        <p:spPr>
          <a:xfrm>
            <a:off x="5907024" y="2779776"/>
            <a:ext cx="1371600" cy="493776"/>
          </a:xfrm>
          <a:prstGeom prst="rect">
            <a:avLst/>
          </a:prstGeom>
          <a:solidFill>
            <a:srgbClr val="FFFFFF"/>
          </a:solidFill>
          <a:ln w="12700">
            <a:solidFill>
              <a:srgbClr val="E5E7EB"/>
            </a:solidFill>
            <a:prstDash val="solid"/>
          </a:ln>
        </p:spPr>
        <p:txBody>
          <a:bodyPr/>
          <a:lstStyle/>
          <a:p>
            <a:endParaRPr/>
          </a:p>
        </p:txBody>
      </p:sp>
      <p:sp>
        <p:nvSpPr>
          <p:cNvPr id="42" name="Text 40"/>
          <p:cNvSpPr/>
          <p:nvPr/>
        </p:nvSpPr>
        <p:spPr>
          <a:xfrm>
            <a:off x="5980176"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3" name="Shape 41"/>
          <p:cNvSpPr/>
          <p:nvPr/>
        </p:nvSpPr>
        <p:spPr>
          <a:xfrm>
            <a:off x="7296912" y="2779776"/>
            <a:ext cx="1371600" cy="493776"/>
          </a:xfrm>
          <a:prstGeom prst="rect">
            <a:avLst/>
          </a:prstGeom>
          <a:solidFill>
            <a:srgbClr val="FFFFFF"/>
          </a:solidFill>
          <a:ln w="12700">
            <a:solidFill>
              <a:srgbClr val="E5E7EB"/>
            </a:solidFill>
            <a:prstDash val="solid"/>
          </a:ln>
        </p:spPr>
        <p:txBody>
          <a:bodyPr/>
          <a:lstStyle/>
          <a:p>
            <a:endParaRPr/>
          </a:p>
        </p:txBody>
      </p:sp>
      <p:sp>
        <p:nvSpPr>
          <p:cNvPr id="44" name="Text 42"/>
          <p:cNvSpPr/>
          <p:nvPr/>
        </p:nvSpPr>
        <p:spPr>
          <a:xfrm>
            <a:off x="7370064" y="2779776"/>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5" name="Shape 43"/>
          <p:cNvSpPr/>
          <p:nvPr/>
        </p:nvSpPr>
        <p:spPr>
          <a:xfrm>
            <a:off x="365760" y="3273552"/>
            <a:ext cx="2743200" cy="493776"/>
          </a:xfrm>
          <a:prstGeom prst="rect">
            <a:avLst/>
          </a:prstGeom>
          <a:solidFill>
            <a:srgbClr val="F4F7FB"/>
          </a:solidFill>
          <a:ln w="12700">
            <a:solidFill>
              <a:srgbClr val="E5E7EB"/>
            </a:solidFill>
            <a:prstDash val="solid"/>
          </a:ln>
        </p:spPr>
        <p:txBody>
          <a:bodyPr/>
          <a:lstStyle/>
          <a:p>
            <a:endParaRPr/>
          </a:p>
        </p:txBody>
      </p:sp>
      <p:sp>
        <p:nvSpPr>
          <p:cNvPr id="46" name="Text 44"/>
          <p:cNvSpPr/>
          <p:nvPr/>
        </p:nvSpPr>
        <p:spPr>
          <a:xfrm>
            <a:off x="438912" y="3273552"/>
            <a:ext cx="2651760" cy="493776"/>
          </a:xfrm>
          <a:prstGeom prst="rect">
            <a:avLst/>
          </a:prstGeom>
          <a:noFill/>
          <a:ln/>
        </p:spPr>
        <p:txBody>
          <a:bodyPr wrap="square" rtlCol="0" anchor="ctr"/>
          <a:lstStyle/>
          <a:p>
            <a:pPr marL="0" indent="0" algn="l">
              <a:buNone/>
            </a:pPr>
            <a:r>
              <a:rPr lang="en-US" sz="1300" b="1" dirty="0">
                <a:solidFill>
                  <a:srgbClr val="1A1A2E"/>
                </a:solidFill>
              </a:rPr>
              <a:t>Lange Texte / Analyse (&gt;5 Seiten)</a:t>
            </a:r>
            <a:endParaRPr lang="en-US" sz="1300" dirty="0"/>
          </a:p>
        </p:txBody>
      </p:sp>
      <p:sp>
        <p:nvSpPr>
          <p:cNvPr id="47" name="Shape 45"/>
          <p:cNvSpPr/>
          <p:nvPr/>
        </p:nvSpPr>
        <p:spPr>
          <a:xfrm>
            <a:off x="3127248" y="3273552"/>
            <a:ext cx="1371600" cy="493776"/>
          </a:xfrm>
          <a:prstGeom prst="rect">
            <a:avLst/>
          </a:prstGeom>
          <a:solidFill>
            <a:srgbClr val="F4F7FB"/>
          </a:solidFill>
          <a:ln w="12700">
            <a:solidFill>
              <a:srgbClr val="E5E7EB"/>
            </a:solidFill>
            <a:prstDash val="solid"/>
          </a:ln>
        </p:spPr>
        <p:txBody>
          <a:bodyPr/>
          <a:lstStyle/>
          <a:p>
            <a:endParaRPr/>
          </a:p>
        </p:txBody>
      </p:sp>
      <p:sp>
        <p:nvSpPr>
          <p:cNvPr id="48" name="Text 46"/>
          <p:cNvSpPr/>
          <p:nvPr/>
        </p:nvSpPr>
        <p:spPr>
          <a:xfrm>
            <a:off x="3200400"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49" name="Shape 47"/>
          <p:cNvSpPr/>
          <p:nvPr/>
        </p:nvSpPr>
        <p:spPr>
          <a:xfrm>
            <a:off x="4517136" y="3273552"/>
            <a:ext cx="1371600" cy="493776"/>
          </a:xfrm>
          <a:prstGeom prst="rect">
            <a:avLst/>
          </a:prstGeom>
          <a:solidFill>
            <a:srgbClr val="F4F7FB"/>
          </a:solidFill>
          <a:ln w="12700">
            <a:solidFill>
              <a:srgbClr val="E5E7EB"/>
            </a:solidFill>
            <a:prstDash val="solid"/>
          </a:ln>
        </p:spPr>
        <p:txBody>
          <a:bodyPr/>
          <a:lstStyle/>
          <a:p>
            <a:endParaRPr/>
          </a:p>
        </p:txBody>
      </p:sp>
      <p:sp>
        <p:nvSpPr>
          <p:cNvPr id="50" name="Text 48"/>
          <p:cNvSpPr/>
          <p:nvPr/>
        </p:nvSpPr>
        <p:spPr>
          <a:xfrm>
            <a:off x="4590288"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51" name="Shape 49"/>
          <p:cNvSpPr/>
          <p:nvPr/>
        </p:nvSpPr>
        <p:spPr>
          <a:xfrm>
            <a:off x="5907024" y="3273552"/>
            <a:ext cx="1371600" cy="493776"/>
          </a:xfrm>
          <a:prstGeom prst="rect">
            <a:avLst/>
          </a:prstGeom>
          <a:solidFill>
            <a:srgbClr val="F4F7FB"/>
          </a:solidFill>
          <a:ln w="12700">
            <a:solidFill>
              <a:srgbClr val="E5E7EB"/>
            </a:solidFill>
            <a:prstDash val="solid"/>
          </a:ln>
        </p:spPr>
        <p:txBody>
          <a:bodyPr/>
          <a:lstStyle/>
          <a:p>
            <a:endParaRPr/>
          </a:p>
        </p:txBody>
      </p:sp>
      <p:sp>
        <p:nvSpPr>
          <p:cNvPr id="52" name="Text 50"/>
          <p:cNvSpPr/>
          <p:nvPr/>
        </p:nvSpPr>
        <p:spPr>
          <a:xfrm>
            <a:off x="5980176" y="3273552"/>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53" name="Shape 51"/>
          <p:cNvSpPr/>
          <p:nvPr/>
        </p:nvSpPr>
        <p:spPr>
          <a:xfrm>
            <a:off x="7296912" y="3273552"/>
            <a:ext cx="1371600" cy="493776"/>
          </a:xfrm>
          <a:prstGeom prst="rect">
            <a:avLst/>
          </a:prstGeom>
          <a:solidFill>
            <a:srgbClr val="F4F7FB"/>
          </a:solidFill>
          <a:ln w="12700">
            <a:solidFill>
              <a:srgbClr val="E5E7EB"/>
            </a:solidFill>
            <a:prstDash val="solid"/>
          </a:ln>
        </p:spPr>
        <p:txBody>
          <a:bodyPr/>
          <a:lstStyle/>
          <a:p>
            <a:endParaRPr/>
          </a:p>
        </p:txBody>
      </p:sp>
      <p:sp>
        <p:nvSpPr>
          <p:cNvPr id="54" name="Text 52"/>
          <p:cNvSpPr/>
          <p:nvPr/>
        </p:nvSpPr>
        <p:spPr>
          <a:xfrm>
            <a:off x="7370064" y="3273552"/>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55" name="Shape 53"/>
          <p:cNvSpPr/>
          <p:nvPr/>
        </p:nvSpPr>
        <p:spPr>
          <a:xfrm>
            <a:off x="365760" y="3767328"/>
            <a:ext cx="2743200" cy="493776"/>
          </a:xfrm>
          <a:prstGeom prst="rect">
            <a:avLst/>
          </a:prstGeom>
          <a:solidFill>
            <a:srgbClr val="FFFFFF"/>
          </a:solidFill>
          <a:ln w="12700">
            <a:solidFill>
              <a:srgbClr val="E5E7EB"/>
            </a:solidFill>
            <a:prstDash val="solid"/>
          </a:ln>
        </p:spPr>
        <p:txBody>
          <a:bodyPr/>
          <a:lstStyle/>
          <a:p>
            <a:endParaRPr/>
          </a:p>
        </p:txBody>
      </p:sp>
      <p:sp>
        <p:nvSpPr>
          <p:cNvPr id="56" name="Text 54"/>
          <p:cNvSpPr/>
          <p:nvPr/>
        </p:nvSpPr>
        <p:spPr>
          <a:xfrm>
            <a:off x="438912" y="3767328"/>
            <a:ext cx="2651760" cy="493776"/>
          </a:xfrm>
          <a:prstGeom prst="rect">
            <a:avLst/>
          </a:prstGeom>
          <a:noFill/>
          <a:ln/>
        </p:spPr>
        <p:txBody>
          <a:bodyPr wrap="square" rtlCol="0" anchor="ctr"/>
          <a:lstStyle/>
          <a:p>
            <a:pPr marL="0" indent="0" algn="l">
              <a:buNone/>
            </a:pPr>
            <a:r>
              <a:rPr lang="en-US" sz="1300" b="1" dirty="0">
                <a:solidFill>
                  <a:srgbClr val="1A1A2E"/>
                </a:solidFill>
              </a:rPr>
              <a:t>Brainstorming / Ideen</a:t>
            </a:r>
            <a:endParaRPr lang="en-US" sz="1300" dirty="0"/>
          </a:p>
        </p:txBody>
      </p:sp>
      <p:sp>
        <p:nvSpPr>
          <p:cNvPr id="57" name="Shape 55"/>
          <p:cNvSpPr/>
          <p:nvPr/>
        </p:nvSpPr>
        <p:spPr>
          <a:xfrm>
            <a:off x="3127248" y="3767328"/>
            <a:ext cx="1371600" cy="493776"/>
          </a:xfrm>
          <a:prstGeom prst="rect">
            <a:avLst/>
          </a:prstGeom>
          <a:solidFill>
            <a:srgbClr val="FFFFFF"/>
          </a:solidFill>
          <a:ln w="12700">
            <a:solidFill>
              <a:srgbClr val="E5E7EB"/>
            </a:solidFill>
            <a:prstDash val="solid"/>
          </a:ln>
        </p:spPr>
        <p:txBody>
          <a:bodyPr/>
          <a:lstStyle/>
          <a:p>
            <a:endParaRPr/>
          </a:p>
        </p:txBody>
      </p:sp>
      <p:sp>
        <p:nvSpPr>
          <p:cNvPr id="58" name="Text 56"/>
          <p:cNvSpPr/>
          <p:nvPr/>
        </p:nvSpPr>
        <p:spPr>
          <a:xfrm>
            <a:off x="3200400"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59" name="Shape 57"/>
          <p:cNvSpPr/>
          <p:nvPr/>
        </p:nvSpPr>
        <p:spPr>
          <a:xfrm>
            <a:off x="4517136" y="3767328"/>
            <a:ext cx="1371600" cy="493776"/>
          </a:xfrm>
          <a:prstGeom prst="rect">
            <a:avLst/>
          </a:prstGeom>
          <a:solidFill>
            <a:srgbClr val="FFFFFF"/>
          </a:solidFill>
          <a:ln w="12700">
            <a:solidFill>
              <a:srgbClr val="E5E7EB"/>
            </a:solidFill>
            <a:prstDash val="solid"/>
          </a:ln>
        </p:spPr>
        <p:txBody>
          <a:bodyPr/>
          <a:lstStyle/>
          <a:p>
            <a:endParaRPr/>
          </a:p>
        </p:txBody>
      </p:sp>
      <p:sp>
        <p:nvSpPr>
          <p:cNvPr id="60" name="Text 58"/>
          <p:cNvSpPr/>
          <p:nvPr/>
        </p:nvSpPr>
        <p:spPr>
          <a:xfrm>
            <a:off x="4590288"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1" name="Shape 59"/>
          <p:cNvSpPr/>
          <p:nvPr/>
        </p:nvSpPr>
        <p:spPr>
          <a:xfrm>
            <a:off x="5907024" y="3767328"/>
            <a:ext cx="1371600" cy="493776"/>
          </a:xfrm>
          <a:prstGeom prst="rect">
            <a:avLst/>
          </a:prstGeom>
          <a:solidFill>
            <a:srgbClr val="FFFFFF"/>
          </a:solidFill>
          <a:ln w="12700">
            <a:solidFill>
              <a:srgbClr val="E5E7EB"/>
            </a:solidFill>
            <a:prstDash val="solid"/>
          </a:ln>
        </p:spPr>
        <p:txBody>
          <a:bodyPr/>
          <a:lstStyle/>
          <a:p>
            <a:endParaRPr/>
          </a:p>
        </p:txBody>
      </p:sp>
      <p:sp>
        <p:nvSpPr>
          <p:cNvPr id="62" name="Text 60"/>
          <p:cNvSpPr/>
          <p:nvPr/>
        </p:nvSpPr>
        <p:spPr>
          <a:xfrm>
            <a:off x="5980176" y="3767328"/>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3" name="Shape 61"/>
          <p:cNvSpPr/>
          <p:nvPr/>
        </p:nvSpPr>
        <p:spPr>
          <a:xfrm>
            <a:off x="7296912" y="3767328"/>
            <a:ext cx="1371600" cy="493776"/>
          </a:xfrm>
          <a:prstGeom prst="rect">
            <a:avLst/>
          </a:prstGeom>
          <a:solidFill>
            <a:srgbClr val="FFFFFF"/>
          </a:solidFill>
          <a:ln w="12700">
            <a:solidFill>
              <a:srgbClr val="E5E7EB"/>
            </a:solidFill>
            <a:prstDash val="solid"/>
          </a:ln>
        </p:spPr>
        <p:txBody>
          <a:bodyPr/>
          <a:lstStyle/>
          <a:p>
            <a:endParaRPr/>
          </a:p>
        </p:txBody>
      </p:sp>
      <p:sp>
        <p:nvSpPr>
          <p:cNvPr id="64" name="Text 62"/>
          <p:cNvSpPr/>
          <p:nvPr/>
        </p:nvSpPr>
        <p:spPr>
          <a:xfrm>
            <a:off x="7370064" y="3767328"/>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65" name="Shape 63"/>
          <p:cNvSpPr/>
          <p:nvPr/>
        </p:nvSpPr>
        <p:spPr>
          <a:xfrm>
            <a:off x="365760" y="4261104"/>
            <a:ext cx="2743200" cy="493776"/>
          </a:xfrm>
          <a:prstGeom prst="rect">
            <a:avLst/>
          </a:prstGeom>
          <a:solidFill>
            <a:srgbClr val="F4F7FB"/>
          </a:solidFill>
          <a:ln w="12700">
            <a:solidFill>
              <a:srgbClr val="E5E7EB"/>
            </a:solidFill>
            <a:prstDash val="solid"/>
          </a:ln>
        </p:spPr>
        <p:txBody>
          <a:bodyPr/>
          <a:lstStyle/>
          <a:p>
            <a:endParaRPr/>
          </a:p>
        </p:txBody>
      </p:sp>
      <p:sp>
        <p:nvSpPr>
          <p:cNvPr id="66" name="Text 64"/>
          <p:cNvSpPr/>
          <p:nvPr/>
        </p:nvSpPr>
        <p:spPr>
          <a:xfrm>
            <a:off x="438912" y="4261104"/>
            <a:ext cx="2651760" cy="493776"/>
          </a:xfrm>
          <a:prstGeom prst="rect">
            <a:avLst/>
          </a:prstGeom>
          <a:noFill/>
          <a:ln/>
        </p:spPr>
        <p:txBody>
          <a:bodyPr wrap="square" rtlCol="0" anchor="ctr"/>
          <a:lstStyle/>
          <a:p>
            <a:pPr marL="0" indent="0" algn="l">
              <a:buNone/>
            </a:pPr>
            <a:r>
              <a:rPr lang="en-US" sz="1300" b="1" dirty="0">
                <a:solidFill>
                  <a:srgbClr val="1A1A2E"/>
                </a:solidFill>
              </a:rPr>
              <a:t>Code schreiben</a:t>
            </a:r>
            <a:endParaRPr lang="en-US" sz="1300" dirty="0"/>
          </a:p>
        </p:txBody>
      </p:sp>
      <p:sp>
        <p:nvSpPr>
          <p:cNvPr id="67" name="Shape 65"/>
          <p:cNvSpPr/>
          <p:nvPr/>
        </p:nvSpPr>
        <p:spPr>
          <a:xfrm>
            <a:off x="3127248" y="4261104"/>
            <a:ext cx="1371600" cy="493776"/>
          </a:xfrm>
          <a:prstGeom prst="rect">
            <a:avLst/>
          </a:prstGeom>
          <a:solidFill>
            <a:srgbClr val="F4F7FB"/>
          </a:solidFill>
          <a:ln w="12700">
            <a:solidFill>
              <a:srgbClr val="E5E7EB"/>
            </a:solidFill>
            <a:prstDash val="solid"/>
          </a:ln>
        </p:spPr>
        <p:txBody>
          <a:bodyPr/>
          <a:lstStyle/>
          <a:p>
            <a:endParaRPr/>
          </a:p>
        </p:txBody>
      </p:sp>
      <p:sp>
        <p:nvSpPr>
          <p:cNvPr id="68" name="Text 66"/>
          <p:cNvSpPr/>
          <p:nvPr/>
        </p:nvSpPr>
        <p:spPr>
          <a:xfrm>
            <a:off x="3200400" y="4261104"/>
            <a:ext cx="1280160" cy="493776"/>
          </a:xfrm>
          <a:prstGeom prst="rect">
            <a:avLst/>
          </a:prstGeom>
          <a:noFill/>
          <a:ln/>
        </p:spPr>
        <p:txBody>
          <a:bodyPr wrap="square" rtlCol="0" anchor="ctr"/>
          <a:lstStyle/>
          <a:p>
            <a:pPr marL="0" indent="0" algn="ctr">
              <a:buNone/>
            </a:pPr>
            <a:r>
              <a:rPr lang="en-US" sz="1300" dirty="0">
                <a:solidFill>
                  <a:srgbClr val="10B981"/>
                </a:solidFill>
              </a:rPr>
              <a:t>★★★</a:t>
            </a:r>
            <a:endParaRPr lang="en-US" sz="1300" dirty="0"/>
          </a:p>
        </p:txBody>
      </p:sp>
      <p:sp>
        <p:nvSpPr>
          <p:cNvPr id="69" name="Shape 67"/>
          <p:cNvSpPr/>
          <p:nvPr/>
        </p:nvSpPr>
        <p:spPr>
          <a:xfrm>
            <a:off x="4517136" y="4261104"/>
            <a:ext cx="1371600" cy="493776"/>
          </a:xfrm>
          <a:prstGeom prst="rect">
            <a:avLst/>
          </a:prstGeom>
          <a:solidFill>
            <a:srgbClr val="F4F7FB"/>
          </a:solidFill>
          <a:ln w="12700">
            <a:solidFill>
              <a:srgbClr val="E5E7EB"/>
            </a:solidFill>
            <a:prstDash val="solid"/>
          </a:ln>
        </p:spPr>
        <p:txBody>
          <a:bodyPr/>
          <a:lstStyle/>
          <a:p>
            <a:endParaRPr/>
          </a:p>
        </p:txBody>
      </p:sp>
      <p:sp>
        <p:nvSpPr>
          <p:cNvPr id="70" name="Text 68"/>
          <p:cNvSpPr/>
          <p:nvPr/>
        </p:nvSpPr>
        <p:spPr>
          <a:xfrm>
            <a:off x="4590288"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1" name="Shape 69"/>
          <p:cNvSpPr/>
          <p:nvPr/>
        </p:nvSpPr>
        <p:spPr>
          <a:xfrm>
            <a:off x="5907024" y="4261104"/>
            <a:ext cx="1371600" cy="493776"/>
          </a:xfrm>
          <a:prstGeom prst="rect">
            <a:avLst/>
          </a:prstGeom>
          <a:solidFill>
            <a:srgbClr val="F4F7FB"/>
          </a:solidFill>
          <a:ln w="12700">
            <a:solidFill>
              <a:srgbClr val="E5E7EB"/>
            </a:solidFill>
            <a:prstDash val="solid"/>
          </a:ln>
        </p:spPr>
        <p:txBody>
          <a:bodyPr/>
          <a:lstStyle/>
          <a:p>
            <a:endParaRPr/>
          </a:p>
        </p:txBody>
      </p:sp>
      <p:sp>
        <p:nvSpPr>
          <p:cNvPr id="72" name="Text 70"/>
          <p:cNvSpPr/>
          <p:nvPr/>
        </p:nvSpPr>
        <p:spPr>
          <a:xfrm>
            <a:off x="5980176"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3" name="Shape 71"/>
          <p:cNvSpPr/>
          <p:nvPr/>
        </p:nvSpPr>
        <p:spPr>
          <a:xfrm>
            <a:off x="7296912" y="4261104"/>
            <a:ext cx="1371600" cy="493776"/>
          </a:xfrm>
          <a:prstGeom prst="rect">
            <a:avLst/>
          </a:prstGeom>
          <a:solidFill>
            <a:srgbClr val="F4F7FB"/>
          </a:solidFill>
          <a:ln w="12700">
            <a:solidFill>
              <a:srgbClr val="E5E7EB"/>
            </a:solidFill>
            <a:prstDash val="solid"/>
          </a:ln>
        </p:spPr>
        <p:txBody>
          <a:bodyPr/>
          <a:lstStyle/>
          <a:p>
            <a:endParaRPr/>
          </a:p>
        </p:txBody>
      </p:sp>
      <p:sp>
        <p:nvSpPr>
          <p:cNvPr id="74" name="Text 72"/>
          <p:cNvSpPr/>
          <p:nvPr/>
        </p:nvSpPr>
        <p:spPr>
          <a:xfrm>
            <a:off x="7370064" y="4261104"/>
            <a:ext cx="1280160" cy="493776"/>
          </a:xfrm>
          <a:prstGeom prst="rect">
            <a:avLst/>
          </a:prstGeom>
          <a:noFill/>
          <a:ln/>
        </p:spPr>
        <p:txBody>
          <a:bodyPr wrap="square" rtlCol="0" anchor="ctr"/>
          <a:lstStyle/>
          <a:p>
            <a:pPr marL="0" indent="0" algn="ctr">
              <a:buNone/>
            </a:pPr>
            <a:r>
              <a:rPr lang="en-US" sz="1300" dirty="0">
                <a:solidFill>
                  <a:srgbClr val="6B7280"/>
                </a:solidFill>
              </a:rPr>
              <a:t>★★</a:t>
            </a:r>
            <a:endParaRPr lang="en-US" sz="1300" dirty="0"/>
          </a:p>
        </p:txBody>
      </p:sp>
      <p:sp>
        <p:nvSpPr>
          <p:cNvPr id="75" name="Text 73"/>
          <p:cNvSpPr/>
          <p:nvPr/>
        </p:nvSpPr>
        <p:spPr>
          <a:xfrm>
            <a:off x="365760" y="4800600"/>
            <a:ext cx="8412480" cy="274320"/>
          </a:xfrm>
          <a:prstGeom prst="rect">
            <a:avLst/>
          </a:prstGeom>
          <a:noFill/>
          <a:ln/>
        </p:spPr>
        <p:txBody>
          <a:bodyPr wrap="square" rtlCol="0" anchor="ctr"/>
          <a:lstStyle/>
          <a:p>
            <a:pPr marL="0" indent="0" algn="ctr">
              <a:buNone/>
            </a:pPr>
            <a:r>
              <a:rPr lang="en-US" sz="1000" dirty="0">
                <a:solidFill>
                  <a:srgbClr val="6B7280"/>
                </a:solidFill>
              </a:rPr>
              <a:t>★★★ = Beste Wahl  |  ★★ = Geeignet  |  ★ = Nicht optimal  |  Gemini stellvertretend für Google-Workspace-Nutzer (Copilot für M365-Nutzer analog)  |  Stand: Februar 2026</a:t>
            </a:r>
            <a:endParaRPr lang="en-US" sz="1000" dirty="0"/>
          </a:p>
        </p:txBody>
      </p:sp>
      <p:sp>
        <p:nvSpPr>
          <p:cNvPr id="76" name="TextBox 75"/>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F-41  |  Die </a:t>
            </a:r>
            <a:r>
              <a:rPr sz="850" b="1" dirty="0" err="1">
                <a:solidFill>
                  <a:srgbClr val="FFFFFF"/>
                </a:solidFill>
                <a:latin typeface="Calibri"/>
              </a:rPr>
              <a:t>Entscheidungsmatrix</a:t>
            </a:r>
            <a:endParaRPr sz="850" b="1" dirty="0">
              <a:solidFill>
                <a:srgbClr val="FFFFFF"/>
              </a:solidFill>
              <a:latin typeface="Calibri"/>
            </a:endParaRPr>
          </a:p>
        </p:txBody>
      </p:sp>
      <p:pic>
        <p:nvPicPr>
          <p:cNvPr id="7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78" name="foundic_text_78">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3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INTERAKTION: Eigene Aufgabe prompten</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lgn="ctr">
              <a:buNone/>
            </a:pPr>
            <a:r>
              <a:rPr lang="en-US" sz="3000" b="1" dirty="0">
                <a:solidFill>
                  <a:srgbClr val="1E2761"/>
                </a:solidFill>
              </a:rPr>
              <a:t>Jetzt sind Sie dran!</a:t>
            </a:r>
            <a:endParaRPr lang="en-US" sz="3000" dirty="0"/>
          </a:p>
        </p:txBody>
      </p:sp>
      <p:sp>
        <p:nvSpPr>
          <p:cNvPr id="5" name="Text 3"/>
          <p:cNvSpPr/>
          <p:nvPr/>
        </p:nvSpPr>
        <p:spPr>
          <a:xfrm>
            <a:off x="640080" y="1298448"/>
            <a:ext cx="7863840" cy="457200"/>
          </a:xfrm>
          <a:prstGeom prst="rect">
            <a:avLst/>
          </a:prstGeom>
          <a:noFill/>
          <a:ln/>
        </p:spPr>
        <p:txBody>
          <a:bodyPr wrap="square" rtlCol="0" anchor="ctr"/>
          <a:lstStyle/>
          <a:p>
            <a:pPr marL="0" indent="0" algn="ctr">
              <a:buNone/>
            </a:pPr>
            <a:r>
              <a:rPr lang="en-US" sz="1400" dirty="0">
                <a:solidFill>
                  <a:srgbClr val="1D4ED8"/>
                </a:solidFill>
              </a:rPr>
              <a:t>Nehmen Sie Ihre eigene reale Aufgabe (aus Modul 1) und prompten Sie sie jetzt live.
Antwortformat: 1 RCTF-Prompt · 1 Re-Prompt · QA-Stufe (LOW / MEDIUM / HIGH)</a:t>
            </a:r>
            <a:endParaRPr lang="en-US" sz="1400" dirty="0"/>
          </a:p>
        </p:txBody>
      </p:sp>
      <p:sp>
        <p:nvSpPr>
          <p:cNvPr id="6" name="Shape 4"/>
          <p:cNvSpPr/>
          <p:nvPr/>
        </p:nvSpPr>
        <p:spPr>
          <a:xfrm>
            <a:off x="457200" y="1874520"/>
            <a:ext cx="8229600" cy="658368"/>
          </a:xfrm>
          <a:prstGeom prst="rect">
            <a:avLst/>
          </a:prstGeom>
          <a:solidFill>
            <a:srgbClr val="DBEAFE"/>
          </a:solidFill>
          <a:ln w="12700">
            <a:solidFill>
              <a:srgbClr val="10B981"/>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94360" y="1993392"/>
            <a:ext cx="384048" cy="384048"/>
          </a:xfrm>
          <a:prstGeom prst="rect">
            <a:avLst/>
          </a:prstGeom>
        </p:spPr>
      </p:pic>
      <p:sp>
        <p:nvSpPr>
          <p:cNvPr id="8" name="Text 5"/>
          <p:cNvSpPr/>
          <p:nvPr/>
        </p:nvSpPr>
        <p:spPr>
          <a:xfrm>
            <a:off x="1143000" y="1874520"/>
            <a:ext cx="7315200" cy="658368"/>
          </a:xfrm>
          <a:prstGeom prst="rect">
            <a:avLst/>
          </a:prstGeom>
          <a:noFill/>
          <a:ln/>
        </p:spPr>
        <p:txBody>
          <a:bodyPr wrap="square" rtlCol="0" anchor="ctr"/>
          <a:lstStyle/>
          <a:p>
            <a:pPr marL="0" indent="0">
              <a:buNone/>
            </a:pPr>
            <a:r>
              <a:rPr lang="en-US" sz="1400" dirty="0">
                <a:solidFill>
                  <a:srgbClr val="1E2761"/>
                </a:solidFill>
              </a:rPr>
              <a:t>1.  RCTF-Prompt formulieren (aus Modul 2)</a:t>
            </a:r>
            <a:endParaRPr lang="en-US" sz="1400" dirty="0"/>
          </a:p>
        </p:txBody>
      </p:sp>
      <p:sp>
        <p:nvSpPr>
          <p:cNvPr id="9" name="Shape 6"/>
          <p:cNvSpPr/>
          <p:nvPr/>
        </p:nvSpPr>
        <p:spPr>
          <a:xfrm>
            <a:off x="457200" y="2651760"/>
            <a:ext cx="8229600" cy="658368"/>
          </a:xfrm>
          <a:prstGeom prst="rect">
            <a:avLst/>
          </a:prstGeom>
          <a:solidFill>
            <a:srgbClr val="DBEAFE"/>
          </a:solidFill>
          <a:ln w="12700">
            <a:solidFill>
              <a:srgbClr val="10B981"/>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594360" y="2770632"/>
            <a:ext cx="384048" cy="384048"/>
          </a:xfrm>
          <a:prstGeom prst="rect">
            <a:avLst/>
          </a:prstGeom>
        </p:spPr>
      </p:pic>
      <p:sp>
        <p:nvSpPr>
          <p:cNvPr id="11" name="Text 7"/>
          <p:cNvSpPr/>
          <p:nvPr/>
        </p:nvSpPr>
        <p:spPr>
          <a:xfrm>
            <a:off x="1143000" y="2651760"/>
            <a:ext cx="7315200" cy="658368"/>
          </a:xfrm>
          <a:prstGeom prst="rect">
            <a:avLst/>
          </a:prstGeom>
          <a:noFill/>
          <a:ln/>
        </p:spPr>
        <p:txBody>
          <a:bodyPr wrap="square" rtlCol="0" anchor="ctr"/>
          <a:lstStyle/>
          <a:p>
            <a:pPr marL="0" indent="0">
              <a:buNone/>
            </a:pPr>
            <a:r>
              <a:rPr lang="en-US" sz="1400" dirty="0">
                <a:solidFill>
                  <a:srgbClr val="1E2761"/>
                </a:solidFill>
              </a:rPr>
              <a:t>2.  Prompt direkt hier eingeben — ich führe die KI-Demo aus</a:t>
            </a:r>
            <a:endParaRPr lang="en-US" sz="1400" dirty="0"/>
          </a:p>
        </p:txBody>
      </p:sp>
      <p:sp>
        <p:nvSpPr>
          <p:cNvPr id="12" name="Shape 8"/>
          <p:cNvSpPr/>
          <p:nvPr/>
        </p:nvSpPr>
        <p:spPr>
          <a:xfrm>
            <a:off x="457200" y="3429000"/>
            <a:ext cx="8229600" cy="658368"/>
          </a:xfrm>
          <a:prstGeom prst="rect">
            <a:avLst/>
          </a:prstGeom>
          <a:solidFill>
            <a:srgbClr val="DBEAFE"/>
          </a:solidFill>
          <a:ln w="12700">
            <a:solidFill>
              <a:srgbClr val="10B981"/>
            </a:solidFill>
            <a:prstDash val="solid"/>
          </a:ln>
        </p:spPr>
        <p:txBody>
          <a:bodyPr/>
          <a:lstStyle/>
          <a:p>
            <a:endParaRPr/>
          </a:p>
        </p:txBody>
      </p:sp>
      <p:pic>
        <p:nvPicPr>
          <p:cNvPr id="13" name="Image 2" descr="preencoded.png"/>
          <p:cNvPicPr>
            <a:picLocks noChangeAspect="1"/>
          </p:cNvPicPr>
          <p:nvPr/>
        </p:nvPicPr>
        <p:blipFill>
          <a:blip r:embed="rId5"/>
          <a:stretch>
            <a:fillRect/>
          </a:stretch>
        </p:blipFill>
        <p:spPr>
          <a:xfrm>
            <a:off x="594360" y="3547872"/>
            <a:ext cx="384048" cy="384048"/>
          </a:xfrm>
          <a:prstGeom prst="rect">
            <a:avLst/>
          </a:prstGeom>
        </p:spPr>
      </p:pic>
      <p:sp>
        <p:nvSpPr>
          <p:cNvPr id="14" name="Text 9"/>
          <p:cNvSpPr/>
          <p:nvPr/>
        </p:nvSpPr>
        <p:spPr>
          <a:xfrm>
            <a:off x="1143000" y="3429000"/>
            <a:ext cx="7315200" cy="658368"/>
          </a:xfrm>
          <a:prstGeom prst="rect">
            <a:avLst/>
          </a:prstGeom>
          <a:noFill/>
          <a:ln/>
        </p:spPr>
        <p:txBody>
          <a:bodyPr wrap="square" rtlCol="0" anchor="ctr"/>
          <a:lstStyle/>
          <a:p>
            <a:pPr marL="0" indent="0">
              <a:buNone/>
            </a:pPr>
            <a:r>
              <a:rPr lang="en-US" sz="1400" dirty="0">
                <a:solidFill>
                  <a:srgbClr val="1E2761"/>
                </a:solidFill>
              </a:rPr>
              <a:t>3.  QA-Stufe bestimmen (Low / Medium / High) und nötige Prüfmaßnahme benennen</a:t>
            </a:r>
            <a:endParaRPr lang="en-US" sz="1400" dirty="0"/>
          </a:p>
        </p:txBody>
      </p:sp>
      <p:sp>
        <p:nvSpPr>
          <p:cNvPr id="15" name="Shape 10"/>
          <p:cNvSpPr/>
          <p:nvPr/>
        </p:nvSpPr>
        <p:spPr>
          <a:xfrm>
            <a:off x="457200" y="4206240"/>
            <a:ext cx="8229600" cy="658368"/>
          </a:xfrm>
          <a:prstGeom prst="rect">
            <a:avLst/>
          </a:prstGeom>
          <a:solidFill>
            <a:srgbClr val="DBEAFE"/>
          </a:solidFill>
          <a:ln w="12700">
            <a:solidFill>
              <a:srgbClr val="10B981"/>
            </a:solidFill>
            <a:prstDash val="solid"/>
          </a:ln>
        </p:spPr>
        <p:txBody>
          <a:bodyPr/>
          <a:lstStyle/>
          <a:p>
            <a:endParaRPr/>
          </a:p>
        </p:txBody>
      </p:sp>
      <p:pic>
        <p:nvPicPr>
          <p:cNvPr id="16" name="Image 3" descr="preencoded.png"/>
          <p:cNvPicPr>
            <a:picLocks noChangeAspect="1"/>
          </p:cNvPicPr>
          <p:nvPr/>
        </p:nvPicPr>
        <p:blipFill>
          <a:blip r:embed="rId6"/>
          <a:stretch>
            <a:fillRect/>
          </a:stretch>
        </p:blipFill>
        <p:spPr>
          <a:xfrm>
            <a:off x="594360" y="4325112"/>
            <a:ext cx="384048" cy="384048"/>
          </a:xfrm>
          <a:prstGeom prst="rect">
            <a:avLst/>
          </a:prstGeom>
        </p:spPr>
      </p:pic>
      <p:sp>
        <p:nvSpPr>
          <p:cNvPr id="17" name="Text 11"/>
          <p:cNvSpPr/>
          <p:nvPr/>
        </p:nvSpPr>
        <p:spPr>
          <a:xfrm>
            <a:off x="1143000" y="4206240"/>
            <a:ext cx="7315200" cy="658368"/>
          </a:xfrm>
          <a:prstGeom prst="rect">
            <a:avLst/>
          </a:prstGeom>
          <a:noFill/>
          <a:ln/>
        </p:spPr>
        <p:txBody>
          <a:bodyPr wrap="square" rtlCol="0" anchor="ctr"/>
          <a:lstStyle/>
          <a:p>
            <a:pPr marL="0" indent="0">
              <a:buNone/>
            </a:pPr>
            <a:r>
              <a:rPr lang="en-US" sz="1400" dirty="0">
                <a:solidFill>
                  <a:srgbClr val="1E2761"/>
                </a:solidFill>
              </a:rPr>
              <a:t>4.  Bei Bedarf: Re-Prompting → Ergebnis verfeinern</a:t>
            </a:r>
            <a:endParaRPr lang="en-US" sz="1400" dirty="0"/>
          </a:p>
        </p:txBody>
      </p:sp>
      <p:sp>
        <p:nvSpPr>
          <p:cNvPr id="19" name="TextBox 18"/>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F-42  |  </a:t>
            </a:r>
            <a:r>
              <a:rPr sz="850" b="1" dirty="0" err="1">
                <a:solidFill>
                  <a:srgbClr val="FFFFFF"/>
                </a:solidFill>
                <a:latin typeface="Calibri"/>
              </a:rPr>
              <a:t>Jetzt</a:t>
            </a:r>
            <a:r>
              <a:rPr sz="850" b="1" dirty="0">
                <a:solidFill>
                  <a:srgbClr val="FFFFFF"/>
                </a:solidFill>
                <a:latin typeface="Calibri"/>
              </a:rPr>
              <a:t> </a:t>
            </a:r>
            <a:r>
              <a:rPr sz="850" b="1" dirty="0" err="1">
                <a:solidFill>
                  <a:srgbClr val="FFFFFF"/>
                </a:solidFill>
                <a:latin typeface="Calibri"/>
              </a:rPr>
              <a:t>sind</a:t>
            </a:r>
            <a:r>
              <a:rPr sz="850" b="1" dirty="0">
                <a:solidFill>
                  <a:srgbClr val="FFFFFF"/>
                </a:solidFill>
                <a:latin typeface="Calibri"/>
              </a:rPr>
              <a:t> Sie </a:t>
            </a:r>
            <a:r>
              <a:rPr sz="850" b="1" dirty="0" err="1">
                <a:solidFill>
                  <a:srgbClr val="FFFFFF"/>
                </a:solidFill>
                <a:latin typeface="Calibri"/>
              </a:rPr>
              <a:t>dran</a:t>
            </a:r>
            <a:r>
              <a:rPr sz="850" b="1" dirty="0">
                <a:solidFill>
                  <a:srgbClr val="FFFFFF"/>
                </a:solidFill>
                <a:latin typeface="Calibri"/>
              </a:rPr>
              <a:t>!</a:t>
            </a:r>
          </a:p>
        </p:txBody>
      </p:sp>
      <p:pic>
        <p:nvPicPr>
          <p:cNvPr id="20"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1" name="foundic_text_21">
            <a:hlinkClick r:id="rId7"/>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3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Mein KI-Einsatzplan</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400" b="1" dirty="0">
                <a:solidFill>
                  <a:srgbClr val="1A1A2E"/>
                </a:solidFill>
              </a:rPr>
              <a:t>Mein KI-Einsatzplan — 3 Aufgaben ab morgen</a:t>
            </a:r>
            <a:endParaRPr lang="en-US" sz="2400" dirty="0"/>
          </a:p>
        </p:txBody>
      </p:sp>
      <p:sp>
        <p:nvSpPr>
          <p:cNvPr id="5" name="Shape 3"/>
          <p:cNvSpPr/>
          <p:nvPr/>
        </p:nvSpPr>
        <p:spPr>
          <a:xfrm>
            <a:off x="365760" y="1298448"/>
            <a:ext cx="457200" cy="1115568"/>
          </a:xfrm>
          <a:prstGeom prst="rect">
            <a:avLst/>
          </a:prstGeom>
          <a:solidFill>
            <a:srgbClr val="10B981"/>
          </a:solidFill>
          <a:ln w="12700">
            <a:solidFill>
              <a:srgbClr val="10B981"/>
            </a:solidFill>
            <a:prstDash val="solid"/>
          </a:ln>
        </p:spPr>
        <p:txBody>
          <a:bodyPr/>
          <a:lstStyle/>
          <a:p>
            <a:endParaRPr/>
          </a:p>
        </p:txBody>
      </p:sp>
      <p:sp>
        <p:nvSpPr>
          <p:cNvPr id="6" name="Text 4"/>
          <p:cNvSpPr/>
          <p:nvPr/>
        </p:nvSpPr>
        <p:spPr>
          <a:xfrm>
            <a:off x="365760" y="1298448"/>
            <a:ext cx="457200" cy="1115568"/>
          </a:xfrm>
          <a:prstGeom prst="rect">
            <a:avLst/>
          </a:prstGeom>
          <a:noFill/>
          <a:ln/>
        </p:spPr>
        <p:txBody>
          <a:bodyPr wrap="square" rtlCol="0" anchor="ctr"/>
          <a:lstStyle/>
          <a:p>
            <a:pPr marL="0" indent="0" algn="ctr">
              <a:buNone/>
            </a:pPr>
            <a:r>
              <a:rPr lang="en-US" sz="2000" b="1" dirty="0">
                <a:solidFill>
                  <a:srgbClr val="FFFFFF"/>
                </a:solidFill>
              </a:rPr>
              <a:t>1</a:t>
            </a:r>
            <a:endParaRPr lang="en-US" sz="2000" dirty="0"/>
          </a:p>
        </p:txBody>
      </p:sp>
      <p:sp>
        <p:nvSpPr>
          <p:cNvPr id="7" name="Shape 5"/>
          <p:cNvSpPr/>
          <p:nvPr/>
        </p:nvSpPr>
        <p:spPr>
          <a:xfrm>
            <a:off x="960120" y="1298448"/>
            <a:ext cx="1920240" cy="1115568"/>
          </a:xfrm>
          <a:prstGeom prst="rect">
            <a:avLst/>
          </a:prstGeom>
          <a:solidFill>
            <a:srgbClr val="FFFFFF"/>
          </a:solidFill>
          <a:ln w="12700">
            <a:solidFill>
              <a:srgbClr val="E5E7EB"/>
            </a:solidFill>
            <a:prstDash val="solid"/>
          </a:ln>
        </p:spPr>
        <p:txBody>
          <a:bodyPr/>
          <a:lstStyle/>
          <a:p>
            <a:endParaRPr/>
          </a:p>
        </p:txBody>
      </p:sp>
      <p:sp>
        <p:nvSpPr>
          <p:cNvPr id="8" name="Shape 6"/>
          <p:cNvSpPr/>
          <p:nvPr/>
        </p:nvSpPr>
        <p:spPr>
          <a:xfrm>
            <a:off x="960120" y="1298448"/>
            <a:ext cx="1920240" cy="292608"/>
          </a:xfrm>
          <a:prstGeom prst="rect">
            <a:avLst/>
          </a:prstGeom>
          <a:solidFill>
            <a:srgbClr val="10B981"/>
          </a:solidFill>
          <a:ln w="12700">
            <a:solidFill>
              <a:srgbClr val="10B981"/>
            </a:solidFill>
            <a:prstDash val="solid"/>
          </a:ln>
        </p:spPr>
        <p:txBody>
          <a:bodyPr/>
          <a:lstStyle/>
          <a:p>
            <a:endParaRPr/>
          </a:p>
        </p:txBody>
      </p:sp>
      <p:sp>
        <p:nvSpPr>
          <p:cNvPr id="9" name="Text 7"/>
          <p:cNvSpPr/>
          <p:nvPr/>
        </p:nvSpPr>
        <p:spPr>
          <a:xfrm>
            <a:off x="1005840" y="1298448"/>
            <a:ext cx="1828800" cy="292608"/>
          </a:xfrm>
          <a:prstGeom prst="rect">
            <a:avLst/>
          </a:prstGeom>
          <a:noFill/>
          <a:ln/>
        </p:spPr>
        <p:txBody>
          <a:bodyPr wrap="square" rtlCol="0" anchor="ctr"/>
          <a:lstStyle/>
          <a:p>
            <a:pPr marL="0" indent="0">
              <a:buNone/>
            </a:pPr>
            <a:r>
              <a:rPr lang="en-US" sz="1000" b="1" dirty="0">
                <a:solidFill>
                  <a:srgbClr val="FFFFFF"/>
                </a:solidFill>
              </a:rPr>
              <a:t>Aufgabe &amp; Tool</a:t>
            </a:r>
            <a:endParaRPr lang="en-US" sz="1000" dirty="0"/>
          </a:p>
        </p:txBody>
      </p:sp>
      <p:sp>
        <p:nvSpPr>
          <p:cNvPr id="10" name="Text 8"/>
          <p:cNvSpPr/>
          <p:nvPr/>
        </p:nvSpPr>
        <p:spPr>
          <a:xfrm>
            <a:off x="1033272" y="1636776"/>
            <a:ext cx="1737360" cy="685800"/>
          </a:xfrm>
          <a:prstGeom prst="rect">
            <a:avLst/>
          </a:prstGeom>
          <a:noFill/>
          <a:ln/>
        </p:spPr>
        <p:txBody>
          <a:bodyPr wrap="square" rtlCol="0" anchor="ctr"/>
          <a:lstStyle/>
          <a:p>
            <a:pPr marL="0" indent="0">
              <a:buNone/>
            </a:pPr>
            <a:endParaRPr lang="en-US" sz="1100" dirty="0"/>
          </a:p>
        </p:txBody>
      </p:sp>
      <p:sp>
        <p:nvSpPr>
          <p:cNvPr id="11" name="Shape 9"/>
          <p:cNvSpPr/>
          <p:nvPr/>
        </p:nvSpPr>
        <p:spPr>
          <a:xfrm>
            <a:off x="2953512" y="1298448"/>
            <a:ext cx="1920240" cy="1115568"/>
          </a:xfrm>
          <a:prstGeom prst="rect">
            <a:avLst/>
          </a:prstGeom>
          <a:solidFill>
            <a:srgbClr val="FFFFFF"/>
          </a:solidFill>
          <a:ln w="12700">
            <a:solidFill>
              <a:srgbClr val="E5E7EB"/>
            </a:solidFill>
            <a:prstDash val="solid"/>
          </a:ln>
        </p:spPr>
        <p:txBody>
          <a:bodyPr/>
          <a:lstStyle/>
          <a:p>
            <a:endParaRPr/>
          </a:p>
        </p:txBody>
      </p:sp>
      <p:sp>
        <p:nvSpPr>
          <p:cNvPr id="12" name="Shape 10"/>
          <p:cNvSpPr/>
          <p:nvPr/>
        </p:nvSpPr>
        <p:spPr>
          <a:xfrm>
            <a:off x="2953512" y="1298448"/>
            <a:ext cx="1920240" cy="292608"/>
          </a:xfrm>
          <a:prstGeom prst="rect">
            <a:avLst/>
          </a:prstGeom>
          <a:solidFill>
            <a:srgbClr val="8B5CF6"/>
          </a:solidFill>
          <a:ln w="12700">
            <a:solidFill>
              <a:srgbClr val="8B5CF6"/>
            </a:solidFill>
            <a:prstDash val="solid"/>
          </a:ln>
        </p:spPr>
        <p:txBody>
          <a:bodyPr/>
          <a:lstStyle/>
          <a:p>
            <a:endParaRPr/>
          </a:p>
        </p:txBody>
      </p:sp>
      <p:sp>
        <p:nvSpPr>
          <p:cNvPr id="13" name="Text 11"/>
          <p:cNvSpPr/>
          <p:nvPr/>
        </p:nvSpPr>
        <p:spPr>
          <a:xfrm>
            <a:off x="2999232" y="1298448"/>
            <a:ext cx="1828800" cy="292608"/>
          </a:xfrm>
          <a:prstGeom prst="rect">
            <a:avLst/>
          </a:prstGeom>
          <a:noFill/>
          <a:ln/>
        </p:spPr>
        <p:txBody>
          <a:bodyPr wrap="square" rtlCol="0" anchor="ctr"/>
          <a:lstStyle/>
          <a:p>
            <a:pPr marL="0" indent="0">
              <a:buNone/>
            </a:pPr>
            <a:r>
              <a:rPr lang="en-US" sz="1000" b="1" dirty="0">
                <a:solidFill>
                  <a:srgbClr val="FFFFFF"/>
                </a:solidFill>
              </a:rPr>
              <a:t>Mein RCTF-Prompt</a:t>
            </a:r>
            <a:endParaRPr lang="en-US" sz="1000" dirty="0"/>
          </a:p>
        </p:txBody>
      </p:sp>
      <p:sp>
        <p:nvSpPr>
          <p:cNvPr id="14" name="Text 12"/>
          <p:cNvSpPr/>
          <p:nvPr/>
        </p:nvSpPr>
        <p:spPr>
          <a:xfrm>
            <a:off x="3026664" y="1636776"/>
            <a:ext cx="1737360" cy="685800"/>
          </a:xfrm>
          <a:prstGeom prst="rect">
            <a:avLst/>
          </a:prstGeom>
          <a:noFill/>
          <a:ln/>
        </p:spPr>
        <p:txBody>
          <a:bodyPr wrap="square" rtlCol="0" anchor="ctr"/>
          <a:lstStyle/>
          <a:p>
            <a:pPr marL="0" indent="0">
              <a:buNone/>
            </a:pPr>
            <a:endParaRPr lang="en-US" sz="1100" dirty="0"/>
          </a:p>
        </p:txBody>
      </p:sp>
      <p:sp>
        <p:nvSpPr>
          <p:cNvPr id="15" name="Shape 13"/>
          <p:cNvSpPr/>
          <p:nvPr/>
        </p:nvSpPr>
        <p:spPr>
          <a:xfrm>
            <a:off x="4946904" y="1298448"/>
            <a:ext cx="1920240" cy="1115568"/>
          </a:xfrm>
          <a:prstGeom prst="rect">
            <a:avLst/>
          </a:prstGeom>
          <a:solidFill>
            <a:srgbClr val="FFFFFF"/>
          </a:solidFill>
          <a:ln w="12700">
            <a:solidFill>
              <a:srgbClr val="E5E7EB"/>
            </a:solidFill>
            <a:prstDash val="solid"/>
          </a:ln>
        </p:spPr>
        <p:txBody>
          <a:bodyPr/>
          <a:lstStyle/>
          <a:p>
            <a:endParaRPr/>
          </a:p>
        </p:txBody>
      </p:sp>
      <p:sp>
        <p:nvSpPr>
          <p:cNvPr id="16" name="Shape 14"/>
          <p:cNvSpPr/>
          <p:nvPr/>
        </p:nvSpPr>
        <p:spPr>
          <a:xfrm>
            <a:off x="4946904" y="1298448"/>
            <a:ext cx="1920240" cy="292608"/>
          </a:xfrm>
          <a:prstGeom prst="rect">
            <a:avLst/>
          </a:prstGeom>
          <a:solidFill>
            <a:srgbClr val="EF4444"/>
          </a:solidFill>
          <a:ln w="12700">
            <a:solidFill>
              <a:srgbClr val="EF4444"/>
            </a:solidFill>
            <a:prstDash val="solid"/>
          </a:ln>
        </p:spPr>
        <p:txBody>
          <a:bodyPr/>
          <a:lstStyle/>
          <a:p>
            <a:endParaRPr/>
          </a:p>
        </p:txBody>
      </p:sp>
      <p:sp>
        <p:nvSpPr>
          <p:cNvPr id="17" name="Text 15"/>
          <p:cNvSpPr/>
          <p:nvPr/>
        </p:nvSpPr>
        <p:spPr>
          <a:xfrm>
            <a:off x="4992624" y="1298448"/>
            <a:ext cx="1828800" cy="292608"/>
          </a:xfrm>
          <a:prstGeom prst="rect">
            <a:avLst/>
          </a:prstGeom>
          <a:noFill/>
          <a:ln/>
        </p:spPr>
        <p:txBody>
          <a:bodyPr wrap="square" rtlCol="0" anchor="ctr"/>
          <a:lstStyle/>
          <a:p>
            <a:pPr marL="0" indent="0">
              <a:buNone/>
            </a:pPr>
            <a:r>
              <a:rPr lang="en-US" sz="1000" b="1" dirty="0">
                <a:solidFill>
                  <a:srgbClr val="FFFFFF"/>
                </a:solidFill>
              </a:rPr>
              <a:t>QA-Stufe &amp; Prüfmaßnahme</a:t>
            </a:r>
            <a:endParaRPr lang="en-US" sz="1000" dirty="0"/>
          </a:p>
        </p:txBody>
      </p:sp>
      <p:sp>
        <p:nvSpPr>
          <p:cNvPr id="18" name="Text 16"/>
          <p:cNvSpPr/>
          <p:nvPr/>
        </p:nvSpPr>
        <p:spPr>
          <a:xfrm>
            <a:off x="5020056" y="1636776"/>
            <a:ext cx="1737360" cy="685800"/>
          </a:xfrm>
          <a:prstGeom prst="rect">
            <a:avLst/>
          </a:prstGeom>
          <a:noFill/>
          <a:ln/>
        </p:spPr>
        <p:txBody>
          <a:bodyPr wrap="square" rtlCol="0" anchor="ctr"/>
          <a:lstStyle/>
          <a:p>
            <a:pPr marL="0" indent="0">
              <a:buNone/>
            </a:pPr>
            <a:endParaRPr lang="en-US" sz="1100" dirty="0"/>
          </a:p>
        </p:txBody>
      </p:sp>
      <p:sp>
        <p:nvSpPr>
          <p:cNvPr id="19" name="Shape 17"/>
          <p:cNvSpPr/>
          <p:nvPr/>
        </p:nvSpPr>
        <p:spPr>
          <a:xfrm>
            <a:off x="6940296" y="1298448"/>
            <a:ext cx="1920240" cy="1115568"/>
          </a:xfrm>
          <a:prstGeom prst="rect">
            <a:avLst/>
          </a:prstGeom>
          <a:solidFill>
            <a:srgbClr val="FFFFFF"/>
          </a:solidFill>
          <a:ln w="12700">
            <a:solidFill>
              <a:srgbClr val="E5E7EB"/>
            </a:solidFill>
            <a:prstDash val="solid"/>
          </a:ln>
        </p:spPr>
        <p:txBody>
          <a:bodyPr/>
          <a:lstStyle/>
          <a:p>
            <a:endParaRPr/>
          </a:p>
        </p:txBody>
      </p:sp>
      <p:sp>
        <p:nvSpPr>
          <p:cNvPr id="20" name="Shape 18"/>
          <p:cNvSpPr/>
          <p:nvPr/>
        </p:nvSpPr>
        <p:spPr>
          <a:xfrm>
            <a:off x="6940296" y="1298448"/>
            <a:ext cx="1920240" cy="292608"/>
          </a:xfrm>
          <a:prstGeom prst="rect">
            <a:avLst/>
          </a:prstGeom>
          <a:solidFill>
            <a:srgbClr val="F59E0B"/>
          </a:solidFill>
          <a:ln w="12700">
            <a:solidFill>
              <a:srgbClr val="F59E0B"/>
            </a:solidFill>
            <a:prstDash val="solid"/>
          </a:ln>
        </p:spPr>
        <p:txBody>
          <a:bodyPr/>
          <a:lstStyle/>
          <a:p>
            <a:endParaRPr/>
          </a:p>
        </p:txBody>
      </p:sp>
      <p:sp>
        <p:nvSpPr>
          <p:cNvPr id="21" name="Text 19"/>
          <p:cNvSpPr/>
          <p:nvPr/>
        </p:nvSpPr>
        <p:spPr>
          <a:xfrm>
            <a:off x="6986016" y="1298448"/>
            <a:ext cx="1828800" cy="292608"/>
          </a:xfrm>
          <a:prstGeom prst="rect">
            <a:avLst/>
          </a:prstGeom>
          <a:noFill/>
          <a:ln/>
        </p:spPr>
        <p:txBody>
          <a:bodyPr wrap="square" rtlCol="0" anchor="ctr"/>
          <a:lstStyle/>
          <a:p>
            <a:pPr marL="0" indent="0">
              <a:buNone/>
            </a:pPr>
            <a:r>
              <a:rPr lang="en-US" sz="1000" b="1" dirty="0">
                <a:solidFill>
                  <a:srgbClr val="FFFFFF"/>
                </a:solidFill>
              </a:rPr>
              <a:t>Wer sieht das Ergebnis?</a:t>
            </a:r>
            <a:endParaRPr lang="en-US" sz="1000" dirty="0"/>
          </a:p>
        </p:txBody>
      </p:sp>
      <p:sp>
        <p:nvSpPr>
          <p:cNvPr id="22" name="Text 20"/>
          <p:cNvSpPr/>
          <p:nvPr/>
        </p:nvSpPr>
        <p:spPr>
          <a:xfrm>
            <a:off x="7013448" y="1636776"/>
            <a:ext cx="1737360" cy="685800"/>
          </a:xfrm>
          <a:prstGeom prst="rect">
            <a:avLst/>
          </a:prstGeom>
          <a:noFill/>
          <a:ln/>
        </p:spPr>
        <p:txBody>
          <a:bodyPr wrap="square" rtlCol="0" anchor="ctr"/>
          <a:lstStyle/>
          <a:p>
            <a:pPr marL="0" indent="0">
              <a:buNone/>
            </a:pPr>
            <a:endParaRPr lang="en-US" sz="1100" dirty="0"/>
          </a:p>
        </p:txBody>
      </p:sp>
      <p:sp>
        <p:nvSpPr>
          <p:cNvPr id="23" name="Shape 21"/>
          <p:cNvSpPr/>
          <p:nvPr/>
        </p:nvSpPr>
        <p:spPr>
          <a:xfrm>
            <a:off x="365760" y="2560320"/>
            <a:ext cx="457200" cy="1115568"/>
          </a:xfrm>
          <a:prstGeom prst="rect">
            <a:avLst/>
          </a:prstGeom>
          <a:solidFill>
            <a:srgbClr val="10B981"/>
          </a:solidFill>
          <a:ln w="12700">
            <a:solidFill>
              <a:srgbClr val="10B981"/>
            </a:solidFill>
            <a:prstDash val="solid"/>
          </a:ln>
        </p:spPr>
        <p:txBody>
          <a:bodyPr/>
          <a:lstStyle/>
          <a:p>
            <a:endParaRPr/>
          </a:p>
        </p:txBody>
      </p:sp>
      <p:sp>
        <p:nvSpPr>
          <p:cNvPr id="24" name="Text 22"/>
          <p:cNvSpPr/>
          <p:nvPr/>
        </p:nvSpPr>
        <p:spPr>
          <a:xfrm>
            <a:off x="365760" y="2560320"/>
            <a:ext cx="457200" cy="1115568"/>
          </a:xfrm>
          <a:prstGeom prst="rect">
            <a:avLst/>
          </a:prstGeom>
          <a:noFill/>
          <a:ln/>
        </p:spPr>
        <p:txBody>
          <a:bodyPr wrap="square" rtlCol="0" anchor="ctr"/>
          <a:lstStyle/>
          <a:p>
            <a:pPr marL="0" indent="0" algn="ctr">
              <a:buNone/>
            </a:pPr>
            <a:r>
              <a:rPr lang="en-US" sz="2000" b="1" dirty="0">
                <a:solidFill>
                  <a:srgbClr val="FFFFFF"/>
                </a:solidFill>
              </a:rPr>
              <a:t>2</a:t>
            </a:r>
            <a:endParaRPr lang="en-US" sz="2000" dirty="0"/>
          </a:p>
        </p:txBody>
      </p:sp>
      <p:sp>
        <p:nvSpPr>
          <p:cNvPr id="25" name="Shape 23"/>
          <p:cNvSpPr/>
          <p:nvPr/>
        </p:nvSpPr>
        <p:spPr>
          <a:xfrm>
            <a:off x="960120" y="2560320"/>
            <a:ext cx="1920240" cy="1115568"/>
          </a:xfrm>
          <a:prstGeom prst="rect">
            <a:avLst/>
          </a:prstGeom>
          <a:solidFill>
            <a:srgbClr val="FFFFFF"/>
          </a:solidFill>
          <a:ln w="12700">
            <a:solidFill>
              <a:srgbClr val="E5E7EB"/>
            </a:solidFill>
            <a:prstDash val="solid"/>
          </a:ln>
        </p:spPr>
        <p:txBody>
          <a:bodyPr/>
          <a:lstStyle/>
          <a:p>
            <a:endParaRPr/>
          </a:p>
        </p:txBody>
      </p:sp>
      <p:sp>
        <p:nvSpPr>
          <p:cNvPr id="26" name="Shape 24"/>
          <p:cNvSpPr/>
          <p:nvPr/>
        </p:nvSpPr>
        <p:spPr>
          <a:xfrm>
            <a:off x="960120" y="2560320"/>
            <a:ext cx="1920240" cy="292608"/>
          </a:xfrm>
          <a:prstGeom prst="rect">
            <a:avLst/>
          </a:prstGeom>
          <a:solidFill>
            <a:srgbClr val="10B981"/>
          </a:solidFill>
          <a:ln w="12700">
            <a:solidFill>
              <a:srgbClr val="10B981"/>
            </a:solidFill>
            <a:prstDash val="solid"/>
          </a:ln>
        </p:spPr>
        <p:txBody>
          <a:bodyPr/>
          <a:lstStyle/>
          <a:p>
            <a:endParaRPr/>
          </a:p>
        </p:txBody>
      </p:sp>
      <p:sp>
        <p:nvSpPr>
          <p:cNvPr id="27" name="Text 25"/>
          <p:cNvSpPr/>
          <p:nvPr/>
        </p:nvSpPr>
        <p:spPr>
          <a:xfrm>
            <a:off x="1005840" y="2560320"/>
            <a:ext cx="1828800" cy="292608"/>
          </a:xfrm>
          <a:prstGeom prst="rect">
            <a:avLst/>
          </a:prstGeom>
          <a:noFill/>
          <a:ln/>
        </p:spPr>
        <p:txBody>
          <a:bodyPr wrap="square" rtlCol="0" anchor="ctr"/>
          <a:lstStyle/>
          <a:p>
            <a:pPr marL="0" indent="0">
              <a:buNone/>
            </a:pPr>
            <a:r>
              <a:rPr lang="en-US" sz="1000" b="1" dirty="0">
                <a:solidFill>
                  <a:srgbClr val="FFFFFF"/>
                </a:solidFill>
              </a:rPr>
              <a:t>Aufgabe &amp; Tool</a:t>
            </a:r>
            <a:endParaRPr lang="en-US" sz="1000" dirty="0"/>
          </a:p>
        </p:txBody>
      </p:sp>
      <p:sp>
        <p:nvSpPr>
          <p:cNvPr id="28" name="Text 26"/>
          <p:cNvSpPr/>
          <p:nvPr/>
        </p:nvSpPr>
        <p:spPr>
          <a:xfrm>
            <a:off x="1033272" y="2898648"/>
            <a:ext cx="1737360" cy="685800"/>
          </a:xfrm>
          <a:prstGeom prst="rect">
            <a:avLst/>
          </a:prstGeom>
          <a:noFill/>
          <a:ln/>
        </p:spPr>
        <p:txBody>
          <a:bodyPr wrap="square" rtlCol="0" anchor="ctr"/>
          <a:lstStyle/>
          <a:p>
            <a:pPr marL="0" indent="0">
              <a:buNone/>
            </a:pPr>
            <a:endParaRPr lang="en-US" sz="1100" dirty="0"/>
          </a:p>
        </p:txBody>
      </p:sp>
      <p:sp>
        <p:nvSpPr>
          <p:cNvPr id="29" name="Shape 27"/>
          <p:cNvSpPr/>
          <p:nvPr/>
        </p:nvSpPr>
        <p:spPr>
          <a:xfrm>
            <a:off x="2953512" y="2560320"/>
            <a:ext cx="1920240" cy="1115568"/>
          </a:xfrm>
          <a:prstGeom prst="rect">
            <a:avLst/>
          </a:prstGeom>
          <a:solidFill>
            <a:srgbClr val="FFFFFF"/>
          </a:solidFill>
          <a:ln w="12700">
            <a:solidFill>
              <a:srgbClr val="E5E7EB"/>
            </a:solidFill>
            <a:prstDash val="solid"/>
          </a:ln>
        </p:spPr>
        <p:txBody>
          <a:bodyPr/>
          <a:lstStyle/>
          <a:p>
            <a:endParaRPr/>
          </a:p>
        </p:txBody>
      </p:sp>
      <p:sp>
        <p:nvSpPr>
          <p:cNvPr id="30" name="Shape 28"/>
          <p:cNvSpPr/>
          <p:nvPr/>
        </p:nvSpPr>
        <p:spPr>
          <a:xfrm>
            <a:off x="2953512" y="2560320"/>
            <a:ext cx="1920240" cy="292608"/>
          </a:xfrm>
          <a:prstGeom prst="rect">
            <a:avLst/>
          </a:prstGeom>
          <a:solidFill>
            <a:srgbClr val="8B5CF6"/>
          </a:solidFill>
          <a:ln w="12700">
            <a:solidFill>
              <a:srgbClr val="8B5CF6"/>
            </a:solidFill>
            <a:prstDash val="solid"/>
          </a:ln>
        </p:spPr>
        <p:txBody>
          <a:bodyPr/>
          <a:lstStyle/>
          <a:p>
            <a:endParaRPr/>
          </a:p>
        </p:txBody>
      </p:sp>
      <p:sp>
        <p:nvSpPr>
          <p:cNvPr id="31" name="Text 29"/>
          <p:cNvSpPr/>
          <p:nvPr/>
        </p:nvSpPr>
        <p:spPr>
          <a:xfrm>
            <a:off x="2999232" y="2560320"/>
            <a:ext cx="1828800" cy="292608"/>
          </a:xfrm>
          <a:prstGeom prst="rect">
            <a:avLst/>
          </a:prstGeom>
          <a:noFill/>
          <a:ln/>
        </p:spPr>
        <p:txBody>
          <a:bodyPr wrap="square" rtlCol="0" anchor="ctr"/>
          <a:lstStyle/>
          <a:p>
            <a:pPr marL="0" indent="0">
              <a:buNone/>
            </a:pPr>
            <a:r>
              <a:rPr lang="en-US" sz="1000" b="1" dirty="0">
                <a:solidFill>
                  <a:srgbClr val="FFFFFF"/>
                </a:solidFill>
              </a:rPr>
              <a:t>Mein RCTF-Prompt</a:t>
            </a:r>
            <a:endParaRPr lang="en-US" sz="1000" dirty="0"/>
          </a:p>
        </p:txBody>
      </p:sp>
      <p:sp>
        <p:nvSpPr>
          <p:cNvPr id="32" name="Text 30"/>
          <p:cNvSpPr/>
          <p:nvPr/>
        </p:nvSpPr>
        <p:spPr>
          <a:xfrm>
            <a:off x="3026664" y="2898648"/>
            <a:ext cx="1737360" cy="685800"/>
          </a:xfrm>
          <a:prstGeom prst="rect">
            <a:avLst/>
          </a:prstGeom>
          <a:noFill/>
          <a:ln/>
        </p:spPr>
        <p:txBody>
          <a:bodyPr wrap="square" rtlCol="0" anchor="ctr"/>
          <a:lstStyle/>
          <a:p>
            <a:pPr marL="0" indent="0">
              <a:buNone/>
            </a:pPr>
            <a:endParaRPr lang="en-US" sz="1100" dirty="0"/>
          </a:p>
        </p:txBody>
      </p:sp>
      <p:sp>
        <p:nvSpPr>
          <p:cNvPr id="33" name="Shape 31"/>
          <p:cNvSpPr/>
          <p:nvPr/>
        </p:nvSpPr>
        <p:spPr>
          <a:xfrm>
            <a:off x="4946904" y="2560320"/>
            <a:ext cx="1920240" cy="1115568"/>
          </a:xfrm>
          <a:prstGeom prst="rect">
            <a:avLst/>
          </a:prstGeom>
          <a:solidFill>
            <a:srgbClr val="FFFFFF"/>
          </a:solidFill>
          <a:ln w="12700">
            <a:solidFill>
              <a:srgbClr val="E5E7EB"/>
            </a:solidFill>
            <a:prstDash val="solid"/>
          </a:ln>
        </p:spPr>
        <p:txBody>
          <a:bodyPr/>
          <a:lstStyle/>
          <a:p>
            <a:endParaRPr/>
          </a:p>
        </p:txBody>
      </p:sp>
      <p:sp>
        <p:nvSpPr>
          <p:cNvPr id="34" name="Shape 32"/>
          <p:cNvSpPr/>
          <p:nvPr/>
        </p:nvSpPr>
        <p:spPr>
          <a:xfrm>
            <a:off x="4946904" y="2560320"/>
            <a:ext cx="1920240" cy="292608"/>
          </a:xfrm>
          <a:prstGeom prst="rect">
            <a:avLst/>
          </a:prstGeom>
          <a:solidFill>
            <a:srgbClr val="EF4444"/>
          </a:solidFill>
          <a:ln w="12700">
            <a:solidFill>
              <a:srgbClr val="EF4444"/>
            </a:solidFill>
            <a:prstDash val="solid"/>
          </a:ln>
        </p:spPr>
        <p:txBody>
          <a:bodyPr/>
          <a:lstStyle/>
          <a:p>
            <a:endParaRPr/>
          </a:p>
        </p:txBody>
      </p:sp>
      <p:sp>
        <p:nvSpPr>
          <p:cNvPr id="35" name="Text 33"/>
          <p:cNvSpPr/>
          <p:nvPr/>
        </p:nvSpPr>
        <p:spPr>
          <a:xfrm>
            <a:off x="4992624" y="2560320"/>
            <a:ext cx="1828800" cy="292608"/>
          </a:xfrm>
          <a:prstGeom prst="rect">
            <a:avLst/>
          </a:prstGeom>
          <a:noFill/>
          <a:ln/>
        </p:spPr>
        <p:txBody>
          <a:bodyPr wrap="square" rtlCol="0" anchor="ctr"/>
          <a:lstStyle/>
          <a:p>
            <a:pPr marL="0" indent="0">
              <a:buNone/>
            </a:pPr>
            <a:r>
              <a:rPr lang="en-US" sz="1000" b="1" dirty="0">
                <a:solidFill>
                  <a:srgbClr val="FFFFFF"/>
                </a:solidFill>
              </a:rPr>
              <a:t>QA-Stufe &amp; Prüfmaßnahme</a:t>
            </a:r>
            <a:endParaRPr lang="en-US" sz="1000" dirty="0"/>
          </a:p>
        </p:txBody>
      </p:sp>
      <p:sp>
        <p:nvSpPr>
          <p:cNvPr id="36" name="Text 34"/>
          <p:cNvSpPr/>
          <p:nvPr/>
        </p:nvSpPr>
        <p:spPr>
          <a:xfrm>
            <a:off x="5020056" y="2898648"/>
            <a:ext cx="1737360" cy="685800"/>
          </a:xfrm>
          <a:prstGeom prst="rect">
            <a:avLst/>
          </a:prstGeom>
          <a:noFill/>
          <a:ln/>
        </p:spPr>
        <p:txBody>
          <a:bodyPr wrap="square" rtlCol="0" anchor="ctr"/>
          <a:lstStyle/>
          <a:p>
            <a:pPr marL="0" indent="0">
              <a:buNone/>
            </a:pPr>
            <a:endParaRPr lang="en-US" sz="1100" dirty="0"/>
          </a:p>
        </p:txBody>
      </p:sp>
      <p:sp>
        <p:nvSpPr>
          <p:cNvPr id="37" name="Shape 35"/>
          <p:cNvSpPr/>
          <p:nvPr/>
        </p:nvSpPr>
        <p:spPr>
          <a:xfrm>
            <a:off x="6940296" y="2560320"/>
            <a:ext cx="1920240" cy="1115568"/>
          </a:xfrm>
          <a:prstGeom prst="rect">
            <a:avLst/>
          </a:prstGeom>
          <a:solidFill>
            <a:srgbClr val="FFFFFF"/>
          </a:solidFill>
          <a:ln w="12700">
            <a:solidFill>
              <a:srgbClr val="E5E7EB"/>
            </a:solidFill>
            <a:prstDash val="solid"/>
          </a:ln>
        </p:spPr>
        <p:txBody>
          <a:bodyPr/>
          <a:lstStyle/>
          <a:p>
            <a:endParaRPr/>
          </a:p>
        </p:txBody>
      </p:sp>
      <p:sp>
        <p:nvSpPr>
          <p:cNvPr id="38" name="Shape 36"/>
          <p:cNvSpPr/>
          <p:nvPr/>
        </p:nvSpPr>
        <p:spPr>
          <a:xfrm>
            <a:off x="6940296" y="2560320"/>
            <a:ext cx="1920240" cy="292608"/>
          </a:xfrm>
          <a:prstGeom prst="rect">
            <a:avLst/>
          </a:prstGeom>
          <a:solidFill>
            <a:srgbClr val="F59E0B"/>
          </a:solidFill>
          <a:ln w="12700">
            <a:solidFill>
              <a:srgbClr val="F59E0B"/>
            </a:solidFill>
            <a:prstDash val="solid"/>
          </a:ln>
        </p:spPr>
        <p:txBody>
          <a:bodyPr/>
          <a:lstStyle/>
          <a:p>
            <a:endParaRPr/>
          </a:p>
        </p:txBody>
      </p:sp>
      <p:sp>
        <p:nvSpPr>
          <p:cNvPr id="39" name="Text 37"/>
          <p:cNvSpPr/>
          <p:nvPr/>
        </p:nvSpPr>
        <p:spPr>
          <a:xfrm>
            <a:off x="6986016" y="2560320"/>
            <a:ext cx="1828800" cy="292608"/>
          </a:xfrm>
          <a:prstGeom prst="rect">
            <a:avLst/>
          </a:prstGeom>
          <a:noFill/>
          <a:ln/>
        </p:spPr>
        <p:txBody>
          <a:bodyPr wrap="square" rtlCol="0" anchor="ctr"/>
          <a:lstStyle/>
          <a:p>
            <a:pPr marL="0" indent="0">
              <a:buNone/>
            </a:pPr>
            <a:r>
              <a:rPr lang="en-US" sz="1000" b="1" dirty="0">
                <a:solidFill>
                  <a:srgbClr val="FFFFFF"/>
                </a:solidFill>
              </a:rPr>
              <a:t>Wer sieht das Ergebnis?</a:t>
            </a:r>
            <a:endParaRPr lang="en-US" sz="1000" dirty="0"/>
          </a:p>
        </p:txBody>
      </p:sp>
      <p:sp>
        <p:nvSpPr>
          <p:cNvPr id="40" name="Text 38"/>
          <p:cNvSpPr/>
          <p:nvPr/>
        </p:nvSpPr>
        <p:spPr>
          <a:xfrm>
            <a:off x="7013448" y="2898648"/>
            <a:ext cx="1737360" cy="685800"/>
          </a:xfrm>
          <a:prstGeom prst="rect">
            <a:avLst/>
          </a:prstGeom>
          <a:noFill/>
          <a:ln/>
        </p:spPr>
        <p:txBody>
          <a:bodyPr wrap="square" rtlCol="0" anchor="ctr"/>
          <a:lstStyle/>
          <a:p>
            <a:pPr marL="0" indent="0">
              <a:buNone/>
            </a:pPr>
            <a:endParaRPr lang="en-US" sz="1100" dirty="0"/>
          </a:p>
        </p:txBody>
      </p:sp>
      <p:sp>
        <p:nvSpPr>
          <p:cNvPr id="41" name="Shape 39"/>
          <p:cNvSpPr/>
          <p:nvPr/>
        </p:nvSpPr>
        <p:spPr>
          <a:xfrm>
            <a:off x="365760" y="3822192"/>
            <a:ext cx="457200" cy="1115568"/>
          </a:xfrm>
          <a:prstGeom prst="rect">
            <a:avLst/>
          </a:prstGeom>
          <a:solidFill>
            <a:srgbClr val="10B981"/>
          </a:solidFill>
          <a:ln w="12700">
            <a:solidFill>
              <a:srgbClr val="10B981"/>
            </a:solidFill>
            <a:prstDash val="solid"/>
          </a:ln>
        </p:spPr>
        <p:txBody>
          <a:bodyPr/>
          <a:lstStyle/>
          <a:p>
            <a:endParaRPr/>
          </a:p>
        </p:txBody>
      </p:sp>
      <p:sp>
        <p:nvSpPr>
          <p:cNvPr id="42" name="Text 40"/>
          <p:cNvSpPr/>
          <p:nvPr/>
        </p:nvSpPr>
        <p:spPr>
          <a:xfrm>
            <a:off x="365760" y="3822192"/>
            <a:ext cx="457200" cy="1115568"/>
          </a:xfrm>
          <a:prstGeom prst="rect">
            <a:avLst/>
          </a:prstGeom>
          <a:noFill/>
          <a:ln/>
        </p:spPr>
        <p:txBody>
          <a:bodyPr wrap="square" rtlCol="0" anchor="ctr"/>
          <a:lstStyle/>
          <a:p>
            <a:pPr marL="0" indent="0" algn="ctr">
              <a:buNone/>
            </a:pPr>
            <a:r>
              <a:rPr lang="en-US" sz="2000" b="1" dirty="0">
                <a:solidFill>
                  <a:srgbClr val="FFFFFF"/>
                </a:solidFill>
              </a:rPr>
              <a:t>3</a:t>
            </a:r>
            <a:endParaRPr lang="en-US" sz="2000" dirty="0"/>
          </a:p>
        </p:txBody>
      </p:sp>
      <p:sp>
        <p:nvSpPr>
          <p:cNvPr id="43" name="Shape 41"/>
          <p:cNvSpPr/>
          <p:nvPr/>
        </p:nvSpPr>
        <p:spPr>
          <a:xfrm>
            <a:off x="960120" y="3822192"/>
            <a:ext cx="1920240" cy="1115568"/>
          </a:xfrm>
          <a:prstGeom prst="rect">
            <a:avLst/>
          </a:prstGeom>
          <a:solidFill>
            <a:srgbClr val="FFFFFF"/>
          </a:solidFill>
          <a:ln w="12700">
            <a:solidFill>
              <a:srgbClr val="E5E7EB"/>
            </a:solidFill>
            <a:prstDash val="solid"/>
          </a:ln>
        </p:spPr>
        <p:txBody>
          <a:bodyPr/>
          <a:lstStyle/>
          <a:p>
            <a:endParaRPr/>
          </a:p>
        </p:txBody>
      </p:sp>
      <p:sp>
        <p:nvSpPr>
          <p:cNvPr id="44" name="Shape 42"/>
          <p:cNvSpPr/>
          <p:nvPr/>
        </p:nvSpPr>
        <p:spPr>
          <a:xfrm>
            <a:off x="960120" y="3822192"/>
            <a:ext cx="1920240" cy="292608"/>
          </a:xfrm>
          <a:prstGeom prst="rect">
            <a:avLst/>
          </a:prstGeom>
          <a:solidFill>
            <a:srgbClr val="10B981"/>
          </a:solidFill>
          <a:ln w="12700">
            <a:solidFill>
              <a:srgbClr val="10B981"/>
            </a:solidFill>
            <a:prstDash val="solid"/>
          </a:ln>
        </p:spPr>
        <p:txBody>
          <a:bodyPr/>
          <a:lstStyle/>
          <a:p>
            <a:endParaRPr/>
          </a:p>
        </p:txBody>
      </p:sp>
      <p:sp>
        <p:nvSpPr>
          <p:cNvPr id="45" name="Text 43"/>
          <p:cNvSpPr/>
          <p:nvPr/>
        </p:nvSpPr>
        <p:spPr>
          <a:xfrm>
            <a:off x="1005840" y="3822192"/>
            <a:ext cx="1828800" cy="292608"/>
          </a:xfrm>
          <a:prstGeom prst="rect">
            <a:avLst/>
          </a:prstGeom>
          <a:noFill/>
          <a:ln/>
        </p:spPr>
        <p:txBody>
          <a:bodyPr wrap="square" rtlCol="0" anchor="ctr"/>
          <a:lstStyle/>
          <a:p>
            <a:pPr marL="0" indent="0">
              <a:buNone/>
            </a:pPr>
            <a:r>
              <a:rPr lang="en-US" sz="1000" b="1" dirty="0">
                <a:solidFill>
                  <a:srgbClr val="FFFFFF"/>
                </a:solidFill>
              </a:rPr>
              <a:t>Aufgabe &amp; Tool</a:t>
            </a:r>
            <a:endParaRPr lang="en-US" sz="1000" dirty="0"/>
          </a:p>
        </p:txBody>
      </p:sp>
      <p:sp>
        <p:nvSpPr>
          <p:cNvPr id="46" name="Text 44"/>
          <p:cNvSpPr/>
          <p:nvPr/>
        </p:nvSpPr>
        <p:spPr>
          <a:xfrm>
            <a:off x="1033272" y="4160520"/>
            <a:ext cx="1737360" cy="685800"/>
          </a:xfrm>
          <a:prstGeom prst="rect">
            <a:avLst/>
          </a:prstGeom>
          <a:noFill/>
          <a:ln/>
        </p:spPr>
        <p:txBody>
          <a:bodyPr wrap="square" rtlCol="0" anchor="ctr"/>
          <a:lstStyle/>
          <a:p>
            <a:pPr marL="0" indent="0">
              <a:buNone/>
            </a:pPr>
            <a:endParaRPr lang="en-US" sz="1100" dirty="0"/>
          </a:p>
        </p:txBody>
      </p:sp>
      <p:sp>
        <p:nvSpPr>
          <p:cNvPr id="47" name="Shape 45"/>
          <p:cNvSpPr/>
          <p:nvPr/>
        </p:nvSpPr>
        <p:spPr>
          <a:xfrm>
            <a:off x="2953512" y="3822192"/>
            <a:ext cx="1920240" cy="1115568"/>
          </a:xfrm>
          <a:prstGeom prst="rect">
            <a:avLst/>
          </a:prstGeom>
          <a:solidFill>
            <a:srgbClr val="FFFFFF"/>
          </a:solidFill>
          <a:ln w="12700">
            <a:solidFill>
              <a:srgbClr val="E5E7EB"/>
            </a:solidFill>
            <a:prstDash val="solid"/>
          </a:ln>
        </p:spPr>
        <p:txBody>
          <a:bodyPr/>
          <a:lstStyle/>
          <a:p>
            <a:endParaRPr/>
          </a:p>
        </p:txBody>
      </p:sp>
      <p:sp>
        <p:nvSpPr>
          <p:cNvPr id="48" name="Shape 46"/>
          <p:cNvSpPr/>
          <p:nvPr/>
        </p:nvSpPr>
        <p:spPr>
          <a:xfrm>
            <a:off x="2953512" y="3822192"/>
            <a:ext cx="1920240" cy="292608"/>
          </a:xfrm>
          <a:prstGeom prst="rect">
            <a:avLst/>
          </a:prstGeom>
          <a:solidFill>
            <a:srgbClr val="8B5CF6"/>
          </a:solidFill>
          <a:ln w="12700">
            <a:solidFill>
              <a:srgbClr val="8B5CF6"/>
            </a:solidFill>
            <a:prstDash val="solid"/>
          </a:ln>
        </p:spPr>
        <p:txBody>
          <a:bodyPr/>
          <a:lstStyle/>
          <a:p>
            <a:endParaRPr/>
          </a:p>
        </p:txBody>
      </p:sp>
      <p:sp>
        <p:nvSpPr>
          <p:cNvPr id="49" name="Text 47"/>
          <p:cNvSpPr/>
          <p:nvPr/>
        </p:nvSpPr>
        <p:spPr>
          <a:xfrm>
            <a:off x="2999232" y="3822192"/>
            <a:ext cx="1828800" cy="292608"/>
          </a:xfrm>
          <a:prstGeom prst="rect">
            <a:avLst/>
          </a:prstGeom>
          <a:noFill/>
          <a:ln/>
        </p:spPr>
        <p:txBody>
          <a:bodyPr wrap="square" rtlCol="0" anchor="ctr"/>
          <a:lstStyle/>
          <a:p>
            <a:pPr marL="0" indent="0">
              <a:buNone/>
            </a:pPr>
            <a:r>
              <a:rPr lang="en-US" sz="1000" b="1" dirty="0">
                <a:solidFill>
                  <a:srgbClr val="FFFFFF"/>
                </a:solidFill>
              </a:rPr>
              <a:t>Mein RCTF-Prompt</a:t>
            </a:r>
            <a:endParaRPr lang="en-US" sz="1000" dirty="0"/>
          </a:p>
        </p:txBody>
      </p:sp>
      <p:sp>
        <p:nvSpPr>
          <p:cNvPr id="50" name="Text 48"/>
          <p:cNvSpPr/>
          <p:nvPr/>
        </p:nvSpPr>
        <p:spPr>
          <a:xfrm>
            <a:off x="3026664" y="4160520"/>
            <a:ext cx="1737360" cy="685800"/>
          </a:xfrm>
          <a:prstGeom prst="rect">
            <a:avLst/>
          </a:prstGeom>
          <a:noFill/>
          <a:ln/>
        </p:spPr>
        <p:txBody>
          <a:bodyPr wrap="square" rtlCol="0" anchor="ctr"/>
          <a:lstStyle/>
          <a:p>
            <a:pPr marL="0" indent="0">
              <a:buNone/>
            </a:pPr>
            <a:endParaRPr lang="en-US" sz="1100" dirty="0"/>
          </a:p>
        </p:txBody>
      </p:sp>
      <p:sp>
        <p:nvSpPr>
          <p:cNvPr id="51" name="Shape 49"/>
          <p:cNvSpPr/>
          <p:nvPr/>
        </p:nvSpPr>
        <p:spPr>
          <a:xfrm>
            <a:off x="4946904" y="3822192"/>
            <a:ext cx="1920240" cy="1115568"/>
          </a:xfrm>
          <a:prstGeom prst="rect">
            <a:avLst/>
          </a:prstGeom>
          <a:solidFill>
            <a:srgbClr val="FFFFFF"/>
          </a:solidFill>
          <a:ln w="12700">
            <a:solidFill>
              <a:srgbClr val="E5E7EB"/>
            </a:solidFill>
            <a:prstDash val="solid"/>
          </a:ln>
        </p:spPr>
        <p:txBody>
          <a:bodyPr/>
          <a:lstStyle/>
          <a:p>
            <a:endParaRPr/>
          </a:p>
        </p:txBody>
      </p:sp>
      <p:sp>
        <p:nvSpPr>
          <p:cNvPr id="52" name="Shape 50"/>
          <p:cNvSpPr/>
          <p:nvPr/>
        </p:nvSpPr>
        <p:spPr>
          <a:xfrm>
            <a:off x="4946904" y="3822192"/>
            <a:ext cx="1920240" cy="292608"/>
          </a:xfrm>
          <a:prstGeom prst="rect">
            <a:avLst/>
          </a:prstGeom>
          <a:solidFill>
            <a:srgbClr val="EF4444"/>
          </a:solidFill>
          <a:ln w="12700">
            <a:solidFill>
              <a:srgbClr val="EF4444"/>
            </a:solidFill>
            <a:prstDash val="solid"/>
          </a:ln>
        </p:spPr>
        <p:txBody>
          <a:bodyPr/>
          <a:lstStyle/>
          <a:p>
            <a:endParaRPr/>
          </a:p>
        </p:txBody>
      </p:sp>
      <p:sp>
        <p:nvSpPr>
          <p:cNvPr id="53" name="Text 51"/>
          <p:cNvSpPr/>
          <p:nvPr/>
        </p:nvSpPr>
        <p:spPr>
          <a:xfrm>
            <a:off x="4992624" y="3822192"/>
            <a:ext cx="1828800" cy="292608"/>
          </a:xfrm>
          <a:prstGeom prst="rect">
            <a:avLst/>
          </a:prstGeom>
          <a:noFill/>
          <a:ln/>
        </p:spPr>
        <p:txBody>
          <a:bodyPr wrap="square" rtlCol="0" anchor="ctr"/>
          <a:lstStyle/>
          <a:p>
            <a:pPr marL="0" indent="0">
              <a:buNone/>
            </a:pPr>
            <a:r>
              <a:rPr lang="en-US" sz="1000" b="1" dirty="0">
                <a:solidFill>
                  <a:srgbClr val="FFFFFF"/>
                </a:solidFill>
              </a:rPr>
              <a:t>QA-Stufe &amp; Prüfmaßnahme</a:t>
            </a:r>
            <a:endParaRPr lang="en-US" sz="1000" dirty="0"/>
          </a:p>
        </p:txBody>
      </p:sp>
      <p:sp>
        <p:nvSpPr>
          <p:cNvPr id="54" name="Text 52"/>
          <p:cNvSpPr/>
          <p:nvPr/>
        </p:nvSpPr>
        <p:spPr>
          <a:xfrm>
            <a:off x="5020056" y="4160520"/>
            <a:ext cx="1737360" cy="685800"/>
          </a:xfrm>
          <a:prstGeom prst="rect">
            <a:avLst/>
          </a:prstGeom>
          <a:noFill/>
          <a:ln/>
        </p:spPr>
        <p:txBody>
          <a:bodyPr wrap="square" rtlCol="0" anchor="ctr"/>
          <a:lstStyle/>
          <a:p>
            <a:pPr marL="0" indent="0">
              <a:buNone/>
            </a:pPr>
            <a:endParaRPr lang="en-US" sz="1100" dirty="0"/>
          </a:p>
        </p:txBody>
      </p:sp>
      <p:sp>
        <p:nvSpPr>
          <p:cNvPr id="55" name="Shape 53"/>
          <p:cNvSpPr/>
          <p:nvPr/>
        </p:nvSpPr>
        <p:spPr>
          <a:xfrm>
            <a:off x="6940296" y="3822192"/>
            <a:ext cx="1920240" cy="1115568"/>
          </a:xfrm>
          <a:prstGeom prst="rect">
            <a:avLst/>
          </a:prstGeom>
          <a:solidFill>
            <a:srgbClr val="FFFFFF"/>
          </a:solidFill>
          <a:ln w="12700">
            <a:solidFill>
              <a:srgbClr val="E5E7EB"/>
            </a:solidFill>
            <a:prstDash val="solid"/>
          </a:ln>
        </p:spPr>
        <p:txBody>
          <a:bodyPr/>
          <a:lstStyle/>
          <a:p>
            <a:endParaRPr/>
          </a:p>
        </p:txBody>
      </p:sp>
      <p:sp>
        <p:nvSpPr>
          <p:cNvPr id="56" name="Shape 54"/>
          <p:cNvSpPr/>
          <p:nvPr/>
        </p:nvSpPr>
        <p:spPr>
          <a:xfrm>
            <a:off x="6940296" y="3822192"/>
            <a:ext cx="1920240" cy="292608"/>
          </a:xfrm>
          <a:prstGeom prst="rect">
            <a:avLst/>
          </a:prstGeom>
          <a:solidFill>
            <a:srgbClr val="F59E0B"/>
          </a:solidFill>
          <a:ln w="12700">
            <a:solidFill>
              <a:srgbClr val="F59E0B"/>
            </a:solidFill>
            <a:prstDash val="solid"/>
          </a:ln>
        </p:spPr>
        <p:txBody>
          <a:bodyPr/>
          <a:lstStyle/>
          <a:p>
            <a:endParaRPr/>
          </a:p>
        </p:txBody>
      </p:sp>
      <p:sp>
        <p:nvSpPr>
          <p:cNvPr id="57" name="Text 55"/>
          <p:cNvSpPr/>
          <p:nvPr/>
        </p:nvSpPr>
        <p:spPr>
          <a:xfrm>
            <a:off x="6986016" y="3822192"/>
            <a:ext cx="1828800" cy="292608"/>
          </a:xfrm>
          <a:prstGeom prst="rect">
            <a:avLst/>
          </a:prstGeom>
          <a:noFill/>
          <a:ln/>
        </p:spPr>
        <p:txBody>
          <a:bodyPr wrap="square" rtlCol="0" anchor="ctr"/>
          <a:lstStyle/>
          <a:p>
            <a:pPr marL="0" indent="0">
              <a:buNone/>
            </a:pPr>
            <a:r>
              <a:rPr lang="en-US" sz="1000" b="1" dirty="0">
                <a:solidFill>
                  <a:srgbClr val="FFFFFF"/>
                </a:solidFill>
              </a:rPr>
              <a:t>Wer sieht das Ergebnis?</a:t>
            </a:r>
            <a:endParaRPr lang="en-US" sz="1000" dirty="0"/>
          </a:p>
        </p:txBody>
      </p:sp>
      <p:sp>
        <p:nvSpPr>
          <p:cNvPr id="58" name="Text 56"/>
          <p:cNvSpPr/>
          <p:nvPr/>
        </p:nvSpPr>
        <p:spPr>
          <a:xfrm>
            <a:off x="7013448" y="4160520"/>
            <a:ext cx="1737360" cy="685800"/>
          </a:xfrm>
          <a:prstGeom prst="rect">
            <a:avLst/>
          </a:prstGeom>
          <a:noFill/>
          <a:ln/>
        </p:spPr>
        <p:txBody>
          <a:bodyPr wrap="square" rtlCol="0" anchor="ctr"/>
          <a:lstStyle/>
          <a:p>
            <a:pPr marL="0" indent="0">
              <a:buNone/>
            </a:pPr>
            <a:endParaRPr lang="en-US" sz="1100" dirty="0"/>
          </a:p>
        </p:txBody>
      </p:sp>
      <p:sp>
        <p:nvSpPr>
          <p:cNvPr id="61" name="TextBox 6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F-43  |  Mein KI-</a:t>
            </a:r>
            <a:r>
              <a:rPr sz="850" b="1" dirty="0" err="1">
                <a:solidFill>
                  <a:srgbClr val="FFFFFF"/>
                </a:solidFill>
                <a:latin typeface="Calibri"/>
              </a:rPr>
              <a:t>Einsatzplan</a:t>
            </a:r>
            <a:r>
              <a:rPr sz="850" b="1" dirty="0">
                <a:solidFill>
                  <a:srgbClr val="FFFFFF"/>
                </a:solidFill>
                <a:latin typeface="Calibri"/>
              </a:rPr>
              <a:t> — 3 </a:t>
            </a:r>
            <a:r>
              <a:rPr sz="850" b="1" dirty="0" err="1">
                <a:solidFill>
                  <a:srgbClr val="FFFFFF"/>
                </a:solidFill>
                <a:latin typeface="Calibri"/>
              </a:rPr>
              <a:t>Aufgaben</a:t>
            </a:r>
            <a:r>
              <a:rPr sz="850" b="1" dirty="0">
                <a:solidFill>
                  <a:srgbClr val="FFFFFF"/>
                </a:solidFill>
                <a:latin typeface="Calibri"/>
              </a:rPr>
              <a:t> ab morgen</a:t>
            </a:r>
          </a:p>
        </p:txBody>
      </p:sp>
      <p:pic>
        <p:nvPicPr>
          <p:cNvPr id="6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63" name="foundic_text_6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3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10B981"/>
          </a:solidFill>
          <a:ln w="12700">
            <a:solidFill>
              <a:srgbClr val="10B981"/>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3  ·  Zusammenfassung</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Alle 3 Module auf einen Blick</a:t>
            </a:r>
            <a:endParaRPr lang="en-US" sz="2600" dirty="0"/>
          </a:p>
        </p:txBody>
      </p:sp>
      <p:sp>
        <p:nvSpPr>
          <p:cNvPr id="24" name="merksatz_bg_24"/>
          <p:cNvSpPr/>
          <p:nvPr/>
        </p:nvSpPr>
        <p:spPr>
          <a:xfrm>
            <a:off x="0" y="4754880"/>
            <a:ext cx="9144000" cy="388620"/>
          </a:xfrm>
          <a:prstGeom prst="rect">
            <a:avLst/>
          </a:prstGeom>
          <a:solidFill>
            <a:srgbClr val="FEF3C7"/>
          </a:solidFill>
          <a:ln w="12700">
            <a:solidFill>
              <a:srgbClr val="F59E0B"/>
            </a:solidFill>
          </a:ln>
        </p:spPr>
        <p:txBody>
          <a:bodyPr/>
          <a:lstStyle/>
          <a:p>
            <a:endParaRPr/>
          </a:p>
        </p:txBody>
      </p:sp>
      <p:sp>
        <p:nvSpPr>
          <p:cNvPr id="20" name="Text 18"/>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Was ändert sich für Sie ab morgen konkret?</a:t>
            </a:r>
            <a:endParaRPr lang="en-US" sz="1400" dirty="0"/>
          </a:p>
        </p:txBody>
      </p:sp>
      <p:sp>
        <p:nvSpPr>
          <p:cNvPr id="21" name="TextBox 2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F-44  |  Alle 3 Module auf </a:t>
            </a:r>
            <a:r>
              <a:rPr sz="850" b="1" dirty="0" err="1">
                <a:solidFill>
                  <a:srgbClr val="FFFFFF"/>
                </a:solidFill>
                <a:latin typeface="Calibri"/>
              </a:rPr>
              <a:t>einen</a:t>
            </a:r>
            <a:r>
              <a:rPr sz="850" b="1" dirty="0">
                <a:solidFill>
                  <a:srgbClr val="FFFFFF"/>
                </a:solidFill>
                <a:latin typeface="Calibri"/>
              </a:rPr>
              <a:t> Blick</a:t>
            </a:r>
          </a:p>
        </p:txBody>
      </p:sp>
      <p:pic>
        <p:nvPicPr>
          <p:cNvPr id="2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3" name="foundic_text_23">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
        <p:nvSpPr>
          <p:cNvPr id="25" name="Shape 3">
            <a:extLst>
              <a:ext uri="{FF2B5EF4-FFF2-40B4-BE49-F238E27FC236}">
                <a16:creationId xmlns:a16="http://schemas.microsoft.com/office/drawing/2014/main" id="{BA12D1E7-6887-9EA0-4B81-DF2BC95F72FD}"/>
              </a:ext>
            </a:extLst>
          </p:cNvPr>
          <p:cNvSpPr/>
          <p:nvPr/>
        </p:nvSpPr>
        <p:spPr>
          <a:xfrm>
            <a:off x="475488" y="1557180"/>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6" name="Shape 4">
            <a:extLst>
              <a:ext uri="{FF2B5EF4-FFF2-40B4-BE49-F238E27FC236}">
                <a16:creationId xmlns:a16="http://schemas.microsoft.com/office/drawing/2014/main" id="{437A97E2-2AC4-F8D9-39EC-082FF5D6597C}"/>
              </a:ext>
            </a:extLst>
          </p:cNvPr>
          <p:cNvSpPr/>
          <p:nvPr/>
        </p:nvSpPr>
        <p:spPr>
          <a:xfrm>
            <a:off x="475488" y="1557180"/>
            <a:ext cx="64008" cy="758952"/>
          </a:xfrm>
          <a:prstGeom prst="rect">
            <a:avLst/>
          </a:prstGeom>
          <a:solidFill>
            <a:srgbClr val="3B82F6"/>
          </a:solidFill>
          <a:ln w="12700">
            <a:solidFill>
              <a:srgbClr val="3B82F6"/>
            </a:solidFill>
            <a:prstDash val="solid"/>
          </a:ln>
        </p:spPr>
        <p:txBody>
          <a:bodyPr/>
          <a:lstStyle/>
          <a:p>
            <a:endParaRPr/>
          </a:p>
        </p:txBody>
      </p:sp>
      <p:pic>
        <p:nvPicPr>
          <p:cNvPr id="27" name="Image 0" descr="preencoded.png">
            <a:extLst>
              <a:ext uri="{FF2B5EF4-FFF2-40B4-BE49-F238E27FC236}">
                <a16:creationId xmlns:a16="http://schemas.microsoft.com/office/drawing/2014/main" id="{CA8F9D53-2898-0710-4CB1-90E2DD00CD3B}"/>
              </a:ext>
            </a:extLst>
          </p:cNvPr>
          <p:cNvPicPr>
            <a:picLocks noChangeAspect="1"/>
          </p:cNvPicPr>
          <p:nvPr/>
        </p:nvPicPr>
        <p:blipFill>
          <a:blip r:embed="rId5"/>
          <a:stretch>
            <a:fillRect/>
          </a:stretch>
        </p:blipFill>
        <p:spPr>
          <a:xfrm>
            <a:off x="658368" y="1721772"/>
            <a:ext cx="411480" cy="411480"/>
          </a:xfrm>
          <a:prstGeom prst="rect">
            <a:avLst/>
          </a:prstGeom>
        </p:spPr>
      </p:pic>
      <p:sp>
        <p:nvSpPr>
          <p:cNvPr id="28" name="Text 5">
            <a:extLst>
              <a:ext uri="{FF2B5EF4-FFF2-40B4-BE49-F238E27FC236}">
                <a16:creationId xmlns:a16="http://schemas.microsoft.com/office/drawing/2014/main" id="{A61CA7BD-ABD6-F316-77BE-39939A6BC1BF}"/>
              </a:ext>
            </a:extLst>
          </p:cNvPr>
          <p:cNvSpPr/>
          <p:nvPr/>
        </p:nvSpPr>
        <p:spPr>
          <a:xfrm>
            <a:off x="1207008" y="1740060"/>
            <a:ext cx="1828800" cy="411480"/>
          </a:xfrm>
          <a:prstGeom prst="rect">
            <a:avLst/>
          </a:prstGeom>
          <a:noFill/>
          <a:ln/>
        </p:spPr>
        <p:txBody>
          <a:bodyPr wrap="square" rtlCol="0" anchor="ctr"/>
          <a:lstStyle/>
          <a:p>
            <a:pPr marL="0" indent="0">
              <a:buNone/>
            </a:pPr>
            <a:r>
              <a:rPr lang="en-US" sz="1400" b="1" dirty="0">
                <a:solidFill>
                  <a:srgbClr val="3B82F6"/>
                </a:solidFill>
              </a:rPr>
              <a:t>MODUL 1</a:t>
            </a:r>
          </a:p>
          <a:p>
            <a:r>
              <a:rPr lang="en-US" sz="1400" b="1" dirty="0">
                <a:solidFill>
                  <a:srgbClr val="3B82F6"/>
                </a:solidFill>
              </a:rPr>
              <a:t>KI verstehen</a:t>
            </a:r>
            <a:endParaRPr lang="en-US" sz="1400" dirty="0"/>
          </a:p>
        </p:txBody>
      </p:sp>
      <p:sp>
        <p:nvSpPr>
          <p:cNvPr id="29" name="Text 6">
            <a:extLst>
              <a:ext uri="{FF2B5EF4-FFF2-40B4-BE49-F238E27FC236}">
                <a16:creationId xmlns:a16="http://schemas.microsoft.com/office/drawing/2014/main" id="{F71BEAFE-302A-EE17-1D4B-B5A49B6BDC2F}"/>
              </a:ext>
            </a:extLst>
          </p:cNvPr>
          <p:cNvSpPr/>
          <p:nvPr/>
        </p:nvSpPr>
        <p:spPr>
          <a:xfrm>
            <a:off x="2990088" y="1740060"/>
            <a:ext cx="5806440" cy="502920"/>
          </a:xfrm>
          <a:prstGeom prst="rect">
            <a:avLst/>
          </a:prstGeom>
          <a:noFill/>
          <a:ln/>
        </p:spPr>
        <p:txBody>
          <a:bodyPr wrap="square" rtlCol="0" anchor="ctr"/>
          <a:lstStyle/>
          <a:p>
            <a:r>
              <a:rPr lang="en-US" sz="1400" dirty="0">
                <a:solidFill>
                  <a:srgbClr val="1E2761"/>
                </a:solidFill>
              </a:rPr>
              <a:t>Generative KI = </a:t>
            </a:r>
            <a:r>
              <a:rPr lang="en-US" sz="1400" dirty="0" err="1">
                <a:solidFill>
                  <a:srgbClr val="1E2761"/>
                </a:solidFill>
              </a:rPr>
              <a:t>Assistent</a:t>
            </a:r>
            <a:r>
              <a:rPr lang="en-US" sz="1400" dirty="0">
                <a:solidFill>
                  <a:srgbClr val="1E2761"/>
                </a:solidFill>
              </a:rPr>
              <a:t>, </a:t>
            </a:r>
            <a:r>
              <a:rPr lang="en-US" sz="1400" dirty="0" err="1">
                <a:solidFill>
                  <a:srgbClr val="1E2761"/>
                </a:solidFill>
              </a:rPr>
              <a:t>kein</a:t>
            </a:r>
            <a:r>
              <a:rPr lang="en-US" sz="1400" dirty="0">
                <a:solidFill>
                  <a:srgbClr val="1E2761"/>
                </a:solidFill>
              </a:rPr>
              <a:t> </a:t>
            </a:r>
            <a:r>
              <a:rPr lang="en-US" sz="1400" dirty="0" err="1">
                <a:solidFill>
                  <a:srgbClr val="1E2761"/>
                </a:solidFill>
              </a:rPr>
              <a:t>Allwissender</a:t>
            </a:r>
            <a:r>
              <a:rPr lang="en-US" sz="1400" dirty="0">
                <a:solidFill>
                  <a:srgbClr val="1E2761"/>
                </a:solidFill>
              </a:rPr>
              <a:t>. Tools </a:t>
            </a:r>
            <a:r>
              <a:rPr lang="en-US" sz="1400" dirty="0" err="1">
                <a:solidFill>
                  <a:srgbClr val="1E2761"/>
                </a:solidFill>
              </a:rPr>
              <a:t>situationsgerecht</a:t>
            </a:r>
            <a:r>
              <a:rPr lang="en-US" sz="1400" dirty="0">
                <a:solidFill>
                  <a:srgbClr val="1E2761"/>
                </a:solidFill>
              </a:rPr>
              <a:t> </a:t>
            </a:r>
            <a:r>
              <a:rPr lang="en-US" sz="1400" dirty="0" err="1">
                <a:solidFill>
                  <a:srgbClr val="1E2761"/>
                </a:solidFill>
              </a:rPr>
              <a:t>wählen</a:t>
            </a:r>
            <a:r>
              <a:rPr lang="en-US" sz="1400" dirty="0">
                <a:solidFill>
                  <a:srgbClr val="1E2761"/>
                </a:solidFill>
              </a:rPr>
              <a:t>.</a:t>
            </a:r>
            <a:endParaRPr lang="en-US" sz="1400" dirty="0"/>
          </a:p>
        </p:txBody>
      </p:sp>
      <p:sp>
        <p:nvSpPr>
          <p:cNvPr id="30" name="Shape 7">
            <a:extLst>
              <a:ext uri="{FF2B5EF4-FFF2-40B4-BE49-F238E27FC236}">
                <a16:creationId xmlns:a16="http://schemas.microsoft.com/office/drawing/2014/main" id="{BCBCB3BD-7347-6B8A-0686-567FD67B420E}"/>
              </a:ext>
            </a:extLst>
          </p:cNvPr>
          <p:cNvSpPr/>
          <p:nvPr/>
        </p:nvSpPr>
        <p:spPr>
          <a:xfrm>
            <a:off x="475488" y="2444148"/>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1" name="Shape 8">
            <a:extLst>
              <a:ext uri="{FF2B5EF4-FFF2-40B4-BE49-F238E27FC236}">
                <a16:creationId xmlns:a16="http://schemas.microsoft.com/office/drawing/2014/main" id="{6A28F7AB-C5EA-DAAC-8E1A-296A6916D098}"/>
              </a:ext>
            </a:extLst>
          </p:cNvPr>
          <p:cNvSpPr/>
          <p:nvPr/>
        </p:nvSpPr>
        <p:spPr>
          <a:xfrm>
            <a:off x="475488" y="2444148"/>
            <a:ext cx="64008" cy="758952"/>
          </a:xfrm>
          <a:prstGeom prst="rect">
            <a:avLst/>
          </a:prstGeom>
          <a:solidFill>
            <a:srgbClr val="8B5CF6"/>
          </a:solidFill>
          <a:ln w="12700">
            <a:solidFill>
              <a:srgbClr val="8B5CF6"/>
            </a:solidFill>
            <a:prstDash val="solid"/>
          </a:ln>
        </p:spPr>
        <p:txBody>
          <a:bodyPr/>
          <a:lstStyle/>
          <a:p>
            <a:endParaRPr/>
          </a:p>
        </p:txBody>
      </p:sp>
      <p:pic>
        <p:nvPicPr>
          <p:cNvPr id="32" name="Image 1" descr="preencoded.png">
            <a:extLst>
              <a:ext uri="{FF2B5EF4-FFF2-40B4-BE49-F238E27FC236}">
                <a16:creationId xmlns:a16="http://schemas.microsoft.com/office/drawing/2014/main" id="{AD87CCC1-A0EB-9A12-7C67-FB7BBDF4E627}"/>
              </a:ext>
            </a:extLst>
          </p:cNvPr>
          <p:cNvPicPr>
            <a:picLocks noChangeAspect="1"/>
          </p:cNvPicPr>
          <p:nvPr/>
        </p:nvPicPr>
        <p:blipFill>
          <a:blip r:embed="rId6"/>
          <a:stretch>
            <a:fillRect/>
          </a:stretch>
        </p:blipFill>
        <p:spPr>
          <a:xfrm>
            <a:off x="658368" y="2608740"/>
            <a:ext cx="411480" cy="411480"/>
          </a:xfrm>
          <a:prstGeom prst="rect">
            <a:avLst/>
          </a:prstGeom>
        </p:spPr>
      </p:pic>
      <p:sp>
        <p:nvSpPr>
          <p:cNvPr id="33" name="Text 9">
            <a:extLst>
              <a:ext uri="{FF2B5EF4-FFF2-40B4-BE49-F238E27FC236}">
                <a16:creationId xmlns:a16="http://schemas.microsoft.com/office/drawing/2014/main" id="{80F79F9F-DEA7-B9D3-3A2A-8A59FDBDF119}"/>
              </a:ext>
            </a:extLst>
          </p:cNvPr>
          <p:cNvSpPr/>
          <p:nvPr/>
        </p:nvSpPr>
        <p:spPr>
          <a:xfrm>
            <a:off x="1207008" y="2627028"/>
            <a:ext cx="1828800" cy="411480"/>
          </a:xfrm>
          <a:prstGeom prst="rect">
            <a:avLst/>
          </a:prstGeom>
          <a:noFill/>
          <a:ln/>
        </p:spPr>
        <p:txBody>
          <a:bodyPr wrap="square" rtlCol="0" anchor="ctr"/>
          <a:lstStyle/>
          <a:p>
            <a:pPr marL="0" indent="0">
              <a:buNone/>
            </a:pPr>
            <a:r>
              <a:rPr lang="en-US" sz="1400" b="1" dirty="0">
                <a:solidFill>
                  <a:srgbClr val="8B5CF6"/>
                </a:solidFill>
              </a:rPr>
              <a:t>MODUL 2</a:t>
            </a:r>
          </a:p>
          <a:p>
            <a:r>
              <a:rPr lang="en-US" sz="1400" b="1" dirty="0">
                <a:solidFill>
                  <a:srgbClr val="8B5CF6"/>
                </a:solidFill>
              </a:rPr>
              <a:t>Prompt-Engineering</a:t>
            </a:r>
            <a:endParaRPr lang="en-US" sz="1400" dirty="0"/>
          </a:p>
        </p:txBody>
      </p:sp>
      <p:sp>
        <p:nvSpPr>
          <p:cNvPr id="34" name="Text 10">
            <a:extLst>
              <a:ext uri="{FF2B5EF4-FFF2-40B4-BE49-F238E27FC236}">
                <a16:creationId xmlns:a16="http://schemas.microsoft.com/office/drawing/2014/main" id="{0C674BFC-6927-6226-0FDA-A3042306696A}"/>
              </a:ext>
            </a:extLst>
          </p:cNvPr>
          <p:cNvSpPr/>
          <p:nvPr/>
        </p:nvSpPr>
        <p:spPr>
          <a:xfrm>
            <a:off x="2990088" y="2627028"/>
            <a:ext cx="5788152" cy="502920"/>
          </a:xfrm>
          <a:prstGeom prst="rect">
            <a:avLst/>
          </a:prstGeom>
          <a:noFill/>
          <a:ln/>
        </p:spPr>
        <p:txBody>
          <a:bodyPr wrap="square" rtlCol="0" anchor="ctr"/>
          <a:lstStyle/>
          <a:p>
            <a:r>
              <a:rPr lang="en-US" sz="1400" dirty="0">
                <a:solidFill>
                  <a:srgbClr val="1E2761"/>
                </a:solidFill>
              </a:rPr>
              <a:t>RCTF + Re-Prompting + QA-Check P-Q-R + Datenschutz = </a:t>
            </a:r>
            <a:r>
              <a:rPr lang="en-US" sz="1400" dirty="0" err="1">
                <a:solidFill>
                  <a:srgbClr val="1E2761"/>
                </a:solidFill>
              </a:rPr>
              <a:t>professionelle</a:t>
            </a:r>
            <a:r>
              <a:rPr lang="en-US" sz="1400" dirty="0">
                <a:solidFill>
                  <a:srgbClr val="1E2761"/>
                </a:solidFill>
              </a:rPr>
              <a:t> KI-</a:t>
            </a:r>
            <a:r>
              <a:rPr lang="en-US" sz="1400" dirty="0" err="1">
                <a:solidFill>
                  <a:srgbClr val="1E2761"/>
                </a:solidFill>
              </a:rPr>
              <a:t>Nutzung</a:t>
            </a:r>
            <a:r>
              <a:rPr lang="en-US" sz="1400" dirty="0">
                <a:solidFill>
                  <a:srgbClr val="1E2761"/>
                </a:solidFill>
              </a:rPr>
              <a:t>.</a:t>
            </a:r>
            <a:endParaRPr lang="en-US" sz="1400" dirty="0"/>
          </a:p>
        </p:txBody>
      </p:sp>
      <p:sp>
        <p:nvSpPr>
          <p:cNvPr id="35" name="Shape 11">
            <a:extLst>
              <a:ext uri="{FF2B5EF4-FFF2-40B4-BE49-F238E27FC236}">
                <a16:creationId xmlns:a16="http://schemas.microsoft.com/office/drawing/2014/main" id="{8D947193-90F3-A11D-90FF-F211EA7EDCDE}"/>
              </a:ext>
            </a:extLst>
          </p:cNvPr>
          <p:cNvSpPr/>
          <p:nvPr/>
        </p:nvSpPr>
        <p:spPr>
          <a:xfrm>
            <a:off x="475488" y="3331116"/>
            <a:ext cx="8321040" cy="75895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6" name="Shape 12">
            <a:extLst>
              <a:ext uri="{FF2B5EF4-FFF2-40B4-BE49-F238E27FC236}">
                <a16:creationId xmlns:a16="http://schemas.microsoft.com/office/drawing/2014/main" id="{6D6121AA-37AF-C6B8-7E66-EBD9D0B3EB8A}"/>
              </a:ext>
            </a:extLst>
          </p:cNvPr>
          <p:cNvSpPr/>
          <p:nvPr/>
        </p:nvSpPr>
        <p:spPr>
          <a:xfrm>
            <a:off x="475488" y="3331116"/>
            <a:ext cx="64008" cy="758952"/>
          </a:xfrm>
          <a:prstGeom prst="rect">
            <a:avLst/>
          </a:prstGeom>
          <a:solidFill>
            <a:srgbClr val="10B981"/>
          </a:solidFill>
          <a:ln w="12700">
            <a:solidFill>
              <a:srgbClr val="10B981"/>
            </a:solidFill>
            <a:prstDash val="solid"/>
          </a:ln>
        </p:spPr>
        <p:txBody>
          <a:bodyPr/>
          <a:lstStyle/>
          <a:p>
            <a:endParaRPr/>
          </a:p>
        </p:txBody>
      </p:sp>
      <p:pic>
        <p:nvPicPr>
          <p:cNvPr id="37" name="Image 2" descr="preencoded.png">
            <a:extLst>
              <a:ext uri="{FF2B5EF4-FFF2-40B4-BE49-F238E27FC236}">
                <a16:creationId xmlns:a16="http://schemas.microsoft.com/office/drawing/2014/main" id="{6E311DFC-6C38-BB76-5E61-B858F9381624}"/>
              </a:ext>
            </a:extLst>
          </p:cNvPr>
          <p:cNvPicPr>
            <a:picLocks noChangeAspect="1"/>
          </p:cNvPicPr>
          <p:nvPr/>
        </p:nvPicPr>
        <p:blipFill>
          <a:blip r:embed="rId7"/>
          <a:stretch>
            <a:fillRect/>
          </a:stretch>
        </p:blipFill>
        <p:spPr>
          <a:xfrm>
            <a:off x="658368" y="3495708"/>
            <a:ext cx="411480" cy="411480"/>
          </a:xfrm>
          <a:prstGeom prst="rect">
            <a:avLst/>
          </a:prstGeom>
        </p:spPr>
      </p:pic>
      <p:sp>
        <p:nvSpPr>
          <p:cNvPr id="38" name="Text 13">
            <a:extLst>
              <a:ext uri="{FF2B5EF4-FFF2-40B4-BE49-F238E27FC236}">
                <a16:creationId xmlns:a16="http://schemas.microsoft.com/office/drawing/2014/main" id="{16996ECB-D182-DCDE-F990-42147E7C38E2}"/>
              </a:ext>
            </a:extLst>
          </p:cNvPr>
          <p:cNvSpPr/>
          <p:nvPr/>
        </p:nvSpPr>
        <p:spPr>
          <a:xfrm>
            <a:off x="1207008" y="3513996"/>
            <a:ext cx="1828800" cy="411480"/>
          </a:xfrm>
          <a:prstGeom prst="rect">
            <a:avLst/>
          </a:prstGeom>
          <a:noFill/>
          <a:ln/>
        </p:spPr>
        <p:txBody>
          <a:bodyPr wrap="square" rtlCol="0" anchor="ctr"/>
          <a:lstStyle/>
          <a:p>
            <a:r>
              <a:rPr lang="en-US" sz="1400" b="1" dirty="0">
                <a:solidFill>
                  <a:srgbClr val="10B981"/>
                </a:solidFill>
              </a:rPr>
              <a:t>MODUL 3</a:t>
            </a:r>
            <a:br>
              <a:rPr lang="en-US" sz="1400" b="1" dirty="0">
                <a:solidFill>
                  <a:srgbClr val="10B981"/>
                </a:solidFill>
              </a:rPr>
            </a:br>
            <a:r>
              <a:rPr lang="en-US" sz="1400" b="1" dirty="0">
                <a:solidFill>
                  <a:srgbClr val="10B981"/>
                </a:solidFill>
              </a:rPr>
              <a:t>KI </a:t>
            </a:r>
            <a:r>
              <a:rPr lang="en-US" sz="1400" b="1" dirty="0" err="1">
                <a:solidFill>
                  <a:srgbClr val="10B981"/>
                </a:solidFill>
              </a:rPr>
              <a:t>im</a:t>
            </a:r>
            <a:r>
              <a:rPr lang="en-US" sz="1400" b="1" dirty="0">
                <a:solidFill>
                  <a:srgbClr val="10B981"/>
                </a:solidFill>
              </a:rPr>
              <a:t> </a:t>
            </a:r>
            <a:r>
              <a:rPr lang="en-US" sz="1400" b="1" dirty="0" err="1">
                <a:solidFill>
                  <a:srgbClr val="10B981"/>
                </a:solidFill>
              </a:rPr>
              <a:t>Alltag</a:t>
            </a:r>
            <a:endParaRPr lang="en-US" sz="1400" dirty="0"/>
          </a:p>
        </p:txBody>
      </p:sp>
      <p:sp>
        <p:nvSpPr>
          <p:cNvPr id="39" name="Text 14">
            <a:extLst>
              <a:ext uri="{FF2B5EF4-FFF2-40B4-BE49-F238E27FC236}">
                <a16:creationId xmlns:a16="http://schemas.microsoft.com/office/drawing/2014/main" id="{C8A9354A-8E85-2337-F636-30DE69F2EC5A}"/>
              </a:ext>
            </a:extLst>
          </p:cNvPr>
          <p:cNvSpPr/>
          <p:nvPr/>
        </p:nvSpPr>
        <p:spPr>
          <a:xfrm>
            <a:off x="2990088" y="3513996"/>
            <a:ext cx="5788152" cy="502920"/>
          </a:xfrm>
          <a:prstGeom prst="rect">
            <a:avLst/>
          </a:prstGeom>
          <a:noFill/>
          <a:ln/>
        </p:spPr>
        <p:txBody>
          <a:bodyPr wrap="square" rtlCol="0" anchor="ctr"/>
          <a:lstStyle/>
          <a:p>
            <a:r>
              <a:rPr lang="en-US" sz="1400" dirty="0">
                <a:solidFill>
                  <a:srgbClr val="1E2761"/>
                </a:solidFill>
              </a:rPr>
              <a:t>3 Use Cases </a:t>
            </a:r>
            <a:r>
              <a:rPr lang="en-US" sz="1400" dirty="0" err="1">
                <a:solidFill>
                  <a:srgbClr val="1E2761"/>
                </a:solidFill>
              </a:rPr>
              <a:t>beherrscht</a:t>
            </a:r>
            <a:r>
              <a:rPr lang="en-US" sz="1400" dirty="0">
                <a:solidFill>
                  <a:srgbClr val="1E2761"/>
                </a:solidFill>
              </a:rPr>
              <a:t>. </a:t>
            </a:r>
            <a:r>
              <a:rPr lang="en-US" sz="1400" dirty="0" err="1">
                <a:solidFill>
                  <a:srgbClr val="1E2761"/>
                </a:solidFill>
              </a:rPr>
              <a:t>Eigene</a:t>
            </a:r>
            <a:r>
              <a:rPr lang="en-US" sz="1400" dirty="0">
                <a:solidFill>
                  <a:srgbClr val="1E2761"/>
                </a:solidFill>
              </a:rPr>
              <a:t> </a:t>
            </a:r>
            <a:r>
              <a:rPr lang="en-US" sz="1400" dirty="0" err="1">
                <a:solidFill>
                  <a:srgbClr val="1E2761"/>
                </a:solidFill>
              </a:rPr>
              <a:t>Aufgaben</a:t>
            </a:r>
            <a:r>
              <a:rPr lang="en-US" sz="1400" dirty="0">
                <a:solidFill>
                  <a:srgbClr val="1E2761"/>
                </a:solidFill>
              </a:rPr>
              <a:t> </a:t>
            </a:r>
            <a:r>
              <a:rPr lang="en-US" sz="1400" dirty="0" err="1">
                <a:solidFill>
                  <a:srgbClr val="1E2761"/>
                </a:solidFill>
              </a:rPr>
              <a:t>erfolgreich</a:t>
            </a:r>
            <a:r>
              <a:rPr lang="en-US" sz="1400" dirty="0">
                <a:solidFill>
                  <a:srgbClr val="1E2761"/>
                </a:solidFill>
              </a:rPr>
              <a:t> </a:t>
            </a:r>
            <a:r>
              <a:rPr lang="en-US" sz="1400" dirty="0" err="1">
                <a:solidFill>
                  <a:srgbClr val="1E2761"/>
                </a:solidFill>
              </a:rPr>
              <a:t>gepromptet</a:t>
            </a:r>
            <a:r>
              <a:rPr lang="en-US" sz="1400" dirty="0">
                <a:solidFill>
                  <a:srgbClr val="1E2761"/>
                </a:solidFill>
              </a:rPr>
              <a:t>. Plan </a:t>
            </a:r>
            <a:r>
              <a:rPr lang="en-US" sz="1400" dirty="0" err="1">
                <a:solidFill>
                  <a:srgbClr val="1E2761"/>
                </a:solidFill>
              </a:rPr>
              <a:t>steht</a:t>
            </a:r>
            <a:r>
              <a:rPr lang="en-US" sz="1400" dirty="0">
                <a:solidFill>
                  <a:srgbClr val="1E2761"/>
                </a:solidFill>
              </a:rPr>
              <a:t>.</a:t>
            </a:r>
            <a:endParaRPr lang="en-US" sz="1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4F7FB"/>
        </a:solidFill>
        <a:effectLst/>
      </p:bgPr>
    </p:bg>
    <p:spTree>
      <p:nvGrpSpPr>
        <p:cNvPr id="1" name=""/>
        <p:cNvGrpSpPr/>
        <p:nvPr/>
      </p:nvGrpSpPr>
      <p:grpSpPr>
        <a:xfrm>
          <a:off x="0" y="0"/>
          <a:ext cx="0" cy="0"/>
          <a:chOff x="0" y="0"/>
          <a:chExt cx="0" cy="0"/>
        </a:xfrm>
      </p:grpSpPr>
      <p:sp>
        <p:nvSpPr>
          <p:cNvPr id="2" name="header_bg"/>
          <p:cNvSpPr/>
          <p:nvPr/>
        </p:nvSpPr>
        <p:spPr>
          <a:xfrm>
            <a:off x="0" y="0"/>
            <a:ext cx="9144000" cy="502920"/>
          </a:xfrm>
          <a:prstGeom prst="rect">
            <a:avLst/>
          </a:prstGeom>
          <a:solidFill>
            <a:srgbClr val="10B981"/>
          </a:solidFill>
        </p:spPr>
        <p:txBody>
          <a:bodyPr/>
          <a:lstStyle/>
          <a:p>
            <a:endParaRPr/>
          </a:p>
        </p:txBody>
      </p:sp>
      <p:sp>
        <p:nvSpPr>
          <p:cNvPr id="3" name="header_left"/>
          <p:cNvSpPr/>
          <p:nvPr/>
        </p:nvSpPr>
        <p:spPr>
          <a:xfrm>
            <a:off x="365760" y="0"/>
            <a:ext cx="5500000" cy="502920"/>
          </a:xfrm>
          <a:prstGeom prst="rect">
            <a:avLst/>
          </a:prstGeom>
          <a:noFill/>
          <a:ln>
            <a:noFill/>
          </a:ln>
        </p:spPr>
        <p:txBody>
          <a:bodyPr wrap="square" lIns="60960" tIns="45720" rIns="60960" bIns="45720" rtlCol="0" anchor="ctr"/>
          <a:lstStyle/>
          <a:p>
            <a:pPr marL="0" indent="0">
              <a:buNone/>
            </a:pPr>
            <a:r>
              <a:rPr lang="de-DE" sz="1100" b="1" dirty="0">
                <a:solidFill>
                  <a:srgbClr val="FFFFFF"/>
                </a:solidFill>
              </a:rPr>
              <a:t>MODUL 3  ·  WISSENS-CHECK</a:t>
            </a:r>
            <a:endParaRPr lang="de-DE" dirty="0"/>
          </a:p>
        </p:txBody>
      </p:sp>
      <p:sp>
        <p:nvSpPr>
          <p:cNvPr id="5" name="slide_title"/>
          <p:cNvSpPr/>
          <p:nvPr/>
        </p:nvSpPr>
        <p:spPr>
          <a:xfrm>
            <a:off x="274320" y="582920"/>
            <a:ext cx="8595360" cy="350000"/>
          </a:xfrm>
          <a:prstGeom prst="rect">
            <a:avLst/>
          </a:prstGeom>
          <a:noFill/>
          <a:ln>
            <a:noFill/>
          </a:ln>
        </p:spPr>
        <p:txBody>
          <a:bodyPr wrap="square" lIns="60960" tIns="45720" rIns="60960" bIns="45720" rtlCol="0" anchor="ctr"/>
          <a:lstStyle/>
          <a:p>
            <a:pPr marL="0" indent="0">
              <a:buNone/>
            </a:pPr>
            <a:r>
              <a:rPr lang="de-DE" sz="2000" b="1" dirty="0">
                <a:solidFill>
                  <a:srgbClr val="1E2761"/>
                </a:solidFill>
              </a:rPr>
              <a:t>📋  Wissens-Check: Was haben Sie in Modul 3 gelernt?</a:t>
            </a:r>
            <a:endParaRPr lang="de-DE" dirty="0"/>
          </a:p>
        </p:txBody>
      </p:sp>
      <p:sp>
        <p:nvSpPr>
          <p:cNvPr id="6" name="q1_bg"/>
          <p:cNvSpPr/>
          <p:nvPr/>
        </p:nvSpPr>
        <p:spPr>
          <a:xfrm>
            <a:off x="200000" y="942920"/>
            <a:ext cx="4272000" cy="1180653"/>
          </a:xfrm>
          <a:prstGeom prst="rect">
            <a:avLst/>
          </a:prstGeom>
          <a:solidFill>
            <a:srgbClr val="EEF4FF"/>
          </a:solidFill>
        </p:spPr>
        <p:txBody>
          <a:bodyPr/>
          <a:lstStyle/>
          <a:p>
            <a:endParaRPr/>
          </a:p>
        </p:txBody>
      </p:sp>
      <p:sp>
        <p:nvSpPr>
          <p:cNvPr id="7" name="q1_border"/>
          <p:cNvSpPr/>
          <p:nvPr/>
        </p:nvSpPr>
        <p:spPr>
          <a:xfrm>
            <a:off x="200000" y="942920"/>
            <a:ext cx="60000" cy="1180653"/>
          </a:xfrm>
          <a:prstGeom prst="rect">
            <a:avLst/>
          </a:prstGeom>
          <a:solidFill>
            <a:srgbClr val="10B981"/>
          </a:solidFill>
        </p:spPr>
        <p:txBody>
          <a:bodyPr/>
          <a:lstStyle/>
          <a:p>
            <a:endParaRPr/>
          </a:p>
        </p:txBody>
      </p:sp>
      <p:sp>
        <p:nvSpPr>
          <p:cNvPr id="8" name="q1_qtxt"/>
          <p:cNvSpPr/>
          <p:nvPr/>
        </p:nvSpPr>
        <p:spPr>
          <a:xfrm>
            <a:off x="280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1  </a:t>
            </a:r>
            <a:r>
              <a:rPr lang="de-DE" sz="900" b="1" dirty="0">
                <a:solidFill>
                  <a:srgbClr val="1E2761"/>
                </a:solidFill>
              </a:rPr>
              <a:t>Für welchen Use Case ist KI am stärksten geeignet?</a:t>
            </a:r>
            <a:endParaRPr lang="de-DE" dirty="0"/>
          </a:p>
        </p:txBody>
      </p:sp>
      <p:sp>
        <p:nvSpPr>
          <p:cNvPr id="9" name="q1_aA"/>
          <p:cNvSpPr/>
          <p:nvPr/>
        </p:nvSpPr>
        <p:spPr>
          <a:xfrm>
            <a:off x="280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Physische Arbeiten wie Montage</a:t>
            </a:r>
            <a:endParaRPr lang="de-DE" dirty="0"/>
          </a:p>
        </p:txBody>
      </p:sp>
      <p:sp>
        <p:nvSpPr>
          <p:cNvPr id="10" name="q1_aB"/>
          <p:cNvSpPr/>
          <p:nvPr/>
        </p:nvSpPr>
        <p:spPr>
          <a:xfrm>
            <a:off x="280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Emotionale Therapiegespräche führen</a:t>
            </a:r>
            <a:endParaRPr lang="de-DE" dirty="0"/>
          </a:p>
        </p:txBody>
      </p:sp>
      <p:sp>
        <p:nvSpPr>
          <p:cNvPr id="11" name="q1_aC"/>
          <p:cNvSpPr/>
          <p:nvPr/>
        </p:nvSpPr>
        <p:spPr>
          <a:xfrm>
            <a:off x="280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Texte schreiben, Recherche, Ideenfindung</a:t>
            </a:r>
          </a:p>
        </p:txBody>
      </p:sp>
      <p:sp>
        <p:nvSpPr>
          <p:cNvPr id="12" name="q1_aD"/>
          <p:cNvSpPr/>
          <p:nvPr/>
        </p:nvSpPr>
        <p:spPr>
          <a:xfrm>
            <a:off x="280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Hardware-Probleme eigenständig lösen</a:t>
            </a:r>
            <a:endParaRPr lang="de-DE" dirty="0"/>
          </a:p>
        </p:txBody>
      </p:sp>
      <p:sp>
        <p:nvSpPr>
          <p:cNvPr id="13" name="q2_bg"/>
          <p:cNvSpPr/>
          <p:nvPr/>
        </p:nvSpPr>
        <p:spPr>
          <a:xfrm>
            <a:off x="4672000" y="942920"/>
            <a:ext cx="4272000" cy="1180653"/>
          </a:xfrm>
          <a:prstGeom prst="rect">
            <a:avLst/>
          </a:prstGeom>
          <a:solidFill>
            <a:srgbClr val="EEF4FF"/>
          </a:solidFill>
        </p:spPr>
        <p:txBody>
          <a:bodyPr/>
          <a:lstStyle/>
          <a:p>
            <a:endParaRPr/>
          </a:p>
        </p:txBody>
      </p:sp>
      <p:sp>
        <p:nvSpPr>
          <p:cNvPr id="14" name="q2_border"/>
          <p:cNvSpPr/>
          <p:nvPr/>
        </p:nvSpPr>
        <p:spPr>
          <a:xfrm>
            <a:off x="4672000" y="942920"/>
            <a:ext cx="60000" cy="1180653"/>
          </a:xfrm>
          <a:prstGeom prst="rect">
            <a:avLst/>
          </a:prstGeom>
          <a:solidFill>
            <a:srgbClr val="10B981"/>
          </a:solidFill>
        </p:spPr>
        <p:txBody>
          <a:bodyPr/>
          <a:lstStyle/>
          <a:p>
            <a:endParaRPr/>
          </a:p>
        </p:txBody>
      </p:sp>
      <p:sp>
        <p:nvSpPr>
          <p:cNvPr id="15" name="q2_qtxt"/>
          <p:cNvSpPr/>
          <p:nvPr/>
        </p:nvSpPr>
        <p:spPr>
          <a:xfrm>
            <a:off x="4752000" y="972920"/>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2  </a:t>
            </a:r>
            <a:r>
              <a:rPr lang="de-DE" sz="900" b="1" dirty="0">
                <a:solidFill>
                  <a:srgbClr val="1E2761"/>
                </a:solidFill>
              </a:rPr>
              <a:t>Was ist die effizienteste Methode für ein KI-Protokoll?</a:t>
            </a:r>
            <a:endParaRPr lang="de-DE" dirty="0"/>
          </a:p>
        </p:txBody>
      </p:sp>
      <p:sp>
        <p:nvSpPr>
          <p:cNvPr id="16" name="q2_aA"/>
          <p:cNvSpPr/>
          <p:nvPr/>
        </p:nvSpPr>
        <p:spPr>
          <a:xfrm>
            <a:off x="4752000" y="1252920"/>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Die KI bittet, ein Protokoll frei zu erfinden</a:t>
            </a:r>
            <a:endParaRPr lang="de-DE" dirty="0"/>
          </a:p>
        </p:txBody>
      </p:sp>
      <p:sp>
        <p:nvSpPr>
          <p:cNvPr id="17" name="q2_aB"/>
          <p:cNvSpPr/>
          <p:nvPr/>
        </p:nvSpPr>
        <p:spPr>
          <a:xfrm>
            <a:off x="4752000" y="146308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Stichpunkte einfügen und in Protokoll umwandeln lassen</a:t>
            </a:r>
          </a:p>
        </p:txBody>
      </p:sp>
      <p:sp>
        <p:nvSpPr>
          <p:cNvPr id="18" name="q2_aC"/>
          <p:cNvSpPr/>
          <p:nvPr/>
        </p:nvSpPr>
        <p:spPr>
          <a:xfrm>
            <a:off x="4752000" y="167324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Manuell schreiben, KI nur Rechtschreibung prüfen lassen</a:t>
            </a:r>
            <a:endParaRPr lang="de-DE" dirty="0"/>
          </a:p>
        </p:txBody>
      </p:sp>
      <p:sp>
        <p:nvSpPr>
          <p:cNvPr id="19" name="q2_aD"/>
          <p:cNvSpPr/>
          <p:nvPr/>
        </p:nvSpPr>
        <p:spPr>
          <a:xfrm>
            <a:off x="4752000" y="188340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Nur die Teilnehmerliste eingeben</a:t>
            </a:r>
            <a:endParaRPr lang="de-DE" dirty="0"/>
          </a:p>
        </p:txBody>
      </p:sp>
      <p:sp>
        <p:nvSpPr>
          <p:cNvPr id="20" name="q3_bg"/>
          <p:cNvSpPr/>
          <p:nvPr/>
        </p:nvSpPr>
        <p:spPr>
          <a:xfrm>
            <a:off x="200000" y="2193573"/>
            <a:ext cx="4272000" cy="1180653"/>
          </a:xfrm>
          <a:prstGeom prst="rect">
            <a:avLst/>
          </a:prstGeom>
          <a:solidFill>
            <a:srgbClr val="EEF4FF"/>
          </a:solidFill>
        </p:spPr>
        <p:txBody>
          <a:bodyPr/>
          <a:lstStyle/>
          <a:p>
            <a:endParaRPr/>
          </a:p>
        </p:txBody>
      </p:sp>
      <p:sp>
        <p:nvSpPr>
          <p:cNvPr id="21" name="q3_border"/>
          <p:cNvSpPr/>
          <p:nvPr/>
        </p:nvSpPr>
        <p:spPr>
          <a:xfrm>
            <a:off x="200000" y="2193573"/>
            <a:ext cx="60000" cy="1180653"/>
          </a:xfrm>
          <a:prstGeom prst="rect">
            <a:avLst/>
          </a:prstGeom>
          <a:solidFill>
            <a:srgbClr val="10B981"/>
          </a:solidFill>
        </p:spPr>
        <p:txBody>
          <a:bodyPr/>
          <a:lstStyle/>
          <a:p>
            <a:endParaRPr/>
          </a:p>
        </p:txBody>
      </p:sp>
      <p:sp>
        <p:nvSpPr>
          <p:cNvPr id="22" name="q3_qtxt"/>
          <p:cNvSpPr/>
          <p:nvPr/>
        </p:nvSpPr>
        <p:spPr>
          <a:xfrm>
            <a:off x="280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3  </a:t>
            </a:r>
            <a:r>
              <a:rPr lang="de-DE" sz="900" b="1" dirty="0">
                <a:solidFill>
                  <a:srgbClr val="1E2761"/>
                </a:solidFill>
              </a:rPr>
              <a:t>Was bedeutet Re-Prompting im Arbeitsalltag?</a:t>
            </a:r>
            <a:endParaRPr lang="de-DE" dirty="0"/>
          </a:p>
        </p:txBody>
      </p:sp>
      <p:sp>
        <p:nvSpPr>
          <p:cNvPr id="23" name="q3_aA"/>
          <p:cNvSpPr/>
          <p:nvPr/>
        </p:nvSpPr>
        <p:spPr>
          <a:xfrm>
            <a:off x="280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Den gleichen Prompt unverändert erneut senden</a:t>
            </a:r>
            <a:endParaRPr lang="de-DE" dirty="0"/>
          </a:p>
        </p:txBody>
      </p:sp>
      <p:sp>
        <p:nvSpPr>
          <p:cNvPr id="24" name="q3_aB"/>
          <p:cNvSpPr/>
          <p:nvPr/>
        </p:nvSpPr>
        <p:spPr>
          <a:xfrm>
            <a:off x="280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Einen neuen Chat-Verlauf starten</a:t>
            </a:r>
            <a:endParaRPr lang="de-DE" dirty="0"/>
          </a:p>
        </p:txBody>
      </p:sp>
      <p:sp>
        <p:nvSpPr>
          <p:cNvPr id="25" name="q3_aC"/>
          <p:cNvSpPr/>
          <p:nvPr/>
        </p:nvSpPr>
        <p:spPr>
          <a:xfrm>
            <a:off x="280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Das Ergebnis durch gezielte Nachfragen verfeinern</a:t>
            </a:r>
          </a:p>
        </p:txBody>
      </p:sp>
      <p:sp>
        <p:nvSpPr>
          <p:cNvPr id="26" name="q3_aD"/>
          <p:cNvSpPr/>
          <p:nvPr/>
        </p:nvSpPr>
        <p:spPr>
          <a:xfrm>
            <a:off x="280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Den Prompt in eine andere Sprache übersetzen</a:t>
            </a:r>
            <a:endParaRPr lang="de-DE" dirty="0"/>
          </a:p>
        </p:txBody>
      </p:sp>
      <p:sp>
        <p:nvSpPr>
          <p:cNvPr id="27" name="q4_bg"/>
          <p:cNvSpPr/>
          <p:nvPr/>
        </p:nvSpPr>
        <p:spPr>
          <a:xfrm>
            <a:off x="4672000" y="2193573"/>
            <a:ext cx="4272000" cy="1180653"/>
          </a:xfrm>
          <a:prstGeom prst="rect">
            <a:avLst/>
          </a:prstGeom>
          <a:solidFill>
            <a:srgbClr val="EEF4FF"/>
          </a:solidFill>
        </p:spPr>
        <p:txBody>
          <a:bodyPr/>
          <a:lstStyle/>
          <a:p>
            <a:endParaRPr/>
          </a:p>
        </p:txBody>
      </p:sp>
      <p:sp>
        <p:nvSpPr>
          <p:cNvPr id="28" name="q4_border"/>
          <p:cNvSpPr/>
          <p:nvPr/>
        </p:nvSpPr>
        <p:spPr>
          <a:xfrm>
            <a:off x="4672000" y="2193573"/>
            <a:ext cx="60000" cy="1180653"/>
          </a:xfrm>
          <a:prstGeom prst="rect">
            <a:avLst/>
          </a:prstGeom>
          <a:solidFill>
            <a:srgbClr val="10B981"/>
          </a:solidFill>
        </p:spPr>
        <p:txBody>
          <a:bodyPr/>
          <a:lstStyle/>
          <a:p>
            <a:endParaRPr/>
          </a:p>
        </p:txBody>
      </p:sp>
      <p:sp>
        <p:nvSpPr>
          <p:cNvPr id="29" name="q4_qtxt"/>
          <p:cNvSpPr/>
          <p:nvPr/>
        </p:nvSpPr>
        <p:spPr>
          <a:xfrm>
            <a:off x="4752000" y="2223573"/>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4  </a:t>
            </a:r>
            <a:r>
              <a:rPr lang="de-DE" sz="900" b="1" dirty="0">
                <a:solidFill>
                  <a:srgbClr val="1E2761"/>
                </a:solidFill>
              </a:rPr>
              <a:t>Nach welchem Prinzip wählt man das richtige KI-Tool?</a:t>
            </a:r>
            <a:endParaRPr lang="de-DE" dirty="0"/>
          </a:p>
        </p:txBody>
      </p:sp>
      <p:sp>
        <p:nvSpPr>
          <p:cNvPr id="30" name="q4_aA"/>
          <p:cNvSpPr/>
          <p:nvPr/>
        </p:nvSpPr>
        <p:spPr>
          <a:xfrm>
            <a:off x="4752000" y="2503573"/>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Immer das günstigste Tool nehmen</a:t>
            </a:r>
            <a:endParaRPr lang="de-DE" dirty="0"/>
          </a:p>
        </p:txBody>
      </p:sp>
      <p:sp>
        <p:nvSpPr>
          <p:cNvPr id="31" name="q4_aB"/>
          <p:cNvSpPr/>
          <p:nvPr/>
        </p:nvSpPr>
        <p:spPr>
          <a:xfrm>
            <a:off x="4752000" y="271373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Immer ChatGPT — es ist das bekannteste</a:t>
            </a:r>
            <a:endParaRPr lang="de-DE" dirty="0"/>
          </a:p>
        </p:txBody>
      </p:sp>
      <p:sp>
        <p:nvSpPr>
          <p:cNvPr id="32" name="q4_aC"/>
          <p:cNvSpPr/>
          <p:nvPr/>
        </p:nvSpPr>
        <p:spPr>
          <a:xfrm>
            <a:off x="4752000" y="292389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Das Tool nach Aufgabenart und Stärken wählen</a:t>
            </a:r>
          </a:p>
        </p:txBody>
      </p:sp>
      <p:sp>
        <p:nvSpPr>
          <p:cNvPr id="33" name="q4_aD"/>
          <p:cNvSpPr/>
          <p:nvPr/>
        </p:nvSpPr>
        <p:spPr>
          <a:xfrm>
            <a:off x="4752000" y="313406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Das Tool, das der Chef empfiehlt</a:t>
            </a:r>
            <a:endParaRPr lang="de-DE" dirty="0"/>
          </a:p>
        </p:txBody>
      </p:sp>
      <p:sp>
        <p:nvSpPr>
          <p:cNvPr id="34" name="q5_bg"/>
          <p:cNvSpPr/>
          <p:nvPr/>
        </p:nvSpPr>
        <p:spPr>
          <a:xfrm>
            <a:off x="200000" y="3444226"/>
            <a:ext cx="4272000" cy="1180653"/>
          </a:xfrm>
          <a:prstGeom prst="rect">
            <a:avLst/>
          </a:prstGeom>
          <a:solidFill>
            <a:srgbClr val="EEF4FF"/>
          </a:solidFill>
        </p:spPr>
        <p:txBody>
          <a:bodyPr/>
          <a:lstStyle/>
          <a:p>
            <a:endParaRPr/>
          </a:p>
        </p:txBody>
      </p:sp>
      <p:sp>
        <p:nvSpPr>
          <p:cNvPr id="35" name="q5_border"/>
          <p:cNvSpPr/>
          <p:nvPr/>
        </p:nvSpPr>
        <p:spPr>
          <a:xfrm>
            <a:off x="200000" y="3444226"/>
            <a:ext cx="60000" cy="1180653"/>
          </a:xfrm>
          <a:prstGeom prst="rect">
            <a:avLst/>
          </a:prstGeom>
          <a:solidFill>
            <a:srgbClr val="10B981"/>
          </a:solidFill>
        </p:spPr>
        <p:txBody>
          <a:bodyPr/>
          <a:lstStyle/>
          <a:p>
            <a:endParaRPr/>
          </a:p>
        </p:txBody>
      </p:sp>
      <p:sp>
        <p:nvSpPr>
          <p:cNvPr id="36" name="q5_qtxt"/>
          <p:cNvSpPr/>
          <p:nvPr/>
        </p:nvSpPr>
        <p:spPr>
          <a:xfrm>
            <a:off x="280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5  </a:t>
            </a:r>
            <a:r>
              <a:rPr lang="de-DE" sz="900" b="1" dirty="0">
                <a:solidFill>
                  <a:srgbClr val="1E2761"/>
                </a:solidFill>
              </a:rPr>
              <a:t>Was ist der größte Unterschied zwischen einem KI-Einsteiger und einem souveränen KI-Anwender?</a:t>
            </a:r>
            <a:endParaRPr lang="de-DE" dirty="0"/>
          </a:p>
        </p:txBody>
      </p:sp>
      <p:sp>
        <p:nvSpPr>
          <p:cNvPr id="37" name="q5_aA"/>
          <p:cNvSpPr/>
          <p:nvPr/>
        </p:nvSpPr>
        <p:spPr>
          <a:xfrm>
            <a:off x="280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Der Einsteiger nutzt kostenlose Tools</a:t>
            </a:r>
            <a:endParaRPr lang="de-DE" dirty="0"/>
          </a:p>
        </p:txBody>
      </p:sp>
      <p:sp>
        <p:nvSpPr>
          <p:cNvPr id="38" name="q5_aB"/>
          <p:cNvSpPr/>
          <p:nvPr/>
        </p:nvSpPr>
        <p:spPr>
          <a:xfrm>
            <a:off x="280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Der souveräne Anwender iteriert und verbessert seinen Prompt gezielt</a:t>
            </a:r>
          </a:p>
        </p:txBody>
      </p:sp>
      <p:sp>
        <p:nvSpPr>
          <p:cNvPr id="39" name="q5_aC"/>
          <p:cNvSpPr/>
          <p:nvPr/>
        </p:nvSpPr>
        <p:spPr>
          <a:xfrm>
            <a:off x="280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Der souveräne Anwender nutzt KI für jede Aufgabe ohne Prüfung</a:t>
            </a:r>
            <a:endParaRPr lang="de-DE" dirty="0"/>
          </a:p>
        </p:txBody>
      </p:sp>
      <p:sp>
        <p:nvSpPr>
          <p:cNvPr id="40" name="q5_aD"/>
          <p:cNvSpPr/>
          <p:nvPr/>
        </p:nvSpPr>
        <p:spPr>
          <a:xfrm>
            <a:off x="280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Der Einsteiger schreibt kürzere Prompts</a:t>
            </a:r>
            <a:endParaRPr lang="de-DE" dirty="0"/>
          </a:p>
        </p:txBody>
      </p:sp>
      <p:sp>
        <p:nvSpPr>
          <p:cNvPr id="41" name="q6_bg"/>
          <p:cNvSpPr/>
          <p:nvPr/>
        </p:nvSpPr>
        <p:spPr>
          <a:xfrm>
            <a:off x="4672000" y="3444226"/>
            <a:ext cx="4272000" cy="1180653"/>
          </a:xfrm>
          <a:prstGeom prst="rect">
            <a:avLst/>
          </a:prstGeom>
          <a:solidFill>
            <a:srgbClr val="EEF4FF"/>
          </a:solidFill>
        </p:spPr>
        <p:txBody>
          <a:bodyPr/>
          <a:lstStyle/>
          <a:p>
            <a:endParaRPr/>
          </a:p>
        </p:txBody>
      </p:sp>
      <p:sp>
        <p:nvSpPr>
          <p:cNvPr id="42" name="q6_border"/>
          <p:cNvSpPr/>
          <p:nvPr/>
        </p:nvSpPr>
        <p:spPr>
          <a:xfrm>
            <a:off x="4672000" y="3444226"/>
            <a:ext cx="60000" cy="1180653"/>
          </a:xfrm>
          <a:prstGeom prst="rect">
            <a:avLst/>
          </a:prstGeom>
          <a:solidFill>
            <a:srgbClr val="10B981"/>
          </a:solidFill>
        </p:spPr>
        <p:txBody>
          <a:bodyPr/>
          <a:lstStyle/>
          <a:p>
            <a:endParaRPr/>
          </a:p>
        </p:txBody>
      </p:sp>
      <p:sp>
        <p:nvSpPr>
          <p:cNvPr id="43" name="q6_qtxt"/>
          <p:cNvSpPr/>
          <p:nvPr/>
        </p:nvSpPr>
        <p:spPr>
          <a:xfrm>
            <a:off x="4752000" y="3474226"/>
            <a:ext cx="4172000" cy="280000"/>
          </a:xfrm>
          <a:prstGeom prst="rect">
            <a:avLst/>
          </a:prstGeom>
          <a:noFill/>
          <a:ln>
            <a:noFill/>
          </a:ln>
        </p:spPr>
        <p:txBody>
          <a:bodyPr wrap="square" lIns="30000" tIns="15000" rIns="30000" bIns="0" rtlCol="0" anchor="t"/>
          <a:lstStyle/>
          <a:p>
            <a:pPr marL="0" indent="0">
              <a:buNone/>
            </a:pPr>
            <a:r>
              <a:rPr lang="de-DE" sz="900" b="1" dirty="0">
                <a:solidFill>
                  <a:srgbClr val="10B981"/>
                </a:solidFill>
              </a:rPr>
              <a:t>Frage 6  </a:t>
            </a:r>
            <a:r>
              <a:rPr lang="de-DE" sz="900" b="1" dirty="0">
                <a:solidFill>
                  <a:srgbClr val="1E2761"/>
                </a:solidFill>
              </a:rPr>
              <a:t>Was kennzeichnet einen souveränen KI-Anwender?</a:t>
            </a:r>
            <a:endParaRPr lang="de-DE" dirty="0"/>
          </a:p>
        </p:txBody>
      </p:sp>
      <p:sp>
        <p:nvSpPr>
          <p:cNvPr id="44" name="q6_aA"/>
          <p:cNvSpPr/>
          <p:nvPr/>
        </p:nvSpPr>
        <p:spPr>
          <a:xfrm>
            <a:off x="4752000" y="3754226"/>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A)  Er nutzt KI für alles ohne eigene Prüfung</a:t>
            </a:r>
            <a:endParaRPr lang="de-DE" dirty="0"/>
          </a:p>
        </p:txBody>
      </p:sp>
      <p:sp>
        <p:nvSpPr>
          <p:cNvPr id="45" name="q6_aB"/>
          <p:cNvSpPr/>
          <p:nvPr/>
        </p:nvSpPr>
        <p:spPr>
          <a:xfrm>
            <a:off x="4752000" y="3964389"/>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B)  Er verwendet nur kurze Ein-Satz-Prompts</a:t>
            </a:r>
            <a:endParaRPr lang="de-DE" dirty="0"/>
          </a:p>
        </p:txBody>
      </p:sp>
      <p:sp>
        <p:nvSpPr>
          <p:cNvPr id="46" name="q6_aC"/>
          <p:cNvSpPr/>
          <p:nvPr/>
        </p:nvSpPr>
        <p:spPr>
          <a:xfrm>
            <a:off x="4752000" y="4174552"/>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C)  Er iteriert, prüft Outputs und verbessert kontinuierlich</a:t>
            </a:r>
          </a:p>
        </p:txBody>
      </p:sp>
      <p:sp>
        <p:nvSpPr>
          <p:cNvPr id="47" name="q6_aD"/>
          <p:cNvSpPr/>
          <p:nvPr/>
        </p:nvSpPr>
        <p:spPr>
          <a:xfrm>
            <a:off x="4752000" y="4384715"/>
            <a:ext cx="4172000" cy="200163"/>
          </a:xfrm>
          <a:prstGeom prst="rect">
            <a:avLst/>
          </a:prstGeom>
          <a:noFill/>
          <a:ln>
            <a:noFill/>
          </a:ln>
        </p:spPr>
        <p:txBody>
          <a:bodyPr wrap="square" lIns="30000" tIns="0" rIns="30000" bIns="0" rtlCol="0" anchor="t"/>
          <a:lstStyle/>
          <a:p>
            <a:pPr marL="0" indent="0">
              <a:buNone/>
            </a:pPr>
            <a:r>
              <a:rPr lang="de-DE" sz="820" dirty="0">
                <a:solidFill>
                  <a:srgbClr val="374151"/>
                </a:solidFill>
              </a:rPr>
              <a:t>D)  Er hält seine KI-Nutzung vor Kollegen geheim</a:t>
            </a:r>
            <a:endParaRPr lang="de-DE" dirty="0"/>
          </a:p>
        </p:txBody>
      </p:sp>
      <p:sp>
        <p:nvSpPr>
          <p:cNvPr id="48" name="foundic_txt"/>
          <p:cNvSpPr/>
          <p:nvPr/>
        </p:nvSpPr>
        <p:spPr>
          <a:xfrm>
            <a:off x="7400000" y="4730000"/>
            <a:ext cx="1050000" cy="280000"/>
          </a:xfrm>
          <a:prstGeom prst="rect">
            <a:avLst/>
          </a:prstGeom>
          <a:noFill/>
          <a:ln>
            <a:noFill/>
          </a:ln>
        </p:spPr>
        <p:txBody>
          <a:bodyPr wrap="square" lIns="60960" tIns="45720" rIns="60960" bIns="45720" rtlCol="0" anchor="ctr"/>
          <a:lstStyle/>
          <a:p>
            <a:pPr marL="0" indent="0">
              <a:buNone/>
            </a:pPr>
            <a:r>
              <a:rPr lang="de-DE" sz="600" dirty="0">
                <a:solidFill>
                  <a:srgbClr val="6B7280"/>
                </a:solidFill>
              </a:rPr>
              <a:t>foundic.org</a:t>
            </a:r>
            <a:endParaRPr lang="de-DE" dirty="0"/>
          </a:p>
        </p:txBody>
      </p:sp>
      <p:sp>
        <p:nvSpPr>
          <p:cNvPr id="49" name="footer_bg"/>
          <p:cNvSpPr/>
          <p:nvPr/>
        </p:nvSpPr>
        <p:spPr>
          <a:xfrm>
            <a:off x="0" y="4754880"/>
            <a:ext cx="9144000" cy="388620"/>
          </a:xfrm>
          <a:prstGeom prst="rect">
            <a:avLst/>
          </a:prstGeom>
          <a:solidFill>
            <a:srgbClr val="FEF3C7"/>
          </a:solidFill>
        </p:spPr>
        <p:txBody>
          <a:bodyPr/>
          <a:lstStyle/>
          <a:p>
            <a:endParaRPr/>
          </a:p>
        </p:txBody>
      </p:sp>
      <p:sp>
        <p:nvSpPr>
          <p:cNvPr id="50" name="footer_txt"/>
          <p:cNvSpPr/>
          <p:nvPr/>
        </p:nvSpPr>
        <p:spPr>
          <a:xfrm>
            <a:off x="457200" y="4754880"/>
            <a:ext cx="8229600" cy="388620"/>
          </a:xfrm>
          <a:prstGeom prst="rect">
            <a:avLst/>
          </a:prstGeom>
          <a:noFill/>
          <a:ln>
            <a:noFill/>
          </a:ln>
        </p:spPr>
        <p:txBody>
          <a:bodyPr wrap="square" lIns="60960" tIns="45720" rIns="60960" bIns="45720" rtlCol="0" anchor="ctr"/>
          <a:lstStyle/>
          <a:p>
            <a:pPr marL="0" indent="0">
              <a:buNone/>
            </a:pPr>
            <a:r>
              <a:rPr lang="de-DE" sz="900" b="1" dirty="0">
                <a:solidFill>
                  <a:srgbClr val="92400E"/>
                </a:solidFill>
              </a:rPr>
              <a:t>📋  6 Fragen — jeweils A, B, C oder D eingeben. Viel Erfolg!</a:t>
            </a:r>
            <a:endParaRPr lang="de-DE" dirty="0"/>
          </a:p>
        </p:txBody>
      </p:sp>
      <p:sp>
        <p:nvSpPr>
          <p:cNvPr id="51" name="TextBox 20">
            <a:extLst>
              <a:ext uri="{FF2B5EF4-FFF2-40B4-BE49-F238E27FC236}">
                <a16:creationId xmlns:a16="http://schemas.microsoft.com/office/drawing/2014/main" id="{8507F197-2636-870B-8F8F-9A59AB3D7598}"/>
              </a:ext>
            </a:extLst>
          </p:cNvPr>
          <p:cNvSpPr txBox="1"/>
          <p:nvPr/>
        </p:nvSpPr>
        <p:spPr>
          <a:xfrm>
            <a:off x="4617720" y="27432"/>
            <a:ext cx="4389120" cy="438912"/>
          </a:xfrm>
          <a:prstGeom prst="rect">
            <a:avLst/>
          </a:prstGeom>
          <a:noFill/>
        </p:spPr>
        <p:txBody>
          <a:bodyPr wrap="none"/>
          <a:lstStyle/>
          <a:p>
            <a:pPr algn="r"/>
            <a:r>
              <a:rPr lang="de-DE" sz="900" dirty="0">
                <a:solidFill>
                  <a:srgbClr val="FFFFFF"/>
                </a:solidFill>
              </a:rPr>
              <a:t>F-45  |  Wissens-Check Modul 3</a:t>
            </a:r>
            <a:endParaRPr sz="850" b="1" dirty="0">
              <a:solidFill>
                <a:srgbClr val="FFFFFF"/>
              </a:solidFill>
              <a:latin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3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r>
              <a:rPr lang="en-US" sz="1100" b="1" dirty="0">
                <a:solidFill>
                  <a:srgbClr val="FFFFFF"/>
                </a:solidFill>
              </a:rPr>
              <a:t>ABSCHLUSS ·  Transfer</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Ihr 48h-Commit — was passiert jetzt?</a:t>
            </a:r>
            <a:endParaRPr lang="en-US" sz="2600" dirty="0"/>
          </a:p>
        </p:txBody>
      </p:sp>
      <p:sp>
        <p:nvSpPr>
          <p:cNvPr id="5" name="Shape 3"/>
          <p:cNvSpPr/>
          <p:nvPr/>
        </p:nvSpPr>
        <p:spPr>
          <a:xfrm>
            <a:off x="365760" y="132588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536192"/>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365760" y="1325880"/>
            <a:ext cx="4023360" cy="438912"/>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365760" y="1325880"/>
            <a:ext cx="4023360" cy="438912"/>
          </a:xfrm>
          <a:prstGeom prst="rect">
            <a:avLst/>
          </a:prstGeom>
          <a:noFill/>
          <a:ln/>
        </p:spPr>
        <p:txBody>
          <a:bodyPr wrap="square" rtlCol="0" anchor="ctr"/>
          <a:lstStyle/>
          <a:p>
            <a:pPr marL="0" indent="0" algn="ctr">
              <a:buNone/>
            </a:pPr>
            <a:r>
              <a:rPr lang="en-US" sz="1400" b="1" dirty="0">
                <a:solidFill>
                  <a:srgbClr val="FFFFFF"/>
                </a:solidFill>
              </a:rPr>
              <a:t>1  Welche Aufgabe?</a:t>
            </a:r>
            <a:endParaRPr lang="en-US" sz="1400" dirty="0"/>
          </a:p>
        </p:txBody>
      </p:sp>
      <p:sp>
        <p:nvSpPr>
          <p:cNvPr id="9" name="Text 7"/>
          <p:cNvSpPr/>
          <p:nvPr/>
        </p:nvSpPr>
        <p:spPr>
          <a:xfrm>
            <a:off x="502920" y="1828800"/>
            <a:ext cx="3749040" cy="320040"/>
          </a:xfrm>
          <a:prstGeom prst="rect">
            <a:avLst/>
          </a:prstGeom>
          <a:noFill/>
          <a:ln/>
        </p:spPr>
        <p:txBody>
          <a:bodyPr wrap="square" rtlCol="0" anchor="ctr"/>
          <a:lstStyle/>
          <a:p>
            <a:pPr marL="0" indent="0">
              <a:buNone/>
            </a:pPr>
            <a:r>
              <a:rPr lang="en-US" sz="1200" dirty="0">
                <a:solidFill>
                  <a:srgbClr val="4B5563"/>
                </a:solidFill>
              </a:rPr>
              <a:t>Die Aufgabe, die ich morgen mit KI erledige</a:t>
            </a:r>
            <a:endParaRPr lang="en-US" sz="1200" dirty="0"/>
          </a:p>
        </p:txBody>
      </p:sp>
      <p:sp>
        <p:nvSpPr>
          <p:cNvPr id="10" name="Shape 8"/>
          <p:cNvSpPr/>
          <p:nvPr/>
        </p:nvSpPr>
        <p:spPr>
          <a:xfrm>
            <a:off x="502920" y="2203704"/>
            <a:ext cx="3749040" cy="530352"/>
          </a:xfrm>
          <a:prstGeom prst="rect">
            <a:avLst/>
          </a:prstGeom>
          <a:solidFill>
            <a:srgbClr val="F4F7FB"/>
          </a:solidFill>
          <a:ln w="12700">
            <a:solidFill>
              <a:srgbClr val="E5E7EB"/>
            </a:solidFill>
            <a:prstDash val="solid"/>
          </a:ln>
        </p:spPr>
        <p:txBody>
          <a:bodyPr/>
          <a:lstStyle/>
          <a:p>
            <a:endParaRPr/>
          </a:p>
        </p:txBody>
      </p:sp>
      <p:sp>
        <p:nvSpPr>
          <p:cNvPr id="11" name="Shape 9"/>
          <p:cNvSpPr/>
          <p:nvPr/>
        </p:nvSpPr>
        <p:spPr>
          <a:xfrm>
            <a:off x="4663440" y="132588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2" name="Shape 10"/>
          <p:cNvSpPr/>
          <p:nvPr/>
        </p:nvSpPr>
        <p:spPr>
          <a:xfrm>
            <a:off x="4663440" y="1325880"/>
            <a:ext cx="64008" cy="1536192"/>
          </a:xfrm>
          <a:prstGeom prst="rect">
            <a:avLst/>
          </a:prstGeom>
          <a:solidFill>
            <a:srgbClr val="8B5CF6"/>
          </a:solidFill>
          <a:ln w="12700">
            <a:solidFill>
              <a:srgbClr val="8B5CF6"/>
            </a:solidFill>
            <a:prstDash val="solid"/>
          </a:ln>
        </p:spPr>
        <p:txBody>
          <a:bodyPr/>
          <a:lstStyle/>
          <a:p>
            <a:endParaRPr/>
          </a:p>
        </p:txBody>
      </p:sp>
      <p:sp>
        <p:nvSpPr>
          <p:cNvPr id="13" name="Shape 11"/>
          <p:cNvSpPr/>
          <p:nvPr/>
        </p:nvSpPr>
        <p:spPr>
          <a:xfrm>
            <a:off x="4663440" y="1325880"/>
            <a:ext cx="4023360" cy="438912"/>
          </a:xfrm>
          <a:prstGeom prst="rect">
            <a:avLst/>
          </a:prstGeom>
          <a:solidFill>
            <a:srgbClr val="8B5CF6"/>
          </a:solidFill>
          <a:ln w="12700">
            <a:solidFill>
              <a:srgbClr val="8B5CF6"/>
            </a:solidFill>
            <a:prstDash val="solid"/>
          </a:ln>
        </p:spPr>
        <p:txBody>
          <a:bodyPr/>
          <a:lstStyle/>
          <a:p>
            <a:endParaRPr/>
          </a:p>
        </p:txBody>
      </p:sp>
      <p:sp>
        <p:nvSpPr>
          <p:cNvPr id="14" name="Text 12"/>
          <p:cNvSpPr/>
          <p:nvPr/>
        </p:nvSpPr>
        <p:spPr>
          <a:xfrm>
            <a:off x="4663440" y="1325880"/>
            <a:ext cx="4023360" cy="438912"/>
          </a:xfrm>
          <a:prstGeom prst="rect">
            <a:avLst/>
          </a:prstGeom>
          <a:noFill/>
          <a:ln/>
        </p:spPr>
        <p:txBody>
          <a:bodyPr wrap="square" rtlCol="0" anchor="ctr"/>
          <a:lstStyle/>
          <a:p>
            <a:pPr marL="0" indent="0" algn="ctr">
              <a:buNone/>
            </a:pPr>
            <a:r>
              <a:rPr lang="en-US" sz="1400" b="1" dirty="0">
                <a:solidFill>
                  <a:srgbClr val="FFFFFF"/>
                </a:solidFill>
              </a:rPr>
              <a:t>2  Mein RCTF-Prompt</a:t>
            </a:r>
            <a:endParaRPr lang="en-US" sz="1400" dirty="0"/>
          </a:p>
        </p:txBody>
      </p:sp>
      <p:sp>
        <p:nvSpPr>
          <p:cNvPr id="15" name="Text 13"/>
          <p:cNvSpPr/>
          <p:nvPr/>
        </p:nvSpPr>
        <p:spPr>
          <a:xfrm>
            <a:off x="4800600" y="1828800"/>
            <a:ext cx="3749040" cy="320040"/>
          </a:xfrm>
          <a:prstGeom prst="rect">
            <a:avLst/>
          </a:prstGeom>
          <a:noFill/>
          <a:ln/>
        </p:spPr>
        <p:txBody>
          <a:bodyPr wrap="square" rtlCol="0" anchor="ctr"/>
          <a:lstStyle/>
          <a:p>
            <a:pPr marL="0" indent="0">
              <a:buNone/>
            </a:pPr>
            <a:r>
              <a:rPr lang="en-US" sz="1200" dirty="0">
                <a:solidFill>
                  <a:srgbClr val="4B5563"/>
                </a:solidFill>
              </a:rPr>
              <a:t>Role · Context · Task · Format (Entwurf)</a:t>
            </a:r>
            <a:endParaRPr lang="en-US" sz="1200" dirty="0"/>
          </a:p>
        </p:txBody>
      </p:sp>
      <p:sp>
        <p:nvSpPr>
          <p:cNvPr id="16" name="Shape 14"/>
          <p:cNvSpPr/>
          <p:nvPr/>
        </p:nvSpPr>
        <p:spPr>
          <a:xfrm>
            <a:off x="4800600" y="2203704"/>
            <a:ext cx="3749040" cy="530352"/>
          </a:xfrm>
          <a:prstGeom prst="rect">
            <a:avLst/>
          </a:prstGeom>
          <a:solidFill>
            <a:srgbClr val="F4F7FB"/>
          </a:solidFill>
          <a:ln w="12700">
            <a:solidFill>
              <a:srgbClr val="E5E7EB"/>
            </a:solidFill>
            <a:prstDash val="solid"/>
          </a:ln>
        </p:spPr>
        <p:txBody>
          <a:bodyPr/>
          <a:lstStyle/>
          <a:p>
            <a:endParaRPr/>
          </a:p>
        </p:txBody>
      </p:sp>
      <p:sp>
        <p:nvSpPr>
          <p:cNvPr id="17" name="Shape 15"/>
          <p:cNvSpPr/>
          <p:nvPr/>
        </p:nvSpPr>
        <p:spPr>
          <a:xfrm>
            <a:off x="365760" y="301752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6"/>
          <p:cNvSpPr/>
          <p:nvPr/>
        </p:nvSpPr>
        <p:spPr>
          <a:xfrm>
            <a:off x="365760" y="3017520"/>
            <a:ext cx="64008" cy="1536192"/>
          </a:xfrm>
          <a:prstGeom prst="rect">
            <a:avLst/>
          </a:prstGeom>
          <a:solidFill>
            <a:srgbClr val="EF4444"/>
          </a:solidFill>
          <a:ln w="12700">
            <a:solidFill>
              <a:srgbClr val="EF4444"/>
            </a:solidFill>
            <a:prstDash val="solid"/>
          </a:ln>
        </p:spPr>
        <p:txBody>
          <a:bodyPr/>
          <a:lstStyle/>
          <a:p>
            <a:endParaRPr/>
          </a:p>
        </p:txBody>
      </p:sp>
      <p:sp>
        <p:nvSpPr>
          <p:cNvPr id="19" name="Shape 17"/>
          <p:cNvSpPr/>
          <p:nvPr/>
        </p:nvSpPr>
        <p:spPr>
          <a:xfrm>
            <a:off x="365760" y="3017520"/>
            <a:ext cx="4023360" cy="438912"/>
          </a:xfrm>
          <a:prstGeom prst="rect">
            <a:avLst/>
          </a:prstGeom>
          <a:solidFill>
            <a:srgbClr val="EF4444"/>
          </a:solidFill>
          <a:ln w="12700">
            <a:solidFill>
              <a:srgbClr val="EF4444"/>
            </a:solidFill>
            <a:prstDash val="solid"/>
          </a:ln>
        </p:spPr>
        <p:txBody>
          <a:bodyPr/>
          <a:lstStyle/>
          <a:p>
            <a:endParaRPr/>
          </a:p>
        </p:txBody>
      </p:sp>
      <p:sp>
        <p:nvSpPr>
          <p:cNvPr id="20" name="Text 18"/>
          <p:cNvSpPr/>
          <p:nvPr/>
        </p:nvSpPr>
        <p:spPr>
          <a:xfrm>
            <a:off x="365760" y="3017520"/>
            <a:ext cx="4023360" cy="438912"/>
          </a:xfrm>
          <a:prstGeom prst="rect">
            <a:avLst/>
          </a:prstGeom>
          <a:noFill/>
          <a:ln/>
        </p:spPr>
        <p:txBody>
          <a:bodyPr wrap="square" rtlCol="0" anchor="ctr"/>
          <a:lstStyle/>
          <a:p>
            <a:pPr marL="0" indent="0" algn="ctr">
              <a:buNone/>
            </a:pPr>
            <a:r>
              <a:rPr lang="en-US" sz="1400" b="1" dirty="0">
                <a:solidFill>
                  <a:srgbClr val="FFFFFF"/>
                </a:solidFill>
              </a:rPr>
              <a:t>3  QA-Stufe &amp; Prüfmaßnahme</a:t>
            </a:r>
            <a:endParaRPr lang="en-US" sz="1400" dirty="0"/>
          </a:p>
        </p:txBody>
      </p:sp>
      <p:sp>
        <p:nvSpPr>
          <p:cNvPr id="21" name="Text 19"/>
          <p:cNvSpPr/>
          <p:nvPr/>
        </p:nvSpPr>
        <p:spPr>
          <a:xfrm>
            <a:off x="502920" y="3520440"/>
            <a:ext cx="3749040" cy="320040"/>
          </a:xfrm>
          <a:prstGeom prst="rect">
            <a:avLst/>
          </a:prstGeom>
          <a:noFill/>
          <a:ln/>
        </p:spPr>
        <p:txBody>
          <a:bodyPr wrap="square" rtlCol="0" anchor="ctr"/>
          <a:lstStyle/>
          <a:p>
            <a:pPr marL="0" indent="0">
              <a:buNone/>
            </a:pPr>
            <a:r>
              <a:rPr lang="en-US" sz="1200" dirty="0">
                <a:solidFill>
                  <a:srgbClr val="4B5563"/>
                </a:solidFill>
              </a:rPr>
              <a:t>Low / Medium / High — was prüfe ich konkret?</a:t>
            </a:r>
            <a:endParaRPr lang="en-US" sz="1200" dirty="0"/>
          </a:p>
        </p:txBody>
      </p:sp>
      <p:sp>
        <p:nvSpPr>
          <p:cNvPr id="22" name="Shape 20"/>
          <p:cNvSpPr/>
          <p:nvPr/>
        </p:nvSpPr>
        <p:spPr>
          <a:xfrm>
            <a:off x="502920" y="3895344"/>
            <a:ext cx="3749040" cy="530352"/>
          </a:xfrm>
          <a:prstGeom prst="rect">
            <a:avLst/>
          </a:prstGeom>
          <a:solidFill>
            <a:srgbClr val="F4F7FB"/>
          </a:solidFill>
          <a:ln w="12700">
            <a:solidFill>
              <a:srgbClr val="E5E7EB"/>
            </a:solidFill>
            <a:prstDash val="solid"/>
          </a:ln>
        </p:spPr>
        <p:txBody>
          <a:bodyPr/>
          <a:lstStyle/>
          <a:p>
            <a:endParaRPr/>
          </a:p>
        </p:txBody>
      </p:sp>
      <p:sp>
        <p:nvSpPr>
          <p:cNvPr id="23" name="Shape 21"/>
          <p:cNvSpPr/>
          <p:nvPr/>
        </p:nvSpPr>
        <p:spPr>
          <a:xfrm>
            <a:off x="4663440" y="3017520"/>
            <a:ext cx="4023360" cy="153619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4" name="Shape 22"/>
          <p:cNvSpPr/>
          <p:nvPr/>
        </p:nvSpPr>
        <p:spPr>
          <a:xfrm>
            <a:off x="4663440" y="3017520"/>
            <a:ext cx="64008" cy="1536192"/>
          </a:xfrm>
          <a:prstGeom prst="rect">
            <a:avLst/>
          </a:prstGeom>
          <a:solidFill>
            <a:srgbClr val="F59E0B"/>
          </a:solidFill>
          <a:ln w="12700">
            <a:solidFill>
              <a:srgbClr val="F59E0B"/>
            </a:solidFill>
            <a:prstDash val="solid"/>
          </a:ln>
        </p:spPr>
        <p:txBody>
          <a:bodyPr/>
          <a:lstStyle/>
          <a:p>
            <a:endParaRPr/>
          </a:p>
        </p:txBody>
      </p:sp>
      <p:sp>
        <p:nvSpPr>
          <p:cNvPr id="25" name="Shape 23"/>
          <p:cNvSpPr/>
          <p:nvPr/>
        </p:nvSpPr>
        <p:spPr>
          <a:xfrm>
            <a:off x="4663440" y="3017520"/>
            <a:ext cx="4023360" cy="438912"/>
          </a:xfrm>
          <a:prstGeom prst="rect">
            <a:avLst/>
          </a:prstGeom>
          <a:solidFill>
            <a:srgbClr val="F59E0B"/>
          </a:solidFill>
          <a:ln w="12700">
            <a:solidFill>
              <a:srgbClr val="F59E0B"/>
            </a:solidFill>
            <a:prstDash val="solid"/>
          </a:ln>
        </p:spPr>
        <p:txBody>
          <a:bodyPr/>
          <a:lstStyle/>
          <a:p>
            <a:endParaRPr/>
          </a:p>
        </p:txBody>
      </p:sp>
      <p:sp>
        <p:nvSpPr>
          <p:cNvPr id="26" name="Text 24"/>
          <p:cNvSpPr/>
          <p:nvPr/>
        </p:nvSpPr>
        <p:spPr>
          <a:xfrm>
            <a:off x="4663440" y="3017520"/>
            <a:ext cx="4023360" cy="438912"/>
          </a:xfrm>
          <a:prstGeom prst="rect">
            <a:avLst/>
          </a:prstGeom>
          <a:noFill/>
          <a:ln/>
        </p:spPr>
        <p:txBody>
          <a:bodyPr wrap="square" rtlCol="0" anchor="ctr"/>
          <a:lstStyle/>
          <a:p>
            <a:pPr marL="0" indent="0" algn="ctr">
              <a:buNone/>
            </a:pPr>
            <a:r>
              <a:rPr lang="en-US" sz="1400" b="1" dirty="0">
                <a:solidFill>
                  <a:srgbClr val="FFFFFF"/>
                </a:solidFill>
              </a:rPr>
              <a:t>4  Wer sieht das Ergebnis?</a:t>
            </a:r>
            <a:endParaRPr lang="en-US" sz="1400" dirty="0"/>
          </a:p>
        </p:txBody>
      </p:sp>
      <p:sp>
        <p:nvSpPr>
          <p:cNvPr id="27" name="Text 25"/>
          <p:cNvSpPr/>
          <p:nvPr/>
        </p:nvSpPr>
        <p:spPr>
          <a:xfrm>
            <a:off x="4800600" y="3520440"/>
            <a:ext cx="3749040" cy="320040"/>
          </a:xfrm>
          <a:prstGeom prst="rect">
            <a:avLst/>
          </a:prstGeom>
          <a:noFill/>
          <a:ln/>
        </p:spPr>
        <p:txBody>
          <a:bodyPr wrap="square" rtlCol="0" anchor="ctr"/>
          <a:lstStyle/>
          <a:p>
            <a:pPr marL="0" indent="0">
              <a:buNone/>
            </a:pPr>
            <a:r>
              <a:rPr lang="en-US" sz="1200" dirty="0">
                <a:solidFill>
                  <a:srgbClr val="4B5563"/>
                </a:solidFill>
              </a:rPr>
              <a:t>Stakeholder / Verwendungszweck</a:t>
            </a:r>
            <a:endParaRPr lang="en-US" sz="1200" dirty="0"/>
          </a:p>
        </p:txBody>
      </p:sp>
      <p:sp>
        <p:nvSpPr>
          <p:cNvPr id="28" name="Shape 26"/>
          <p:cNvSpPr/>
          <p:nvPr/>
        </p:nvSpPr>
        <p:spPr>
          <a:xfrm>
            <a:off x="4800600" y="3895344"/>
            <a:ext cx="3749040" cy="530352"/>
          </a:xfrm>
          <a:prstGeom prst="rect">
            <a:avLst/>
          </a:prstGeom>
          <a:solidFill>
            <a:srgbClr val="F4F7FB"/>
          </a:solidFill>
          <a:ln w="12700">
            <a:solidFill>
              <a:srgbClr val="E5E7EB"/>
            </a:solidFill>
            <a:prstDash val="solid"/>
          </a:ln>
        </p:spPr>
        <p:txBody>
          <a:bodyPr/>
          <a:lstStyle/>
          <a:p>
            <a:endParaRPr/>
          </a:p>
        </p:txBody>
      </p:sp>
      <p:sp>
        <p:nvSpPr>
          <p:cNvPr id="29" name="Shape 27"/>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30" name="Text 28"/>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Ihr Template wird Ihnen als PowerPoint-Datei per E-Mail zugeschickt.</a:t>
            </a:r>
            <a:endParaRPr lang="en-US" sz="1400" b="1" dirty="0"/>
          </a:p>
        </p:txBody>
      </p:sp>
      <p:sp>
        <p:nvSpPr>
          <p:cNvPr id="31" name="TextBox 30"/>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F-46  |  </a:t>
            </a:r>
            <a:r>
              <a:rPr sz="850" b="1" dirty="0" err="1">
                <a:solidFill>
                  <a:srgbClr val="FFFFFF"/>
                </a:solidFill>
                <a:latin typeface="Calibri"/>
              </a:rPr>
              <a:t>Ihr</a:t>
            </a:r>
            <a:r>
              <a:rPr sz="850" b="1" dirty="0">
                <a:solidFill>
                  <a:srgbClr val="FFFFFF"/>
                </a:solidFill>
                <a:latin typeface="Calibri"/>
              </a:rPr>
              <a:t> 48h-Commit — was </a:t>
            </a:r>
            <a:r>
              <a:rPr sz="850" b="1" dirty="0" err="1">
                <a:solidFill>
                  <a:srgbClr val="FFFFFF"/>
                </a:solidFill>
                <a:latin typeface="Calibri"/>
              </a:rPr>
              <a:t>passiert</a:t>
            </a:r>
            <a:r>
              <a:rPr sz="850" b="1" dirty="0">
                <a:solidFill>
                  <a:srgbClr val="FFFFFF"/>
                </a:solidFill>
                <a:latin typeface="Calibri"/>
              </a:rPr>
              <a:t> </a:t>
            </a:r>
            <a:r>
              <a:rPr sz="850" b="1" dirty="0" err="1">
                <a:solidFill>
                  <a:srgbClr val="FFFFFF"/>
                </a:solidFill>
                <a:latin typeface="Calibri"/>
              </a:rPr>
              <a:t>jetzt</a:t>
            </a:r>
            <a:r>
              <a:rPr sz="850" b="1" dirty="0">
                <a:solidFill>
                  <a:srgbClr val="FFFFFF"/>
                </a:solidFill>
                <a:latin typeface="Calibri"/>
              </a:rPr>
              <a:t>?</a:t>
            </a:r>
          </a:p>
        </p:txBody>
      </p:sp>
      <p:pic>
        <p:nvPicPr>
          <p:cNvPr id="32"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3" name="foundic_text_33">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3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ABSCHLUSS  ·  Das Wichtigste für den Weg nach Hause</a:t>
            </a:r>
            <a:endParaRPr lang="en-US" sz="1100" dirty="0">
              <a:solidFill>
                <a:schemeClr val="bg1"/>
              </a:solidFill>
            </a:endParaRPr>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5 Dinge, die Sie heute mitnehmen</a:t>
            </a:r>
            <a:endParaRPr lang="en-US" sz="2600" dirty="0"/>
          </a:p>
        </p:txBody>
      </p:sp>
      <p:sp>
        <p:nvSpPr>
          <p:cNvPr id="5" name="Shape 3"/>
          <p:cNvSpPr/>
          <p:nvPr/>
        </p:nvSpPr>
        <p:spPr>
          <a:xfrm>
            <a:off x="457200" y="1389888"/>
            <a:ext cx="8229600" cy="621792"/>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389888"/>
            <a:ext cx="384048" cy="62179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389888"/>
            <a:ext cx="384048" cy="621792"/>
          </a:xfrm>
          <a:prstGeom prst="rect">
            <a:avLst/>
          </a:prstGeom>
          <a:noFill/>
          <a:ln/>
        </p:spPr>
        <p:txBody>
          <a:bodyPr wrap="square" rtlCol="0" anchor="ctr"/>
          <a:lstStyle/>
          <a:p>
            <a:pPr marL="0" indent="0" algn="ctr">
              <a:buNone/>
            </a:pPr>
            <a:r>
              <a:rPr lang="en-US" sz="1400" b="1" dirty="0">
                <a:solidFill>
                  <a:schemeClr val="bg1"/>
                </a:solidFill>
              </a:rPr>
              <a:t>1</a:t>
            </a:r>
            <a:endParaRPr lang="en-US" sz="1400" dirty="0">
              <a:solidFill>
                <a:schemeClr val="bg1"/>
              </a:solidFill>
            </a:endParaRPr>
          </a:p>
        </p:txBody>
      </p:sp>
      <p:sp>
        <p:nvSpPr>
          <p:cNvPr id="8" name="Text 6"/>
          <p:cNvSpPr/>
          <p:nvPr/>
        </p:nvSpPr>
        <p:spPr>
          <a:xfrm>
            <a:off x="1005840" y="1389888"/>
            <a:ext cx="7498080" cy="621792"/>
          </a:xfrm>
          <a:prstGeom prst="rect">
            <a:avLst/>
          </a:prstGeom>
          <a:noFill/>
          <a:ln/>
        </p:spPr>
        <p:txBody>
          <a:bodyPr wrap="square" rtlCol="0" anchor="ctr"/>
          <a:lstStyle/>
          <a:p>
            <a:pPr marL="0" indent="0">
              <a:buNone/>
            </a:pPr>
            <a:r>
              <a:rPr lang="en-US" sz="1300" dirty="0">
                <a:solidFill>
                  <a:srgbClr val="1E2761"/>
                </a:solidFill>
              </a:rPr>
              <a:t>RCTF ist Ihr Prompt-GPS: Role, Context, Task, Format — immer, überall.</a:t>
            </a:r>
            <a:endParaRPr lang="en-US" sz="1300" dirty="0"/>
          </a:p>
        </p:txBody>
      </p:sp>
      <p:sp>
        <p:nvSpPr>
          <p:cNvPr id="9" name="Shape 7"/>
          <p:cNvSpPr/>
          <p:nvPr/>
        </p:nvSpPr>
        <p:spPr>
          <a:xfrm>
            <a:off x="457200" y="2121408"/>
            <a:ext cx="8229600" cy="621792"/>
          </a:xfrm>
          <a:prstGeom prst="rect">
            <a:avLst/>
          </a:prstGeom>
          <a:solidFill>
            <a:srgbClr val="DBEAFE"/>
          </a:solidFill>
          <a:ln w="12700">
            <a:solidFill>
              <a:srgbClr val="8B5CF6"/>
            </a:solidFill>
            <a:prstDash val="solid"/>
          </a:ln>
        </p:spPr>
        <p:txBody>
          <a:bodyPr/>
          <a:lstStyle/>
          <a:p>
            <a:endParaRPr/>
          </a:p>
        </p:txBody>
      </p:sp>
      <p:sp>
        <p:nvSpPr>
          <p:cNvPr id="10" name="Shape 8"/>
          <p:cNvSpPr/>
          <p:nvPr/>
        </p:nvSpPr>
        <p:spPr>
          <a:xfrm>
            <a:off x="457200" y="2121408"/>
            <a:ext cx="384048" cy="621792"/>
          </a:xfrm>
          <a:prstGeom prst="rect">
            <a:avLst/>
          </a:prstGeom>
          <a:solidFill>
            <a:srgbClr val="8B5CF6"/>
          </a:solidFill>
          <a:ln w="12700">
            <a:solidFill>
              <a:srgbClr val="8B5CF6"/>
            </a:solidFill>
            <a:prstDash val="solid"/>
          </a:ln>
        </p:spPr>
        <p:txBody>
          <a:bodyPr/>
          <a:lstStyle/>
          <a:p>
            <a:endParaRPr/>
          </a:p>
        </p:txBody>
      </p:sp>
      <p:sp>
        <p:nvSpPr>
          <p:cNvPr id="11" name="Text 9"/>
          <p:cNvSpPr/>
          <p:nvPr/>
        </p:nvSpPr>
        <p:spPr>
          <a:xfrm>
            <a:off x="457200" y="2121408"/>
            <a:ext cx="384048" cy="621792"/>
          </a:xfrm>
          <a:prstGeom prst="rect">
            <a:avLst/>
          </a:prstGeom>
          <a:noFill/>
          <a:ln/>
        </p:spPr>
        <p:txBody>
          <a:bodyPr wrap="square" rtlCol="0" anchor="ctr"/>
          <a:lstStyle/>
          <a:p>
            <a:pPr marL="0" indent="0" algn="ctr">
              <a:buNone/>
            </a:pPr>
            <a:r>
              <a:rPr lang="en-US" sz="1400" b="1" dirty="0">
                <a:solidFill>
                  <a:schemeClr val="bg1"/>
                </a:solidFill>
              </a:rPr>
              <a:t>2</a:t>
            </a:r>
            <a:endParaRPr lang="en-US" sz="1400" dirty="0">
              <a:solidFill>
                <a:schemeClr val="bg1"/>
              </a:solidFill>
            </a:endParaRPr>
          </a:p>
        </p:txBody>
      </p:sp>
      <p:sp>
        <p:nvSpPr>
          <p:cNvPr id="12" name="Text 10"/>
          <p:cNvSpPr/>
          <p:nvPr/>
        </p:nvSpPr>
        <p:spPr>
          <a:xfrm>
            <a:off x="1005840" y="2121408"/>
            <a:ext cx="7498080" cy="621792"/>
          </a:xfrm>
          <a:prstGeom prst="rect">
            <a:avLst/>
          </a:prstGeom>
          <a:noFill/>
          <a:ln/>
        </p:spPr>
        <p:txBody>
          <a:bodyPr wrap="square" rtlCol="0" anchor="ctr"/>
          <a:lstStyle/>
          <a:p>
            <a:pPr marL="0" indent="0">
              <a:buNone/>
            </a:pPr>
            <a:r>
              <a:rPr lang="en-US" sz="1300" dirty="0">
                <a:solidFill>
                  <a:srgbClr val="1E2761"/>
                </a:solidFill>
              </a:rPr>
              <a:t>QA-Check P-Q-R schützt Sie: Plausibilität, Quellen, Risiko — je höher der Impact, desto tiefer die Prüfung.</a:t>
            </a:r>
            <a:endParaRPr lang="en-US" sz="1300" dirty="0"/>
          </a:p>
        </p:txBody>
      </p:sp>
      <p:sp>
        <p:nvSpPr>
          <p:cNvPr id="13" name="Shape 11"/>
          <p:cNvSpPr/>
          <p:nvPr/>
        </p:nvSpPr>
        <p:spPr>
          <a:xfrm>
            <a:off x="457200" y="2852928"/>
            <a:ext cx="8229600" cy="621792"/>
          </a:xfrm>
          <a:prstGeom prst="rect">
            <a:avLst/>
          </a:prstGeom>
          <a:solidFill>
            <a:srgbClr val="DBEAFE"/>
          </a:solidFill>
          <a:ln w="12700">
            <a:solidFill>
              <a:srgbClr val="10B981"/>
            </a:solidFill>
            <a:prstDash val="solid"/>
          </a:ln>
        </p:spPr>
        <p:txBody>
          <a:bodyPr/>
          <a:lstStyle/>
          <a:p>
            <a:endParaRPr/>
          </a:p>
        </p:txBody>
      </p:sp>
      <p:sp>
        <p:nvSpPr>
          <p:cNvPr id="14" name="Shape 12"/>
          <p:cNvSpPr/>
          <p:nvPr/>
        </p:nvSpPr>
        <p:spPr>
          <a:xfrm>
            <a:off x="457200" y="2852928"/>
            <a:ext cx="384048" cy="621792"/>
          </a:xfrm>
          <a:prstGeom prst="rect">
            <a:avLst/>
          </a:prstGeom>
          <a:solidFill>
            <a:srgbClr val="10B981"/>
          </a:solidFill>
          <a:ln w="12700">
            <a:solidFill>
              <a:srgbClr val="10B981"/>
            </a:solidFill>
            <a:prstDash val="solid"/>
          </a:ln>
        </p:spPr>
        <p:txBody>
          <a:bodyPr/>
          <a:lstStyle/>
          <a:p>
            <a:endParaRPr/>
          </a:p>
        </p:txBody>
      </p:sp>
      <p:sp>
        <p:nvSpPr>
          <p:cNvPr id="15" name="Text 13"/>
          <p:cNvSpPr/>
          <p:nvPr/>
        </p:nvSpPr>
        <p:spPr>
          <a:xfrm>
            <a:off x="457200" y="2852928"/>
            <a:ext cx="384048" cy="621792"/>
          </a:xfrm>
          <a:prstGeom prst="rect">
            <a:avLst/>
          </a:prstGeom>
          <a:noFill/>
          <a:ln/>
        </p:spPr>
        <p:txBody>
          <a:bodyPr wrap="square" rtlCol="0" anchor="ctr"/>
          <a:lstStyle/>
          <a:p>
            <a:pPr marL="0" indent="0" algn="ctr">
              <a:buNone/>
            </a:pPr>
            <a:r>
              <a:rPr lang="en-US" sz="1400" b="1" dirty="0">
                <a:solidFill>
                  <a:schemeClr val="bg1"/>
                </a:solidFill>
              </a:rPr>
              <a:t>3</a:t>
            </a:r>
            <a:endParaRPr lang="en-US" sz="1400" dirty="0">
              <a:solidFill>
                <a:schemeClr val="bg1"/>
              </a:solidFill>
            </a:endParaRPr>
          </a:p>
        </p:txBody>
      </p:sp>
      <p:sp>
        <p:nvSpPr>
          <p:cNvPr id="16" name="Text 14"/>
          <p:cNvSpPr/>
          <p:nvPr/>
        </p:nvSpPr>
        <p:spPr>
          <a:xfrm>
            <a:off x="1005840" y="2852928"/>
            <a:ext cx="7498080" cy="621792"/>
          </a:xfrm>
          <a:prstGeom prst="rect">
            <a:avLst/>
          </a:prstGeom>
          <a:noFill/>
          <a:ln/>
        </p:spPr>
        <p:txBody>
          <a:bodyPr wrap="square" rtlCol="0" anchor="ctr"/>
          <a:lstStyle/>
          <a:p>
            <a:pPr marL="0" indent="0">
              <a:buNone/>
            </a:pPr>
            <a:r>
              <a:rPr lang="en-US" sz="1300" dirty="0">
                <a:solidFill>
                  <a:srgbClr val="1E2761"/>
                </a:solidFill>
              </a:rPr>
              <a:t>Ihr 48h-Commit liegt im PowerPoint-Template — starten Sie morgen mit Aufgabe 1, Prompt und QA-Stufe.</a:t>
            </a:r>
            <a:endParaRPr lang="en-US" sz="1300" dirty="0"/>
          </a:p>
        </p:txBody>
      </p:sp>
      <p:sp>
        <p:nvSpPr>
          <p:cNvPr id="17" name="Shape 15"/>
          <p:cNvSpPr/>
          <p:nvPr/>
        </p:nvSpPr>
        <p:spPr>
          <a:xfrm>
            <a:off x="457200" y="3584448"/>
            <a:ext cx="8229600" cy="621792"/>
          </a:xfrm>
          <a:prstGeom prst="rect">
            <a:avLst/>
          </a:prstGeom>
          <a:solidFill>
            <a:srgbClr val="DBEAFE"/>
          </a:solidFill>
          <a:ln w="12700">
            <a:solidFill>
              <a:srgbClr val="EF4444"/>
            </a:solidFill>
            <a:prstDash val="solid"/>
          </a:ln>
        </p:spPr>
        <p:txBody>
          <a:bodyPr/>
          <a:lstStyle/>
          <a:p>
            <a:endParaRPr/>
          </a:p>
        </p:txBody>
      </p:sp>
      <p:sp>
        <p:nvSpPr>
          <p:cNvPr id="18" name="Shape 16"/>
          <p:cNvSpPr/>
          <p:nvPr/>
        </p:nvSpPr>
        <p:spPr>
          <a:xfrm>
            <a:off x="457200" y="3584448"/>
            <a:ext cx="384048" cy="621792"/>
          </a:xfrm>
          <a:prstGeom prst="rect">
            <a:avLst/>
          </a:prstGeom>
          <a:solidFill>
            <a:srgbClr val="EF4444"/>
          </a:solidFill>
          <a:ln w="12700">
            <a:solidFill>
              <a:srgbClr val="EF4444"/>
            </a:solidFill>
            <a:prstDash val="solid"/>
          </a:ln>
        </p:spPr>
        <p:txBody>
          <a:bodyPr/>
          <a:lstStyle/>
          <a:p>
            <a:endParaRPr/>
          </a:p>
        </p:txBody>
      </p:sp>
      <p:sp>
        <p:nvSpPr>
          <p:cNvPr id="19" name="Text 17"/>
          <p:cNvSpPr/>
          <p:nvPr/>
        </p:nvSpPr>
        <p:spPr>
          <a:xfrm>
            <a:off x="457200" y="3584448"/>
            <a:ext cx="384048" cy="621792"/>
          </a:xfrm>
          <a:prstGeom prst="rect">
            <a:avLst/>
          </a:prstGeom>
          <a:noFill/>
          <a:ln/>
        </p:spPr>
        <p:txBody>
          <a:bodyPr wrap="square" rtlCol="0" anchor="ctr"/>
          <a:lstStyle/>
          <a:p>
            <a:pPr marL="0" indent="0" algn="ctr">
              <a:buNone/>
            </a:pPr>
            <a:r>
              <a:rPr lang="en-US" sz="1400" b="1" dirty="0">
                <a:solidFill>
                  <a:schemeClr val="bg1"/>
                </a:solidFill>
              </a:rPr>
              <a:t>4</a:t>
            </a:r>
            <a:endParaRPr lang="en-US" sz="1400" dirty="0">
              <a:solidFill>
                <a:schemeClr val="bg1"/>
              </a:solidFill>
            </a:endParaRPr>
          </a:p>
        </p:txBody>
      </p:sp>
      <p:sp>
        <p:nvSpPr>
          <p:cNvPr id="20" name="Text 18"/>
          <p:cNvSpPr/>
          <p:nvPr/>
        </p:nvSpPr>
        <p:spPr>
          <a:xfrm>
            <a:off x="1005840" y="3584448"/>
            <a:ext cx="7498080" cy="621792"/>
          </a:xfrm>
          <a:prstGeom prst="rect">
            <a:avLst/>
          </a:prstGeom>
          <a:noFill/>
          <a:ln/>
        </p:spPr>
        <p:txBody>
          <a:bodyPr wrap="square" rtlCol="0" anchor="ctr"/>
          <a:lstStyle/>
          <a:p>
            <a:pPr marL="0" indent="0">
              <a:buNone/>
            </a:pPr>
            <a:r>
              <a:rPr lang="en-US" sz="1300" dirty="0">
                <a:solidFill>
                  <a:srgbClr val="1E2761"/>
                </a:solidFill>
              </a:rPr>
              <a:t>Datenschutz first: Keine sensiblen Daten in öffentliche Chatbots.</a:t>
            </a:r>
            <a:endParaRPr lang="en-US" sz="1300" dirty="0"/>
          </a:p>
        </p:txBody>
      </p:sp>
      <p:sp>
        <p:nvSpPr>
          <p:cNvPr id="21" name="Shape 19"/>
          <p:cNvSpPr/>
          <p:nvPr/>
        </p:nvSpPr>
        <p:spPr>
          <a:xfrm>
            <a:off x="457200" y="4315968"/>
            <a:ext cx="8229600" cy="621792"/>
          </a:xfrm>
          <a:prstGeom prst="rect">
            <a:avLst/>
          </a:prstGeom>
          <a:solidFill>
            <a:srgbClr val="DBEAFE"/>
          </a:solidFill>
          <a:ln w="12700">
            <a:solidFill>
              <a:srgbClr val="F59E0B"/>
            </a:solidFill>
            <a:prstDash val="solid"/>
          </a:ln>
        </p:spPr>
        <p:txBody>
          <a:bodyPr/>
          <a:lstStyle/>
          <a:p>
            <a:endParaRPr/>
          </a:p>
        </p:txBody>
      </p:sp>
      <p:sp>
        <p:nvSpPr>
          <p:cNvPr id="22" name="Shape 20"/>
          <p:cNvSpPr/>
          <p:nvPr/>
        </p:nvSpPr>
        <p:spPr>
          <a:xfrm>
            <a:off x="457200" y="4315968"/>
            <a:ext cx="384048" cy="621792"/>
          </a:xfrm>
          <a:prstGeom prst="rect">
            <a:avLst/>
          </a:prstGeom>
          <a:solidFill>
            <a:srgbClr val="F59E0B"/>
          </a:solidFill>
          <a:ln w="12700">
            <a:solidFill>
              <a:srgbClr val="F59E0B"/>
            </a:solidFill>
            <a:prstDash val="solid"/>
          </a:ln>
        </p:spPr>
        <p:txBody>
          <a:bodyPr/>
          <a:lstStyle/>
          <a:p>
            <a:endParaRPr/>
          </a:p>
        </p:txBody>
      </p:sp>
      <p:sp>
        <p:nvSpPr>
          <p:cNvPr id="23" name="Text 21"/>
          <p:cNvSpPr/>
          <p:nvPr/>
        </p:nvSpPr>
        <p:spPr>
          <a:xfrm>
            <a:off x="457200" y="4315968"/>
            <a:ext cx="384048" cy="621792"/>
          </a:xfrm>
          <a:prstGeom prst="rect">
            <a:avLst/>
          </a:prstGeom>
          <a:noFill/>
          <a:ln/>
        </p:spPr>
        <p:txBody>
          <a:bodyPr wrap="square" rtlCol="0" anchor="ctr"/>
          <a:lstStyle/>
          <a:p>
            <a:pPr marL="0" indent="0" algn="ctr">
              <a:buNone/>
            </a:pPr>
            <a:r>
              <a:rPr lang="en-US" sz="1400" b="1" dirty="0">
                <a:solidFill>
                  <a:schemeClr val="bg1"/>
                </a:solidFill>
              </a:rPr>
              <a:t>5</a:t>
            </a:r>
            <a:endParaRPr lang="en-US" sz="1400" dirty="0">
              <a:solidFill>
                <a:schemeClr val="bg1"/>
              </a:solidFill>
            </a:endParaRPr>
          </a:p>
        </p:txBody>
      </p:sp>
      <p:sp>
        <p:nvSpPr>
          <p:cNvPr id="24" name="Text 22"/>
          <p:cNvSpPr/>
          <p:nvPr/>
        </p:nvSpPr>
        <p:spPr>
          <a:xfrm>
            <a:off x="1005840" y="4315968"/>
            <a:ext cx="7498080" cy="621792"/>
          </a:xfrm>
          <a:prstGeom prst="rect">
            <a:avLst/>
          </a:prstGeom>
          <a:noFill/>
          <a:ln/>
        </p:spPr>
        <p:txBody>
          <a:bodyPr wrap="square" rtlCol="0" anchor="ctr"/>
          <a:lstStyle/>
          <a:p>
            <a:pPr marL="0" indent="0">
              <a:buNone/>
            </a:pPr>
            <a:r>
              <a:rPr lang="en-US" sz="1300" dirty="0">
                <a:solidFill>
                  <a:srgbClr val="1E2761"/>
                </a:solidFill>
              </a:rPr>
              <a:t>Iteration ist die Methode: Re-prompten ist keine Schwäche — es ist Profi-Verhalten.</a:t>
            </a:r>
            <a:endParaRPr lang="en-US" sz="13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F-47  |  5 Dinge, die Sie </a:t>
            </a:r>
            <a:r>
              <a:rPr sz="850" b="1" dirty="0" err="1">
                <a:solidFill>
                  <a:schemeClr val="bg1"/>
                </a:solidFill>
                <a:latin typeface="Calibri"/>
              </a:rPr>
              <a:t>heute</a:t>
            </a:r>
            <a:r>
              <a:rPr sz="850" b="1" dirty="0">
                <a:solidFill>
                  <a:schemeClr val="bg1"/>
                </a:solidFill>
                <a:latin typeface="Calibri"/>
              </a:rPr>
              <a:t> </a:t>
            </a:r>
            <a:r>
              <a:rPr sz="850" b="1" dirty="0" err="1">
                <a:solidFill>
                  <a:schemeClr val="bg1"/>
                </a:solidFill>
                <a:latin typeface="Calibri"/>
              </a:rPr>
              <a:t>mitnehmen</a:t>
            </a:r>
            <a:endParaRPr sz="850" b="1" dirty="0">
              <a:solidFill>
                <a:schemeClr val="bg1"/>
              </a:solidFill>
              <a:latin typeface="Calibri"/>
            </a:endParaRPr>
          </a:p>
        </p:txBody>
      </p:sp>
      <p:pic>
        <p:nvPicPr>
          <p:cNvPr id="26"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7" name="foundic_text_27">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0">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ABSCHLUSS  ·  Ausblick KI-Trends 2026</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200" b="1" dirty="0">
                <a:solidFill>
                  <a:srgbClr val="1A1A2E"/>
                </a:solidFill>
              </a:rPr>
              <a:t>Wohin entwickelt sich KI — und was bedeutet das für Sie?</a:t>
            </a:r>
            <a:endParaRPr lang="en-US" sz="2200" dirty="0"/>
          </a:p>
        </p:txBody>
      </p:sp>
      <p:sp>
        <p:nvSpPr>
          <p:cNvPr id="5" name="Shape 3"/>
          <p:cNvSpPr/>
          <p:nvPr/>
        </p:nvSpPr>
        <p:spPr>
          <a:xfrm>
            <a:off x="365760" y="1325880"/>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1627632"/>
          </a:xfrm>
          <a:prstGeom prst="rect">
            <a:avLst/>
          </a:prstGeom>
          <a:solidFill>
            <a:srgbClr val="3B82F6"/>
          </a:solidFill>
          <a:ln w="12700">
            <a:solidFill>
              <a:srgbClr val="3B82F6"/>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30352" y="1490472"/>
            <a:ext cx="438912" cy="438912"/>
          </a:xfrm>
          <a:prstGeom prst="rect">
            <a:avLst/>
          </a:prstGeom>
        </p:spPr>
      </p:pic>
      <p:sp>
        <p:nvSpPr>
          <p:cNvPr id="8" name="Text 5"/>
          <p:cNvSpPr/>
          <p:nvPr/>
        </p:nvSpPr>
        <p:spPr>
          <a:xfrm>
            <a:off x="1115568" y="1508760"/>
            <a:ext cx="3108960" cy="411480"/>
          </a:xfrm>
          <a:prstGeom prst="rect">
            <a:avLst/>
          </a:prstGeom>
          <a:noFill/>
          <a:ln/>
        </p:spPr>
        <p:txBody>
          <a:bodyPr wrap="square" rtlCol="0" anchor="ctr"/>
          <a:lstStyle/>
          <a:p>
            <a:pPr marL="0" indent="0">
              <a:buNone/>
            </a:pPr>
            <a:r>
              <a:rPr lang="en-US" sz="1600" b="1" dirty="0">
                <a:solidFill>
                  <a:srgbClr val="3B82F6"/>
                </a:solidFill>
              </a:rPr>
              <a:t>KI-Agenten</a:t>
            </a:r>
            <a:endParaRPr lang="en-US" sz="1600" dirty="0"/>
          </a:p>
        </p:txBody>
      </p:sp>
      <p:sp>
        <p:nvSpPr>
          <p:cNvPr id="9" name="Text 6"/>
          <p:cNvSpPr/>
          <p:nvPr/>
        </p:nvSpPr>
        <p:spPr>
          <a:xfrm>
            <a:off x="530352" y="2075688"/>
            <a:ext cx="3657600" cy="777240"/>
          </a:xfrm>
          <a:prstGeom prst="rect">
            <a:avLst/>
          </a:prstGeom>
          <a:noFill/>
          <a:ln/>
        </p:spPr>
        <p:txBody>
          <a:bodyPr wrap="square" rtlCol="0" anchor="ctr"/>
          <a:lstStyle/>
          <a:p>
            <a:pPr marL="0" indent="0">
              <a:buNone/>
            </a:pPr>
            <a:r>
              <a:rPr lang="en-US" sz="1200" dirty="0">
                <a:solidFill>
                  <a:srgbClr val="1A1A2E"/>
                </a:solidFill>
              </a:rPr>
              <a:t>Autonome KI führt mehrstufige Aufgaben ohne menschliche Eingabe durch — heute schon in ersten Produkten.</a:t>
            </a:r>
            <a:endParaRPr lang="en-US" sz="1200" dirty="0"/>
          </a:p>
        </p:txBody>
      </p:sp>
      <p:sp>
        <p:nvSpPr>
          <p:cNvPr id="10" name="Shape 7"/>
          <p:cNvSpPr/>
          <p:nvPr/>
        </p:nvSpPr>
        <p:spPr>
          <a:xfrm>
            <a:off x="4663440" y="1325880"/>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4663440" y="1325880"/>
            <a:ext cx="64008" cy="1627632"/>
          </a:xfrm>
          <a:prstGeom prst="rect">
            <a:avLst/>
          </a:prstGeom>
          <a:solidFill>
            <a:srgbClr val="8B5CF6"/>
          </a:solidFill>
          <a:ln w="12700">
            <a:solidFill>
              <a:srgbClr val="8B5CF6"/>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4828032" y="1490472"/>
            <a:ext cx="438912" cy="438912"/>
          </a:xfrm>
          <a:prstGeom prst="rect">
            <a:avLst/>
          </a:prstGeom>
        </p:spPr>
      </p:pic>
      <p:sp>
        <p:nvSpPr>
          <p:cNvPr id="13" name="Text 9"/>
          <p:cNvSpPr/>
          <p:nvPr/>
        </p:nvSpPr>
        <p:spPr>
          <a:xfrm>
            <a:off x="5413248" y="1508760"/>
            <a:ext cx="3108960" cy="411480"/>
          </a:xfrm>
          <a:prstGeom prst="rect">
            <a:avLst/>
          </a:prstGeom>
          <a:noFill/>
          <a:ln/>
        </p:spPr>
        <p:txBody>
          <a:bodyPr wrap="square" rtlCol="0" anchor="ctr"/>
          <a:lstStyle/>
          <a:p>
            <a:pPr marL="0" indent="0">
              <a:buNone/>
            </a:pPr>
            <a:r>
              <a:rPr lang="en-US" sz="1600" b="1" dirty="0">
                <a:solidFill>
                  <a:srgbClr val="8B5CF6"/>
                </a:solidFill>
              </a:rPr>
              <a:t>Multimodalität</a:t>
            </a:r>
            <a:endParaRPr lang="en-US" sz="1600" dirty="0"/>
          </a:p>
        </p:txBody>
      </p:sp>
      <p:sp>
        <p:nvSpPr>
          <p:cNvPr id="14" name="Text 10"/>
          <p:cNvSpPr/>
          <p:nvPr/>
        </p:nvSpPr>
        <p:spPr>
          <a:xfrm>
            <a:off x="4828032" y="2075688"/>
            <a:ext cx="3657600" cy="777240"/>
          </a:xfrm>
          <a:prstGeom prst="rect">
            <a:avLst/>
          </a:prstGeom>
          <a:noFill/>
          <a:ln/>
        </p:spPr>
        <p:txBody>
          <a:bodyPr wrap="square" rtlCol="0" anchor="ctr"/>
          <a:lstStyle/>
          <a:p>
            <a:pPr marL="0" indent="0">
              <a:buNone/>
            </a:pPr>
            <a:r>
              <a:rPr lang="en-US" sz="1200" dirty="0">
                <a:solidFill>
                  <a:srgbClr val="1A1A2E"/>
                </a:solidFill>
              </a:rPr>
              <a:t>Text, Bilder, Audio, Video — KI verarbeitet und erstellt alles in einem. ChatGPT-4o zeigt das heute schon.</a:t>
            </a:r>
            <a:endParaRPr lang="en-US" sz="1200" dirty="0"/>
          </a:p>
        </p:txBody>
      </p:sp>
      <p:sp>
        <p:nvSpPr>
          <p:cNvPr id="15" name="Shape 11"/>
          <p:cNvSpPr/>
          <p:nvPr/>
        </p:nvSpPr>
        <p:spPr>
          <a:xfrm>
            <a:off x="365760" y="3136392"/>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2"/>
          <p:cNvSpPr/>
          <p:nvPr/>
        </p:nvSpPr>
        <p:spPr>
          <a:xfrm>
            <a:off x="365760" y="3136392"/>
            <a:ext cx="64008" cy="1627632"/>
          </a:xfrm>
          <a:prstGeom prst="rect">
            <a:avLst/>
          </a:prstGeom>
          <a:solidFill>
            <a:srgbClr val="EF4444"/>
          </a:solidFill>
          <a:ln w="12700">
            <a:solidFill>
              <a:srgbClr val="EF4444"/>
            </a:solidFill>
            <a:prstDash val="solid"/>
          </a:ln>
        </p:spPr>
        <p:txBody>
          <a:bodyPr/>
          <a:lstStyle/>
          <a:p>
            <a:endParaRPr/>
          </a:p>
        </p:txBody>
      </p:sp>
      <p:pic>
        <p:nvPicPr>
          <p:cNvPr id="17" name="Image 2" descr="preencoded.png"/>
          <p:cNvPicPr>
            <a:picLocks noChangeAspect="1"/>
          </p:cNvPicPr>
          <p:nvPr/>
        </p:nvPicPr>
        <p:blipFill>
          <a:blip r:embed="rId5"/>
          <a:stretch>
            <a:fillRect/>
          </a:stretch>
        </p:blipFill>
        <p:spPr>
          <a:xfrm>
            <a:off x="530352" y="3300984"/>
            <a:ext cx="438912" cy="438912"/>
          </a:xfrm>
          <a:prstGeom prst="rect">
            <a:avLst/>
          </a:prstGeom>
        </p:spPr>
      </p:pic>
      <p:sp>
        <p:nvSpPr>
          <p:cNvPr id="18" name="Text 13"/>
          <p:cNvSpPr/>
          <p:nvPr/>
        </p:nvSpPr>
        <p:spPr>
          <a:xfrm>
            <a:off x="1115568" y="3319272"/>
            <a:ext cx="3108960" cy="411480"/>
          </a:xfrm>
          <a:prstGeom prst="rect">
            <a:avLst/>
          </a:prstGeom>
          <a:noFill/>
          <a:ln/>
        </p:spPr>
        <p:txBody>
          <a:bodyPr wrap="square" rtlCol="0" anchor="ctr"/>
          <a:lstStyle/>
          <a:p>
            <a:pPr marL="0" indent="0">
              <a:buNone/>
            </a:pPr>
            <a:r>
              <a:rPr lang="en-US" sz="1600" b="1" dirty="0">
                <a:solidFill>
                  <a:srgbClr val="EF4444"/>
                </a:solidFill>
              </a:rPr>
              <a:t>KI im Recht</a:t>
            </a:r>
            <a:endParaRPr lang="en-US" sz="1600" dirty="0"/>
          </a:p>
        </p:txBody>
      </p:sp>
      <p:sp>
        <p:nvSpPr>
          <p:cNvPr id="19" name="Text 14"/>
          <p:cNvSpPr/>
          <p:nvPr/>
        </p:nvSpPr>
        <p:spPr>
          <a:xfrm>
            <a:off x="530352" y="3886200"/>
            <a:ext cx="3657600" cy="777240"/>
          </a:xfrm>
          <a:prstGeom prst="rect">
            <a:avLst/>
          </a:prstGeom>
          <a:noFill/>
          <a:ln/>
        </p:spPr>
        <p:txBody>
          <a:bodyPr wrap="square" rtlCol="0" anchor="ctr"/>
          <a:lstStyle/>
          <a:p>
            <a:pPr marL="0" indent="0">
              <a:buNone/>
            </a:pPr>
            <a:r>
              <a:rPr lang="en-US" sz="1200" dirty="0">
                <a:solidFill>
                  <a:srgbClr val="1A1A2E"/>
                </a:solidFill>
              </a:rPr>
              <a:t>EU AI Act seit 1. August 2024 in Kraft; meiste Bestimmungen ab 2. August 2026 vollständig anwendbar. Unternehmen brauchen KI-Governance und Compliance-Prozesse.</a:t>
            </a:r>
            <a:endParaRPr lang="en-US" sz="1200" dirty="0"/>
          </a:p>
        </p:txBody>
      </p:sp>
      <p:sp>
        <p:nvSpPr>
          <p:cNvPr id="20" name="Shape 15"/>
          <p:cNvSpPr/>
          <p:nvPr/>
        </p:nvSpPr>
        <p:spPr>
          <a:xfrm>
            <a:off x="4663440" y="3136392"/>
            <a:ext cx="4023360" cy="162763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1" name="Shape 16"/>
          <p:cNvSpPr/>
          <p:nvPr/>
        </p:nvSpPr>
        <p:spPr>
          <a:xfrm>
            <a:off x="4663440" y="3136392"/>
            <a:ext cx="64008" cy="1627632"/>
          </a:xfrm>
          <a:prstGeom prst="rect">
            <a:avLst/>
          </a:prstGeom>
          <a:solidFill>
            <a:srgbClr val="10B981"/>
          </a:solidFill>
          <a:ln w="12700">
            <a:solidFill>
              <a:srgbClr val="10B981"/>
            </a:solidFill>
            <a:prstDash val="solid"/>
          </a:ln>
        </p:spPr>
        <p:txBody>
          <a:bodyPr/>
          <a:lstStyle/>
          <a:p>
            <a:endParaRPr/>
          </a:p>
        </p:txBody>
      </p:sp>
      <p:pic>
        <p:nvPicPr>
          <p:cNvPr id="22" name="Image 3" descr="preencoded.png"/>
          <p:cNvPicPr>
            <a:picLocks noChangeAspect="1"/>
          </p:cNvPicPr>
          <p:nvPr/>
        </p:nvPicPr>
        <p:blipFill>
          <a:blip r:embed="rId6"/>
          <a:stretch>
            <a:fillRect/>
          </a:stretch>
        </p:blipFill>
        <p:spPr>
          <a:xfrm>
            <a:off x="4828032" y="3300984"/>
            <a:ext cx="438912" cy="438912"/>
          </a:xfrm>
          <a:prstGeom prst="rect">
            <a:avLst/>
          </a:prstGeom>
        </p:spPr>
      </p:pic>
      <p:sp>
        <p:nvSpPr>
          <p:cNvPr id="23" name="Text 17"/>
          <p:cNvSpPr/>
          <p:nvPr/>
        </p:nvSpPr>
        <p:spPr>
          <a:xfrm>
            <a:off x="5413248" y="3319272"/>
            <a:ext cx="3108960" cy="411480"/>
          </a:xfrm>
          <a:prstGeom prst="rect">
            <a:avLst/>
          </a:prstGeom>
          <a:noFill/>
          <a:ln/>
        </p:spPr>
        <p:txBody>
          <a:bodyPr wrap="square" rtlCol="0" anchor="ctr"/>
          <a:lstStyle/>
          <a:p>
            <a:pPr marL="0" indent="0">
              <a:buNone/>
            </a:pPr>
            <a:r>
              <a:rPr lang="en-US" sz="1600" b="1" dirty="0">
                <a:solidFill>
                  <a:srgbClr val="10B981"/>
                </a:solidFill>
              </a:rPr>
              <a:t>Personalisierte KI</a:t>
            </a:r>
            <a:endParaRPr lang="en-US" sz="1600" dirty="0"/>
          </a:p>
        </p:txBody>
      </p:sp>
      <p:sp>
        <p:nvSpPr>
          <p:cNvPr id="24" name="Text 18"/>
          <p:cNvSpPr/>
          <p:nvPr/>
        </p:nvSpPr>
        <p:spPr>
          <a:xfrm>
            <a:off x="4828032" y="3886200"/>
            <a:ext cx="3657600" cy="777240"/>
          </a:xfrm>
          <a:prstGeom prst="rect">
            <a:avLst/>
          </a:prstGeom>
          <a:noFill/>
          <a:ln/>
        </p:spPr>
        <p:txBody>
          <a:bodyPr wrap="square" rtlCol="0" anchor="ctr"/>
          <a:lstStyle/>
          <a:p>
            <a:pPr marL="0" indent="0">
              <a:buNone/>
            </a:pPr>
            <a:r>
              <a:rPr lang="en-US" sz="1200" dirty="0">
                <a:solidFill>
                  <a:srgbClr val="1A1A2E"/>
                </a:solidFill>
              </a:rPr>
              <a:t>Tools lernen Ihren Stil, Ihre Präferenzen und Ihren Kontext. Custom GPTs und Copilot-Erweiterungen wachsen.</a:t>
            </a:r>
            <a:endParaRPr lang="en-US" sz="1200" dirty="0"/>
          </a:p>
        </p:txBody>
      </p:sp>
      <p:sp>
        <p:nvSpPr>
          <p:cNvPr id="25" name="TextBox 24"/>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F-48  |  Wohin entwickelt sich KI — und was bedeutet das für Sie?</a:t>
            </a:r>
          </a:p>
        </p:txBody>
      </p:sp>
      <p:pic>
        <p:nvPicPr>
          <p:cNvPr id="26"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27" name="foundic_text_27">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7374"/>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ABSCHLUSS  ·  Abschlussgespräch</a:t>
            </a:r>
            <a:endParaRPr lang="en-US" sz="1100" dirty="0">
              <a:solidFill>
                <a:schemeClr val="bg1"/>
              </a:solidFill>
            </a:endParaRPr>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Bevor wir uns verabschieden …</a:t>
            </a:r>
            <a:endParaRPr lang="en-US" sz="2600" dirty="0"/>
          </a:p>
        </p:txBody>
      </p:sp>
      <p:sp>
        <p:nvSpPr>
          <p:cNvPr id="5" name="Shape 3"/>
          <p:cNvSpPr/>
          <p:nvPr/>
        </p:nvSpPr>
        <p:spPr>
          <a:xfrm>
            <a:off x="457200" y="1417320"/>
            <a:ext cx="8229600" cy="960120"/>
          </a:xfrm>
          <a:prstGeom prst="rect">
            <a:avLst/>
          </a:prstGeom>
          <a:solidFill>
            <a:srgbClr val="DBEAFE"/>
          </a:solidFill>
          <a:ln w="12700">
            <a:solidFill>
              <a:srgbClr val="3B82F6"/>
            </a:solidFill>
            <a:prstDash val="solid"/>
          </a:ln>
        </p:spPr>
        <p:txBody>
          <a:bodyPr/>
          <a:lstStyle/>
          <a:p>
            <a:endParaRPr/>
          </a:p>
        </p:txBody>
      </p:sp>
      <p:sp>
        <p:nvSpPr>
          <p:cNvPr id="6" name="Shape 4"/>
          <p:cNvSpPr/>
          <p:nvPr/>
        </p:nvSpPr>
        <p:spPr>
          <a:xfrm>
            <a:off x="457200" y="1417320"/>
            <a:ext cx="594360" cy="96012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594360" cy="960120"/>
          </a:xfrm>
          <a:prstGeom prst="rect">
            <a:avLst/>
          </a:prstGeom>
          <a:noFill/>
          <a:ln/>
        </p:spPr>
        <p:txBody>
          <a:bodyPr wrap="square" rtlCol="0" anchor="ctr"/>
          <a:lstStyle/>
          <a:p>
            <a:pPr marL="0" indent="0" algn="ctr">
              <a:buNone/>
            </a:pPr>
            <a:r>
              <a:rPr lang="en-US" sz="2400" b="1" dirty="0">
                <a:solidFill>
                  <a:schemeClr val="bg1"/>
                </a:solidFill>
              </a:rPr>
              <a:t>1</a:t>
            </a:r>
            <a:endParaRPr lang="en-US" sz="2400" dirty="0">
              <a:solidFill>
                <a:schemeClr val="bg1"/>
              </a:solidFill>
            </a:endParaRPr>
          </a:p>
        </p:txBody>
      </p:sp>
      <p:sp>
        <p:nvSpPr>
          <p:cNvPr id="8" name="Text 6"/>
          <p:cNvSpPr/>
          <p:nvPr/>
        </p:nvSpPr>
        <p:spPr>
          <a:xfrm>
            <a:off x="1188720" y="1417320"/>
            <a:ext cx="7315200" cy="960120"/>
          </a:xfrm>
          <a:prstGeom prst="rect">
            <a:avLst/>
          </a:prstGeom>
          <a:noFill/>
          <a:ln/>
        </p:spPr>
        <p:txBody>
          <a:bodyPr wrap="square" rtlCol="0" anchor="ctr"/>
          <a:lstStyle/>
          <a:p>
            <a:pPr marL="0" indent="0">
              <a:buNone/>
            </a:pPr>
            <a:r>
              <a:rPr lang="en-US" sz="1600" dirty="0">
                <a:solidFill>
                  <a:srgbClr val="1E2761"/>
                </a:solidFill>
              </a:rPr>
              <a:t>Was nehmen Sie als wichtigste Erkenntnis aus dieser Schulung mit?</a:t>
            </a:r>
            <a:endParaRPr lang="en-US" sz="1600" dirty="0"/>
          </a:p>
        </p:txBody>
      </p:sp>
      <p:sp>
        <p:nvSpPr>
          <p:cNvPr id="9" name="Shape 7"/>
          <p:cNvSpPr/>
          <p:nvPr/>
        </p:nvSpPr>
        <p:spPr>
          <a:xfrm>
            <a:off x="457200" y="2514600"/>
            <a:ext cx="8229600" cy="960120"/>
          </a:xfrm>
          <a:prstGeom prst="rect">
            <a:avLst/>
          </a:prstGeom>
          <a:solidFill>
            <a:srgbClr val="DBEAFE"/>
          </a:solidFill>
          <a:ln w="12700">
            <a:solidFill>
              <a:srgbClr val="10B981"/>
            </a:solidFill>
            <a:prstDash val="solid"/>
          </a:ln>
        </p:spPr>
        <p:txBody>
          <a:bodyPr/>
          <a:lstStyle/>
          <a:p>
            <a:endParaRPr/>
          </a:p>
        </p:txBody>
      </p:sp>
      <p:sp>
        <p:nvSpPr>
          <p:cNvPr id="10" name="Shape 8"/>
          <p:cNvSpPr/>
          <p:nvPr/>
        </p:nvSpPr>
        <p:spPr>
          <a:xfrm>
            <a:off x="457200" y="2514600"/>
            <a:ext cx="594360" cy="960120"/>
          </a:xfrm>
          <a:prstGeom prst="rect">
            <a:avLst/>
          </a:prstGeom>
          <a:solidFill>
            <a:srgbClr val="10B981"/>
          </a:solidFill>
          <a:ln w="12700">
            <a:solidFill>
              <a:srgbClr val="10B981"/>
            </a:solidFill>
            <a:prstDash val="solid"/>
          </a:ln>
        </p:spPr>
        <p:txBody>
          <a:bodyPr/>
          <a:lstStyle/>
          <a:p>
            <a:endParaRPr/>
          </a:p>
        </p:txBody>
      </p:sp>
      <p:sp>
        <p:nvSpPr>
          <p:cNvPr id="11" name="Text 9"/>
          <p:cNvSpPr/>
          <p:nvPr/>
        </p:nvSpPr>
        <p:spPr>
          <a:xfrm>
            <a:off x="457200" y="2514600"/>
            <a:ext cx="594360" cy="960120"/>
          </a:xfrm>
          <a:prstGeom prst="rect">
            <a:avLst/>
          </a:prstGeom>
          <a:noFill/>
          <a:ln/>
        </p:spPr>
        <p:txBody>
          <a:bodyPr wrap="square" rtlCol="0" anchor="ctr"/>
          <a:lstStyle/>
          <a:p>
            <a:pPr marL="0" indent="0" algn="ctr">
              <a:buNone/>
            </a:pPr>
            <a:r>
              <a:rPr lang="en-US" sz="2400" b="1" dirty="0">
                <a:solidFill>
                  <a:schemeClr val="bg1"/>
                </a:solidFill>
              </a:rPr>
              <a:t>2</a:t>
            </a:r>
            <a:endParaRPr lang="en-US" sz="2400" dirty="0">
              <a:solidFill>
                <a:schemeClr val="bg1"/>
              </a:solidFill>
            </a:endParaRPr>
          </a:p>
        </p:txBody>
      </p:sp>
      <p:sp>
        <p:nvSpPr>
          <p:cNvPr id="12" name="Text 10"/>
          <p:cNvSpPr/>
          <p:nvPr/>
        </p:nvSpPr>
        <p:spPr>
          <a:xfrm>
            <a:off x="1188720" y="2514600"/>
            <a:ext cx="7315200" cy="960120"/>
          </a:xfrm>
          <a:prstGeom prst="rect">
            <a:avLst/>
          </a:prstGeom>
          <a:noFill/>
          <a:ln/>
        </p:spPr>
        <p:txBody>
          <a:bodyPr wrap="square" rtlCol="0" anchor="ctr"/>
          <a:lstStyle/>
          <a:p>
            <a:pPr marL="0" indent="0">
              <a:buNone/>
            </a:pPr>
            <a:r>
              <a:rPr lang="en-US" sz="1600" dirty="0">
                <a:solidFill>
                  <a:srgbClr val="1E2761"/>
                </a:solidFill>
              </a:rPr>
              <a:t>Was werden Sie in den nächsten 48 Stunden konkret ausprobieren?</a:t>
            </a:r>
            <a:endParaRPr lang="en-US" sz="1600" dirty="0"/>
          </a:p>
        </p:txBody>
      </p:sp>
      <p:sp>
        <p:nvSpPr>
          <p:cNvPr id="13" name="Shape 11"/>
          <p:cNvSpPr/>
          <p:nvPr/>
        </p:nvSpPr>
        <p:spPr>
          <a:xfrm>
            <a:off x="457200" y="3611880"/>
            <a:ext cx="8229600" cy="960120"/>
          </a:xfrm>
          <a:prstGeom prst="rect">
            <a:avLst/>
          </a:prstGeom>
          <a:solidFill>
            <a:srgbClr val="DBEAFE"/>
          </a:solidFill>
          <a:ln w="12700">
            <a:solidFill>
              <a:srgbClr val="F59E0B"/>
            </a:solidFill>
            <a:prstDash val="solid"/>
          </a:ln>
        </p:spPr>
        <p:txBody>
          <a:bodyPr/>
          <a:lstStyle/>
          <a:p>
            <a:endParaRPr/>
          </a:p>
        </p:txBody>
      </p:sp>
      <p:sp>
        <p:nvSpPr>
          <p:cNvPr id="14" name="Shape 12"/>
          <p:cNvSpPr/>
          <p:nvPr/>
        </p:nvSpPr>
        <p:spPr>
          <a:xfrm>
            <a:off x="457200" y="3611880"/>
            <a:ext cx="594360" cy="960120"/>
          </a:xfrm>
          <a:prstGeom prst="rect">
            <a:avLst/>
          </a:prstGeom>
          <a:solidFill>
            <a:srgbClr val="F59E0B"/>
          </a:solidFill>
          <a:ln w="12700">
            <a:solidFill>
              <a:srgbClr val="F59E0B"/>
            </a:solidFill>
            <a:prstDash val="solid"/>
          </a:ln>
        </p:spPr>
        <p:txBody>
          <a:bodyPr/>
          <a:lstStyle/>
          <a:p>
            <a:endParaRPr/>
          </a:p>
        </p:txBody>
      </p:sp>
      <p:sp>
        <p:nvSpPr>
          <p:cNvPr id="15" name="Text 13"/>
          <p:cNvSpPr/>
          <p:nvPr/>
        </p:nvSpPr>
        <p:spPr>
          <a:xfrm>
            <a:off x="457200" y="3611880"/>
            <a:ext cx="594360" cy="960120"/>
          </a:xfrm>
          <a:prstGeom prst="rect">
            <a:avLst/>
          </a:prstGeom>
          <a:noFill/>
          <a:ln/>
        </p:spPr>
        <p:txBody>
          <a:bodyPr wrap="square" rtlCol="0" anchor="ctr"/>
          <a:lstStyle/>
          <a:p>
            <a:pPr marL="0" indent="0" algn="ctr">
              <a:buNone/>
            </a:pPr>
            <a:r>
              <a:rPr lang="en-US" sz="2400" b="1" dirty="0">
                <a:solidFill>
                  <a:schemeClr val="bg1"/>
                </a:solidFill>
              </a:rPr>
              <a:t>3</a:t>
            </a:r>
            <a:endParaRPr lang="en-US" sz="2400" dirty="0">
              <a:solidFill>
                <a:schemeClr val="bg1"/>
              </a:solidFill>
            </a:endParaRPr>
          </a:p>
        </p:txBody>
      </p:sp>
      <p:sp>
        <p:nvSpPr>
          <p:cNvPr id="16" name="Text 14"/>
          <p:cNvSpPr/>
          <p:nvPr/>
        </p:nvSpPr>
        <p:spPr>
          <a:xfrm>
            <a:off x="1188720" y="3611880"/>
            <a:ext cx="7315200" cy="960120"/>
          </a:xfrm>
          <a:prstGeom prst="rect">
            <a:avLst/>
          </a:prstGeom>
          <a:noFill/>
          <a:ln/>
        </p:spPr>
        <p:txBody>
          <a:bodyPr wrap="square" rtlCol="0" anchor="ctr"/>
          <a:lstStyle/>
          <a:p>
            <a:pPr marL="0" indent="0">
              <a:buNone/>
            </a:pPr>
            <a:r>
              <a:rPr lang="en-US" sz="1600" dirty="0">
                <a:solidFill>
                  <a:srgbClr val="1E2761"/>
                </a:solidFill>
              </a:rPr>
              <a:t>Was hat gefehlt oder war unklar? Wo brauchen Sie noch Unterstützung?</a:t>
            </a:r>
            <a:endParaRPr lang="en-US" sz="1600" dirty="0"/>
          </a:p>
        </p:txBody>
      </p:sp>
      <p:sp>
        <p:nvSpPr>
          <p:cNvPr id="21" name="merksatz_bg_21"/>
          <p:cNvSpPr/>
          <p:nvPr/>
        </p:nvSpPr>
        <p:spPr>
          <a:xfrm>
            <a:off x="0" y="4754880"/>
            <a:ext cx="9144000" cy="388620"/>
          </a:xfrm>
          <a:prstGeom prst="rect">
            <a:avLst/>
          </a:prstGeom>
          <a:solidFill>
            <a:srgbClr val="FEF3C7"/>
          </a:solidFill>
          <a:ln w="12700">
            <a:solidFill>
              <a:srgbClr val="F59E0B"/>
            </a:solidFill>
          </a:ln>
        </p:spPr>
        <p:txBody>
          <a:bodyPr/>
          <a:lstStyle/>
          <a:p>
            <a:endParaRPr/>
          </a:p>
        </p:txBody>
      </p:sp>
      <p:sp>
        <p:nvSpPr>
          <p:cNvPr id="17" name="Text 15"/>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Kein Formular, kein Tool - ein echtes Gespräch als Abschluss.</a:t>
            </a:r>
            <a:endParaRPr lang="en-US" sz="1400" b="1" dirty="0"/>
          </a:p>
        </p:txBody>
      </p:sp>
      <p:sp>
        <p:nvSpPr>
          <p:cNvPr id="18" name="TextBox 17"/>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F-49  |  Bevor </a:t>
            </a:r>
            <a:r>
              <a:rPr sz="850" b="1" dirty="0" err="1">
                <a:solidFill>
                  <a:schemeClr val="bg1"/>
                </a:solidFill>
                <a:latin typeface="Calibri"/>
              </a:rPr>
              <a:t>wir</a:t>
            </a:r>
            <a:r>
              <a:rPr sz="850" b="1" dirty="0">
                <a:solidFill>
                  <a:schemeClr val="bg1"/>
                </a:solidFill>
                <a:latin typeface="Calibri"/>
              </a:rPr>
              <a:t> </a:t>
            </a:r>
            <a:r>
              <a:rPr sz="850" b="1" dirty="0" err="1">
                <a:solidFill>
                  <a:schemeClr val="bg1"/>
                </a:solidFill>
                <a:latin typeface="Calibri"/>
              </a:rPr>
              <a:t>uns</a:t>
            </a:r>
            <a:r>
              <a:rPr sz="850" b="1" dirty="0">
                <a:solidFill>
                  <a:schemeClr val="bg1"/>
                </a:solidFill>
                <a:latin typeface="Calibri"/>
              </a:rPr>
              <a:t> </a:t>
            </a:r>
            <a:r>
              <a:rPr sz="850" b="1" dirty="0" err="1">
                <a:solidFill>
                  <a:schemeClr val="bg1"/>
                </a:solidFill>
                <a:latin typeface="Calibri"/>
              </a:rPr>
              <a:t>verabschieden</a:t>
            </a:r>
            <a:r>
              <a:rPr sz="850" b="1" dirty="0">
                <a:solidFill>
                  <a:schemeClr val="bg1"/>
                </a:solidFill>
                <a:latin typeface="Calibri"/>
              </a:rPr>
              <a:t> …</a:t>
            </a:r>
          </a:p>
        </p:txBody>
      </p:sp>
      <p:pic>
        <p:nvPicPr>
          <p:cNvPr id="19"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0" name="foundic_text_20">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Tool-Überblick</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Die 5 wichtigsten KI-Tools im Vergleich</a:t>
            </a:r>
            <a:endParaRPr lang="en-US" sz="2600" dirty="0"/>
          </a:p>
        </p:txBody>
      </p:sp>
      <p:sp>
        <p:nvSpPr>
          <p:cNvPr id="5" name="Shape 3"/>
          <p:cNvSpPr/>
          <p:nvPr/>
        </p:nvSpPr>
        <p:spPr>
          <a:xfrm>
            <a:off x="365760" y="1298448"/>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298448"/>
            <a:ext cx="64008" cy="658368"/>
          </a:xfrm>
          <a:prstGeom prst="rect">
            <a:avLst/>
          </a:prstGeom>
          <a:solidFill>
            <a:srgbClr val="10B981"/>
          </a:solidFill>
          <a:ln w="12700">
            <a:solidFill>
              <a:srgbClr val="10B981"/>
            </a:solidFill>
            <a:prstDash val="solid"/>
          </a:ln>
        </p:spPr>
        <p:txBody>
          <a:bodyPr/>
          <a:lstStyle/>
          <a:p>
            <a:endParaRPr/>
          </a:p>
        </p:txBody>
      </p:sp>
      <p:sp>
        <p:nvSpPr>
          <p:cNvPr id="7" name="Shape 5"/>
          <p:cNvSpPr/>
          <p:nvPr/>
        </p:nvSpPr>
        <p:spPr>
          <a:xfrm>
            <a:off x="594360" y="1435608"/>
            <a:ext cx="1371600" cy="365760"/>
          </a:xfrm>
          <a:prstGeom prst="rect">
            <a:avLst/>
          </a:prstGeom>
          <a:solidFill>
            <a:srgbClr val="10B981"/>
          </a:solidFill>
          <a:ln w="12700">
            <a:solidFill>
              <a:srgbClr val="10B981"/>
            </a:solidFill>
            <a:prstDash val="solid"/>
          </a:ln>
        </p:spPr>
        <p:txBody>
          <a:bodyPr/>
          <a:lstStyle/>
          <a:p>
            <a:endParaRPr/>
          </a:p>
        </p:txBody>
      </p:sp>
      <p:sp>
        <p:nvSpPr>
          <p:cNvPr id="8" name="Text 6"/>
          <p:cNvSpPr/>
          <p:nvPr/>
        </p:nvSpPr>
        <p:spPr>
          <a:xfrm>
            <a:off x="594360" y="1435608"/>
            <a:ext cx="1371600" cy="365760"/>
          </a:xfrm>
          <a:prstGeom prst="rect">
            <a:avLst/>
          </a:prstGeom>
          <a:noFill/>
          <a:ln/>
        </p:spPr>
        <p:txBody>
          <a:bodyPr wrap="square" rtlCol="0" anchor="ctr"/>
          <a:lstStyle/>
          <a:p>
            <a:pPr marL="0" indent="0" algn="ctr">
              <a:buNone/>
            </a:pPr>
            <a:r>
              <a:rPr lang="en-US" sz="1300" b="1" dirty="0">
                <a:solidFill>
                  <a:srgbClr val="FFFFFF"/>
                </a:solidFill>
              </a:rPr>
              <a:t>ChatGPT</a:t>
            </a:r>
            <a:endParaRPr lang="en-US" sz="1300" dirty="0"/>
          </a:p>
        </p:txBody>
      </p:sp>
      <p:sp>
        <p:nvSpPr>
          <p:cNvPr id="9" name="Text 7"/>
          <p:cNvSpPr/>
          <p:nvPr/>
        </p:nvSpPr>
        <p:spPr>
          <a:xfrm>
            <a:off x="2103120" y="1344168"/>
            <a:ext cx="2011680" cy="274320"/>
          </a:xfrm>
          <a:prstGeom prst="rect">
            <a:avLst/>
          </a:prstGeom>
          <a:noFill/>
          <a:ln/>
        </p:spPr>
        <p:txBody>
          <a:bodyPr wrap="square" rtlCol="0" anchor="ctr"/>
          <a:lstStyle/>
          <a:p>
            <a:pPr marL="0" indent="0">
              <a:buNone/>
            </a:pPr>
            <a:r>
              <a:rPr lang="en-US" sz="1000" dirty="0">
                <a:solidFill>
                  <a:srgbClr val="6B7280"/>
                </a:solidFill>
              </a:rPr>
              <a:t>OpenAI</a:t>
            </a:r>
            <a:endParaRPr lang="en-US" sz="1000" dirty="0"/>
          </a:p>
        </p:txBody>
      </p:sp>
      <p:sp>
        <p:nvSpPr>
          <p:cNvPr id="10" name="Text 8"/>
          <p:cNvSpPr/>
          <p:nvPr/>
        </p:nvSpPr>
        <p:spPr>
          <a:xfrm>
            <a:off x="2103120" y="1609344"/>
            <a:ext cx="2011680" cy="274320"/>
          </a:xfrm>
          <a:prstGeom prst="rect">
            <a:avLst/>
          </a:prstGeom>
          <a:noFill/>
          <a:ln/>
        </p:spPr>
        <p:txBody>
          <a:bodyPr wrap="square" rtlCol="0" anchor="ctr"/>
          <a:lstStyle/>
          <a:p>
            <a:pPr marL="0" indent="0">
              <a:buNone/>
            </a:pPr>
            <a:r>
              <a:rPr lang="en-US" sz="1200" b="1" dirty="0">
                <a:solidFill>
                  <a:srgbClr val="10A37F"/>
                </a:solidFill>
              </a:rPr>
              <a:t>Der Alleskönner</a:t>
            </a:r>
            <a:endParaRPr lang="en-US" sz="1200" dirty="0"/>
          </a:p>
        </p:txBody>
      </p:sp>
      <p:sp>
        <p:nvSpPr>
          <p:cNvPr id="11" name="Text 9"/>
          <p:cNvSpPr/>
          <p:nvPr/>
        </p:nvSpPr>
        <p:spPr>
          <a:xfrm>
            <a:off x="4389120" y="1463040"/>
            <a:ext cx="4206240" cy="365760"/>
          </a:xfrm>
          <a:prstGeom prst="rect">
            <a:avLst/>
          </a:prstGeom>
          <a:noFill/>
          <a:ln/>
        </p:spPr>
        <p:txBody>
          <a:bodyPr wrap="square" rtlCol="0" anchor="ctr"/>
          <a:lstStyle/>
          <a:p>
            <a:pPr marL="0" indent="0">
              <a:buNone/>
            </a:pPr>
            <a:r>
              <a:rPr lang="en-US" sz="1300" dirty="0">
                <a:solidFill>
                  <a:srgbClr val="1A1A2E"/>
                </a:solidFill>
              </a:rPr>
              <a:t>Vielseitig, stark in Texten &amp; Analyse</a:t>
            </a:r>
            <a:endParaRPr lang="en-US" sz="1300" dirty="0"/>
          </a:p>
        </p:txBody>
      </p:sp>
      <p:sp>
        <p:nvSpPr>
          <p:cNvPr id="19" name="Shape 17"/>
          <p:cNvSpPr/>
          <p:nvPr/>
        </p:nvSpPr>
        <p:spPr>
          <a:xfrm>
            <a:off x="365760" y="2798064"/>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65760" y="2798064"/>
            <a:ext cx="64008" cy="658368"/>
          </a:xfrm>
          <a:prstGeom prst="rect">
            <a:avLst/>
          </a:prstGeom>
          <a:solidFill>
            <a:srgbClr val="F59E0B"/>
          </a:solidFill>
          <a:ln w="12700">
            <a:solidFill>
              <a:srgbClr val="F59E0B"/>
            </a:solidFill>
            <a:prstDash val="solid"/>
          </a:ln>
        </p:spPr>
        <p:txBody>
          <a:bodyPr/>
          <a:lstStyle/>
          <a:p>
            <a:endParaRPr/>
          </a:p>
        </p:txBody>
      </p:sp>
      <p:sp>
        <p:nvSpPr>
          <p:cNvPr id="21" name="Shape 19"/>
          <p:cNvSpPr/>
          <p:nvPr/>
        </p:nvSpPr>
        <p:spPr>
          <a:xfrm>
            <a:off x="594360" y="2935224"/>
            <a:ext cx="1371600" cy="365760"/>
          </a:xfrm>
          <a:prstGeom prst="rect">
            <a:avLst/>
          </a:prstGeom>
          <a:solidFill>
            <a:srgbClr val="F59E0B"/>
          </a:solidFill>
          <a:ln w="12700">
            <a:solidFill>
              <a:srgbClr val="F59E0B"/>
            </a:solidFill>
            <a:prstDash val="solid"/>
          </a:ln>
        </p:spPr>
        <p:txBody>
          <a:bodyPr/>
          <a:lstStyle/>
          <a:p>
            <a:endParaRPr/>
          </a:p>
        </p:txBody>
      </p:sp>
      <p:sp>
        <p:nvSpPr>
          <p:cNvPr id="22" name="Text 20"/>
          <p:cNvSpPr/>
          <p:nvPr/>
        </p:nvSpPr>
        <p:spPr>
          <a:xfrm>
            <a:off x="594360" y="2935224"/>
            <a:ext cx="1371600" cy="365760"/>
          </a:xfrm>
          <a:prstGeom prst="rect">
            <a:avLst/>
          </a:prstGeom>
          <a:noFill/>
          <a:ln/>
        </p:spPr>
        <p:txBody>
          <a:bodyPr wrap="square" rtlCol="0" anchor="ctr"/>
          <a:lstStyle/>
          <a:p>
            <a:pPr marL="0" indent="0" algn="ctr">
              <a:buNone/>
            </a:pPr>
            <a:r>
              <a:rPr lang="en-US" sz="1300" b="1" dirty="0">
                <a:solidFill>
                  <a:srgbClr val="FFFFFF"/>
                </a:solidFill>
              </a:rPr>
              <a:t>Claude</a:t>
            </a:r>
            <a:endParaRPr lang="en-US" sz="1300" dirty="0"/>
          </a:p>
        </p:txBody>
      </p:sp>
      <p:sp>
        <p:nvSpPr>
          <p:cNvPr id="23" name="Text 21"/>
          <p:cNvSpPr/>
          <p:nvPr/>
        </p:nvSpPr>
        <p:spPr>
          <a:xfrm>
            <a:off x="2103120" y="2843784"/>
            <a:ext cx="2011680" cy="274320"/>
          </a:xfrm>
          <a:prstGeom prst="rect">
            <a:avLst/>
          </a:prstGeom>
          <a:noFill/>
          <a:ln/>
        </p:spPr>
        <p:txBody>
          <a:bodyPr wrap="square" rtlCol="0" anchor="ctr"/>
          <a:lstStyle/>
          <a:p>
            <a:pPr marL="0" indent="0">
              <a:buNone/>
            </a:pPr>
            <a:r>
              <a:rPr lang="en-US" sz="1000" dirty="0">
                <a:solidFill>
                  <a:srgbClr val="6B7280"/>
                </a:solidFill>
              </a:rPr>
              <a:t>Anthropic</a:t>
            </a:r>
            <a:endParaRPr lang="en-US" sz="1000" dirty="0"/>
          </a:p>
        </p:txBody>
      </p:sp>
      <p:sp>
        <p:nvSpPr>
          <p:cNvPr id="24" name="Text 22"/>
          <p:cNvSpPr/>
          <p:nvPr/>
        </p:nvSpPr>
        <p:spPr>
          <a:xfrm>
            <a:off x="2103120" y="3108960"/>
            <a:ext cx="2011680" cy="274320"/>
          </a:xfrm>
          <a:prstGeom prst="rect">
            <a:avLst/>
          </a:prstGeom>
          <a:noFill/>
          <a:ln/>
        </p:spPr>
        <p:txBody>
          <a:bodyPr wrap="square" rtlCol="0" anchor="ctr"/>
          <a:lstStyle/>
          <a:p>
            <a:pPr marL="0" indent="0">
              <a:buNone/>
            </a:pPr>
            <a:r>
              <a:rPr lang="en-US" sz="1200" b="1" dirty="0">
                <a:solidFill>
                  <a:srgbClr val="F59E0B"/>
                </a:solidFill>
              </a:rPr>
              <a:t>Lange Texte</a:t>
            </a:r>
          </a:p>
        </p:txBody>
      </p:sp>
      <p:sp>
        <p:nvSpPr>
          <p:cNvPr id="25" name="Text 23"/>
          <p:cNvSpPr/>
          <p:nvPr/>
        </p:nvSpPr>
        <p:spPr>
          <a:xfrm>
            <a:off x="4389120" y="2962656"/>
            <a:ext cx="4206240" cy="365760"/>
          </a:xfrm>
          <a:prstGeom prst="rect">
            <a:avLst/>
          </a:prstGeom>
          <a:noFill/>
          <a:ln/>
        </p:spPr>
        <p:txBody>
          <a:bodyPr wrap="square" rtlCol="0" anchor="ctr"/>
          <a:lstStyle/>
          <a:p>
            <a:pPr marL="0" indent="0">
              <a:buNone/>
            </a:pPr>
            <a:r>
              <a:rPr lang="en-US" sz="1300" dirty="0">
                <a:solidFill>
                  <a:srgbClr val="1A1A2E"/>
                </a:solidFill>
              </a:rPr>
              <a:t>Präzise Analyse, starkes Reasoning</a:t>
            </a:r>
            <a:endParaRPr lang="en-US" sz="1300" dirty="0"/>
          </a:p>
        </p:txBody>
      </p:sp>
      <p:sp>
        <p:nvSpPr>
          <p:cNvPr id="26" name="Shape 24"/>
          <p:cNvSpPr/>
          <p:nvPr/>
        </p:nvSpPr>
        <p:spPr>
          <a:xfrm>
            <a:off x="365760" y="2019317"/>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365760" y="2019317"/>
            <a:ext cx="64008" cy="658368"/>
          </a:xfrm>
          <a:prstGeom prst="rect">
            <a:avLst/>
          </a:prstGeom>
          <a:solidFill>
            <a:srgbClr val="4285F4"/>
          </a:solidFill>
          <a:ln w="12700">
            <a:solidFill>
              <a:srgbClr val="4285F4"/>
            </a:solidFill>
            <a:prstDash val="solid"/>
          </a:ln>
        </p:spPr>
        <p:txBody>
          <a:bodyPr/>
          <a:lstStyle/>
          <a:p>
            <a:endParaRPr/>
          </a:p>
        </p:txBody>
      </p:sp>
      <p:sp>
        <p:nvSpPr>
          <p:cNvPr id="28" name="Shape 26"/>
          <p:cNvSpPr/>
          <p:nvPr/>
        </p:nvSpPr>
        <p:spPr>
          <a:xfrm>
            <a:off x="594360" y="2156477"/>
            <a:ext cx="1371600" cy="365760"/>
          </a:xfrm>
          <a:prstGeom prst="rect">
            <a:avLst/>
          </a:prstGeom>
          <a:solidFill>
            <a:srgbClr val="4285F4"/>
          </a:solidFill>
          <a:ln w="12700">
            <a:solidFill>
              <a:srgbClr val="4285F4"/>
            </a:solidFill>
            <a:prstDash val="solid"/>
          </a:ln>
        </p:spPr>
        <p:txBody>
          <a:bodyPr/>
          <a:lstStyle/>
          <a:p>
            <a:endParaRPr/>
          </a:p>
        </p:txBody>
      </p:sp>
      <p:sp>
        <p:nvSpPr>
          <p:cNvPr id="29" name="Text 27"/>
          <p:cNvSpPr/>
          <p:nvPr/>
        </p:nvSpPr>
        <p:spPr>
          <a:xfrm>
            <a:off x="594360" y="2156477"/>
            <a:ext cx="1371600" cy="365760"/>
          </a:xfrm>
          <a:prstGeom prst="rect">
            <a:avLst/>
          </a:prstGeom>
          <a:noFill/>
          <a:ln/>
        </p:spPr>
        <p:txBody>
          <a:bodyPr wrap="square" rtlCol="0" anchor="ctr"/>
          <a:lstStyle/>
          <a:p>
            <a:pPr marL="0" indent="0" algn="ctr">
              <a:buNone/>
            </a:pPr>
            <a:r>
              <a:rPr lang="en-US" sz="1300" b="1" dirty="0">
                <a:solidFill>
                  <a:srgbClr val="FFFFFF"/>
                </a:solidFill>
              </a:rPr>
              <a:t>Gemini</a:t>
            </a:r>
            <a:endParaRPr lang="en-US" sz="1300" dirty="0"/>
          </a:p>
        </p:txBody>
      </p:sp>
      <p:sp>
        <p:nvSpPr>
          <p:cNvPr id="30" name="Text 28"/>
          <p:cNvSpPr/>
          <p:nvPr/>
        </p:nvSpPr>
        <p:spPr>
          <a:xfrm>
            <a:off x="2103120" y="2065037"/>
            <a:ext cx="2011680" cy="274320"/>
          </a:xfrm>
          <a:prstGeom prst="rect">
            <a:avLst/>
          </a:prstGeom>
          <a:noFill/>
          <a:ln/>
        </p:spPr>
        <p:txBody>
          <a:bodyPr wrap="square" rtlCol="0" anchor="ctr"/>
          <a:lstStyle/>
          <a:p>
            <a:pPr marL="0" indent="0">
              <a:buNone/>
            </a:pPr>
            <a:r>
              <a:rPr lang="en-US" sz="1000" dirty="0">
                <a:solidFill>
                  <a:srgbClr val="6B7280"/>
                </a:solidFill>
              </a:rPr>
              <a:t>Google</a:t>
            </a:r>
            <a:endParaRPr lang="en-US" sz="1000" dirty="0"/>
          </a:p>
        </p:txBody>
      </p:sp>
      <p:sp>
        <p:nvSpPr>
          <p:cNvPr id="31" name="Text 29"/>
          <p:cNvSpPr/>
          <p:nvPr/>
        </p:nvSpPr>
        <p:spPr>
          <a:xfrm>
            <a:off x="2103120" y="2330213"/>
            <a:ext cx="2011680" cy="274320"/>
          </a:xfrm>
          <a:prstGeom prst="rect">
            <a:avLst/>
          </a:prstGeom>
          <a:noFill/>
          <a:ln/>
        </p:spPr>
        <p:txBody>
          <a:bodyPr wrap="square" rtlCol="0" anchor="ctr"/>
          <a:lstStyle/>
          <a:p>
            <a:pPr marL="0" indent="0">
              <a:buNone/>
            </a:pPr>
            <a:r>
              <a:rPr lang="en-US" sz="1200" b="1" dirty="0">
                <a:solidFill>
                  <a:srgbClr val="4285F4"/>
                </a:solidFill>
              </a:rPr>
              <a:t>Multimodal</a:t>
            </a:r>
            <a:endParaRPr lang="en-US" sz="1200" dirty="0"/>
          </a:p>
        </p:txBody>
      </p:sp>
      <p:sp>
        <p:nvSpPr>
          <p:cNvPr id="32" name="Text 30"/>
          <p:cNvSpPr/>
          <p:nvPr/>
        </p:nvSpPr>
        <p:spPr>
          <a:xfrm>
            <a:off x="4389120" y="2183909"/>
            <a:ext cx="4206240" cy="365760"/>
          </a:xfrm>
          <a:prstGeom prst="rect">
            <a:avLst/>
          </a:prstGeom>
          <a:noFill/>
          <a:ln/>
        </p:spPr>
        <p:txBody>
          <a:bodyPr wrap="square" rtlCol="0" anchor="ctr"/>
          <a:lstStyle/>
          <a:p>
            <a:pPr marL="0" indent="0">
              <a:buNone/>
            </a:pPr>
            <a:r>
              <a:rPr lang="en-US" sz="1300" dirty="0">
                <a:solidFill>
                  <a:srgbClr val="1A1A2E"/>
                </a:solidFill>
              </a:rPr>
              <a:t>Bilder, Tabellen, Google Workspace</a:t>
            </a:r>
            <a:endParaRPr lang="en-US" sz="1300" dirty="0"/>
          </a:p>
        </p:txBody>
      </p:sp>
      <p:sp>
        <p:nvSpPr>
          <p:cNvPr id="33" name="Shape 31"/>
          <p:cNvSpPr/>
          <p:nvPr/>
        </p:nvSpPr>
        <p:spPr>
          <a:xfrm>
            <a:off x="365760" y="3540225"/>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34" name="Shape 32"/>
          <p:cNvSpPr/>
          <p:nvPr/>
        </p:nvSpPr>
        <p:spPr>
          <a:xfrm>
            <a:off x="365760" y="3540225"/>
            <a:ext cx="64008" cy="658368"/>
          </a:xfrm>
          <a:prstGeom prst="rect">
            <a:avLst/>
          </a:prstGeom>
          <a:solidFill>
            <a:srgbClr val="8B5CF6"/>
          </a:solidFill>
          <a:ln w="12700">
            <a:solidFill>
              <a:srgbClr val="8B5CF6"/>
            </a:solidFill>
            <a:prstDash val="solid"/>
          </a:ln>
        </p:spPr>
        <p:txBody>
          <a:bodyPr/>
          <a:lstStyle/>
          <a:p>
            <a:endParaRPr/>
          </a:p>
        </p:txBody>
      </p:sp>
      <p:sp>
        <p:nvSpPr>
          <p:cNvPr id="35" name="Shape 33"/>
          <p:cNvSpPr/>
          <p:nvPr/>
        </p:nvSpPr>
        <p:spPr>
          <a:xfrm>
            <a:off x="594360" y="3677385"/>
            <a:ext cx="1371600" cy="365760"/>
          </a:xfrm>
          <a:prstGeom prst="rect">
            <a:avLst/>
          </a:prstGeom>
          <a:solidFill>
            <a:srgbClr val="8B5CF6"/>
          </a:solidFill>
          <a:ln w="12700">
            <a:solidFill>
              <a:srgbClr val="8B5CF6"/>
            </a:solidFill>
            <a:prstDash val="solid"/>
          </a:ln>
        </p:spPr>
        <p:txBody>
          <a:bodyPr/>
          <a:lstStyle/>
          <a:p>
            <a:endParaRPr/>
          </a:p>
        </p:txBody>
      </p:sp>
      <p:sp>
        <p:nvSpPr>
          <p:cNvPr id="36" name="Text 34"/>
          <p:cNvSpPr/>
          <p:nvPr/>
        </p:nvSpPr>
        <p:spPr>
          <a:xfrm>
            <a:off x="594360" y="3677385"/>
            <a:ext cx="1371600" cy="365760"/>
          </a:xfrm>
          <a:prstGeom prst="rect">
            <a:avLst/>
          </a:prstGeom>
          <a:noFill/>
          <a:ln/>
        </p:spPr>
        <p:txBody>
          <a:bodyPr wrap="square" rtlCol="0" anchor="ctr"/>
          <a:lstStyle/>
          <a:p>
            <a:pPr marL="0" indent="0" algn="ctr">
              <a:buNone/>
            </a:pPr>
            <a:r>
              <a:rPr lang="en-US" sz="1300" b="1" dirty="0">
                <a:solidFill>
                  <a:srgbClr val="FFFFFF"/>
                </a:solidFill>
              </a:rPr>
              <a:t>Perplexity</a:t>
            </a:r>
            <a:endParaRPr lang="en-US" sz="1300" dirty="0"/>
          </a:p>
        </p:txBody>
      </p:sp>
      <p:sp>
        <p:nvSpPr>
          <p:cNvPr id="37" name="Text 35"/>
          <p:cNvSpPr/>
          <p:nvPr/>
        </p:nvSpPr>
        <p:spPr>
          <a:xfrm>
            <a:off x="2103120" y="3585945"/>
            <a:ext cx="2011680" cy="274320"/>
          </a:xfrm>
          <a:prstGeom prst="rect">
            <a:avLst/>
          </a:prstGeom>
          <a:noFill/>
          <a:ln/>
        </p:spPr>
        <p:txBody>
          <a:bodyPr wrap="square" rtlCol="0" anchor="ctr"/>
          <a:lstStyle/>
          <a:p>
            <a:pPr marL="0" indent="0">
              <a:buNone/>
            </a:pPr>
            <a:r>
              <a:rPr lang="en-US" sz="1000" dirty="0">
                <a:solidFill>
                  <a:srgbClr val="6B7280"/>
                </a:solidFill>
              </a:rPr>
              <a:t>Perplexity AI</a:t>
            </a:r>
            <a:endParaRPr lang="en-US" sz="1000" dirty="0"/>
          </a:p>
        </p:txBody>
      </p:sp>
      <p:sp>
        <p:nvSpPr>
          <p:cNvPr id="38" name="Text 36"/>
          <p:cNvSpPr/>
          <p:nvPr/>
        </p:nvSpPr>
        <p:spPr>
          <a:xfrm>
            <a:off x="2103120" y="3851121"/>
            <a:ext cx="2011680" cy="274320"/>
          </a:xfrm>
          <a:prstGeom prst="rect">
            <a:avLst/>
          </a:prstGeom>
          <a:noFill/>
          <a:ln/>
        </p:spPr>
        <p:txBody>
          <a:bodyPr wrap="square" rtlCol="0" anchor="ctr"/>
          <a:lstStyle/>
          <a:p>
            <a:pPr marL="0" indent="0">
              <a:buNone/>
            </a:pPr>
            <a:r>
              <a:rPr lang="en-US" sz="1200" b="1" dirty="0">
                <a:solidFill>
                  <a:srgbClr val="8B5CF6"/>
                </a:solidFill>
              </a:rPr>
              <a:t>Recherche</a:t>
            </a:r>
          </a:p>
        </p:txBody>
      </p:sp>
      <p:sp>
        <p:nvSpPr>
          <p:cNvPr id="39" name="Text 37"/>
          <p:cNvSpPr/>
          <p:nvPr/>
        </p:nvSpPr>
        <p:spPr>
          <a:xfrm>
            <a:off x="4389120" y="3704817"/>
            <a:ext cx="4206240" cy="365760"/>
          </a:xfrm>
          <a:prstGeom prst="rect">
            <a:avLst/>
          </a:prstGeom>
          <a:noFill/>
          <a:ln/>
        </p:spPr>
        <p:txBody>
          <a:bodyPr wrap="square" rtlCol="0" anchor="ctr"/>
          <a:lstStyle/>
          <a:p>
            <a:pPr marL="0" indent="0">
              <a:buNone/>
            </a:pPr>
            <a:r>
              <a:rPr lang="en-US" sz="1300" dirty="0">
                <a:solidFill>
                  <a:srgbClr val="1A1A2E"/>
                </a:solidFill>
              </a:rPr>
              <a:t>Fakten mit Quellenangaben</a:t>
            </a:r>
            <a:endParaRPr lang="en-US" sz="1300" dirty="0"/>
          </a:p>
        </p:txBody>
      </p:sp>
      <p:sp>
        <p:nvSpPr>
          <p:cNvPr id="40" name="TextBox 39"/>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F-05  |  Die 5 </a:t>
            </a:r>
            <a:r>
              <a:rPr sz="850" b="1" dirty="0" err="1">
                <a:solidFill>
                  <a:srgbClr val="FFFFFF"/>
                </a:solidFill>
                <a:latin typeface="Calibri"/>
              </a:rPr>
              <a:t>wichtigsten</a:t>
            </a:r>
            <a:r>
              <a:rPr sz="850" b="1" dirty="0">
                <a:solidFill>
                  <a:srgbClr val="FFFFFF"/>
                </a:solidFill>
                <a:latin typeface="Calibri"/>
              </a:rPr>
              <a:t> KI-Tools </a:t>
            </a:r>
            <a:r>
              <a:rPr sz="850" b="1" dirty="0" err="1">
                <a:solidFill>
                  <a:srgbClr val="FFFFFF"/>
                </a:solidFill>
                <a:latin typeface="Calibri"/>
              </a:rPr>
              <a:t>im</a:t>
            </a:r>
            <a:r>
              <a:rPr sz="850" b="1" dirty="0">
                <a:solidFill>
                  <a:srgbClr val="FFFFFF"/>
                </a:solidFill>
                <a:latin typeface="Calibri"/>
              </a:rPr>
              <a:t> </a:t>
            </a:r>
            <a:r>
              <a:rPr sz="850" b="1" dirty="0" err="1">
                <a:solidFill>
                  <a:srgbClr val="FFFFFF"/>
                </a:solidFill>
                <a:latin typeface="Calibri"/>
              </a:rPr>
              <a:t>Vergleich</a:t>
            </a:r>
            <a:endParaRPr sz="850" b="1" dirty="0">
              <a:solidFill>
                <a:srgbClr val="FFFFFF"/>
              </a:solidFill>
              <a:latin typeface="Calibri"/>
            </a:endParaRPr>
          </a:p>
        </p:txBody>
      </p:sp>
      <p:sp>
        <p:nvSpPr>
          <p:cNvPr id="43" name="Shape 10"/>
          <p:cNvSpPr/>
          <p:nvPr/>
        </p:nvSpPr>
        <p:spPr>
          <a:xfrm>
            <a:off x="365760" y="4286497"/>
            <a:ext cx="8412480" cy="658368"/>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44" name="Shape 11"/>
          <p:cNvSpPr/>
          <p:nvPr/>
        </p:nvSpPr>
        <p:spPr>
          <a:xfrm>
            <a:off x="365760" y="4286497"/>
            <a:ext cx="64008" cy="658368"/>
          </a:xfrm>
          <a:prstGeom prst="rect">
            <a:avLst/>
          </a:prstGeom>
          <a:solidFill>
            <a:srgbClr val="7F1D1D"/>
          </a:solidFill>
          <a:ln w="12700">
            <a:solidFill>
              <a:srgbClr val="7F1D1D"/>
            </a:solidFill>
            <a:prstDash val="solid"/>
          </a:ln>
        </p:spPr>
        <p:txBody>
          <a:bodyPr/>
          <a:lstStyle/>
          <a:p>
            <a:endParaRPr/>
          </a:p>
        </p:txBody>
      </p:sp>
      <p:sp>
        <p:nvSpPr>
          <p:cNvPr id="45" name="Shape 12"/>
          <p:cNvSpPr/>
          <p:nvPr/>
        </p:nvSpPr>
        <p:spPr>
          <a:xfrm>
            <a:off x="594360" y="4423657"/>
            <a:ext cx="1371600" cy="365760"/>
          </a:xfrm>
          <a:prstGeom prst="rect">
            <a:avLst/>
          </a:prstGeom>
          <a:solidFill>
            <a:srgbClr val="7F1D1D"/>
          </a:solidFill>
          <a:ln w="12700">
            <a:solidFill>
              <a:srgbClr val="7F1D1D"/>
            </a:solidFill>
            <a:prstDash val="solid"/>
          </a:ln>
        </p:spPr>
        <p:txBody>
          <a:bodyPr/>
          <a:lstStyle/>
          <a:p>
            <a:endParaRPr/>
          </a:p>
        </p:txBody>
      </p:sp>
      <p:sp>
        <p:nvSpPr>
          <p:cNvPr id="46" name="Text 13"/>
          <p:cNvSpPr/>
          <p:nvPr/>
        </p:nvSpPr>
        <p:spPr>
          <a:xfrm>
            <a:off x="594360" y="4423657"/>
            <a:ext cx="1371600" cy="365760"/>
          </a:xfrm>
          <a:prstGeom prst="rect">
            <a:avLst/>
          </a:prstGeom>
          <a:noFill/>
          <a:ln/>
        </p:spPr>
        <p:txBody>
          <a:bodyPr wrap="square" rtlCol="0" anchor="ctr"/>
          <a:lstStyle/>
          <a:p>
            <a:pPr marL="0" indent="0" algn="ctr">
              <a:buNone/>
            </a:pPr>
            <a:r>
              <a:rPr lang="en-US" sz="1300" b="1" dirty="0">
                <a:solidFill>
                  <a:srgbClr val="FFFFFF"/>
                </a:solidFill>
              </a:rPr>
              <a:t>Copilot</a:t>
            </a:r>
            <a:endParaRPr lang="en-US" sz="1300" dirty="0"/>
          </a:p>
        </p:txBody>
      </p:sp>
      <p:sp>
        <p:nvSpPr>
          <p:cNvPr id="47" name="Text 14"/>
          <p:cNvSpPr/>
          <p:nvPr/>
        </p:nvSpPr>
        <p:spPr>
          <a:xfrm>
            <a:off x="2103120" y="4332217"/>
            <a:ext cx="2011680" cy="274320"/>
          </a:xfrm>
          <a:prstGeom prst="rect">
            <a:avLst/>
          </a:prstGeom>
          <a:noFill/>
          <a:ln/>
        </p:spPr>
        <p:txBody>
          <a:bodyPr wrap="square" rtlCol="0" anchor="ctr"/>
          <a:lstStyle/>
          <a:p>
            <a:pPr marL="0" indent="0">
              <a:buNone/>
            </a:pPr>
            <a:r>
              <a:rPr lang="en-US" sz="1000" dirty="0">
                <a:solidFill>
                  <a:srgbClr val="6B7280"/>
                </a:solidFill>
              </a:rPr>
              <a:t>Microsoft</a:t>
            </a:r>
            <a:endParaRPr lang="en-US" sz="1000" dirty="0"/>
          </a:p>
        </p:txBody>
      </p:sp>
      <p:sp>
        <p:nvSpPr>
          <p:cNvPr id="48" name="Text 15"/>
          <p:cNvSpPr/>
          <p:nvPr/>
        </p:nvSpPr>
        <p:spPr>
          <a:xfrm>
            <a:off x="2103120" y="4597393"/>
            <a:ext cx="2011680" cy="274320"/>
          </a:xfrm>
          <a:prstGeom prst="rect">
            <a:avLst/>
          </a:prstGeom>
          <a:noFill/>
          <a:ln/>
        </p:spPr>
        <p:txBody>
          <a:bodyPr wrap="square" rtlCol="0" anchor="ctr"/>
          <a:lstStyle/>
          <a:p>
            <a:pPr marL="0" indent="0">
              <a:buNone/>
            </a:pPr>
            <a:r>
              <a:rPr lang="en-US" sz="1200" b="1" dirty="0">
                <a:solidFill>
                  <a:srgbClr val="7F1D1D"/>
                </a:solidFill>
              </a:rPr>
              <a:t>Office-Integration</a:t>
            </a:r>
            <a:endParaRPr lang="en-US" sz="1200" dirty="0">
              <a:solidFill>
                <a:srgbClr val="7F1D1D"/>
              </a:solidFill>
            </a:endParaRPr>
          </a:p>
        </p:txBody>
      </p:sp>
      <p:sp>
        <p:nvSpPr>
          <p:cNvPr id="49" name="Text 16"/>
          <p:cNvSpPr/>
          <p:nvPr/>
        </p:nvSpPr>
        <p:spPr>
          <a:xfrm>
            <a:off x="4389120" y="4451089"/>
            <a:ext cx="4206240" cy="365760"/>
          </a:xfrm>
          <a:prstGeom prst="rect">
            <a:avLst/>
          </a:prstGeom>
          <a:noFill/>
          <a:ln/>
        </p:spPr>
        <p:txBody>
          <a:bodyPr wrap="square" rtlCol="0" anchor="ctr"/>
          <a:lstStyle/>
          <a:p>
            <a:pPr marL="0" indent="0">
              <a:buNone/>
            </a:pPr>
            <a:r>
              <a:rPr lang="en-US" sz="1300" dirty="0">
                <a:solidFill>
                  <a:srgbClr val="1A1A2E"/>
                </a:solidFill>
              </a:rPr>
              <a:t>Direkt in Word, Teams &amp; Excel</a:t>
            </a:r>
            <a:endParaRPr lang="en-US" sz="1300" dirty="0"/>
          </a:p>
        </p:txBody>
      </p:sp>
      <p:pic>
        <p:nvPicPr>
          <p:cNvPr id="41"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42" name="foundic_text_42">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42">
    <p:bg>
      <p:bgPr>
        <a:solidFill>
          <a:srgbClr val="F4F7FB"/>
        </a:solidFill>
        <a:effectLst/>
      </p:bgPr>
    </p:bg>
    <p:spTree>
      <p:nvGrpSpPr>
        <p:cNvPr id="1" name=""/>
        <p:cNvGrpSpPr/>
        <p:nvPr/>
      </p:nvGrpSpPr>
      <p:grpSpPr>
        <a:xfrm>
          <a:off x="0" y="0"/>
          <a:ext cx="0" cy="0"/>
          <a:chOff x="0" y="0"/>
          <a:chExt cx="0" cy="0"/>
        </a:xfrm>
      </p:grpSpPr>
      <p:sp>
        <p:nvSpPr>
          <p:cNvPr id="3" name="Shape 1"/>
          <p:cNvSpPr/>
          <p:nvPr/>
        </p:nvSpPr>
        <p:spPr>
          <a:xfrm>
            <a:off x="6858000" y="0"/>
            <a:ext cx="2286000" cy="5143500"/>
          </a:xfrm>
          <a:prstGeom prst="rect">
            <a:avLst/>
          </a:prstGeom>
          <a:solidFill>
            <a:srgbClr val="DBEAFE"/>
          </a:solidFill>
          <a:ln w="12700">
            <a:solidFill>
              <a:srgbClr val="DBEAFE"/>
            </a:solidFill>
            <a:prstDash val="solid"/>
          </a:ln>
        </p:spPr>
        <p:txBody>
          <a:bodyPr/>
          <a:lstStyle/>
          <a:p>
            <a:endParaRPr/>
          </a:p>
        </p:txBody>
      </p:sp>
      <p:sp>
        <p:nvSpPr>
          <p:cNvPr id="4" name="Text 2"/>
          <p:cNvSpPr/>
          <p:nvPr/>
        </p:nvSpPr>
        <p:spPr>
          <a:xfrm>
            <a:off x="640080" y="1005840"/>
            <a:ext cx="5943600" cy="731520"/>
          </a:xfrm>
          <a:prstGeom prst="rect">
            <a:avLst/>
          </a:prstGeom>
          <a:noFill/>
          <a:ln/>
        </p:spPr>
        <p:txBody>
          <a:bodyPr wrap="square" rtlCol="0" anchor="ctr"/>
          <a:lstStyle/>
          <a:p>
            <a:pPr marL="0" indent="0">
              <a:buNone/>
            </a:pPr>
            <a:r>
              <a:rPr lang="en-US" sz="3200" b="1" dirty="0">
                <a:solidFill>
                  <a:srgbClr val="F59E0B"/>
                </a:solidFill>
                <a:latin typeface="Calibri" pitchFamily="34" charset="0"/>
                <a:ea typeface="Calibri" pitchFamily="34" charset="-122"/>
                <a:cs typeface="Calibri" pitchFamily="34" charset="-120"/>
              </a:rPr>
              <a:t>Herzlichen Glückwunsch!</a:t>
            </a:r>
            <a:endParaRPr lang="en-US" sz="3200" dirty="0"/>
          </a:p>
        </p:txBody>
      </p:sp>
      <p:sp>
        <p:nvSpPr>
          <p:cNvPr id="5" name="Text 3"/>
          <p:cNvSpPr/>
          <p:nvPr/>
        </p:nvSpPr>
        <p:spPr>
          <a:xfrm>
            <a:off x="640080" y="1737360"/>
            <a:ext cx="5943600" cy="731520"/>
          </a:xfrm>
          <a:prstGeom prst="rect">
            <a:avLst/>
          </a:prstGeom>
          <a:noFill/>
          <a:ln/>
        </p:spPr>
        <p:txBody>
          <a:bodyPr wrap="square" rtlCol="0" anchor="ctr"/>
          <a:lstStyle/>
          <a:p>
            <a:pPr marL="0" indent="0">
              <a:buNone/>
            </a:pPr>
            <a:r>
              <a:rPr lang="en-US" sz="1700" dirty="0">
                <a:solidFill>
                  <a:srgbClr val="1E2761"/>
                </a:solidFill>
              </a:rPr>
              <a:t>Sie sind jetzt bereit, KI souverän in Ihrem Arbeitsalltag einzusetzen.</a:t>
            </a:r>
            <a:endParaRPr lang="en-US" sz="1700" dirty="0"/>
          </a:p>
        </p:txBody>
      </p:sp>
      <p:sp>
        <p:nvSpPr>
          <p:cNvPr id="6" name="Text 4"/>
          <p:cNvSpPr/>
          <p:nvPr/>
        </p:nvSpPr>
        <p:spPr>
          <a:xfrm>
            <a:off x="640080" y="2606040"/>
            <a:ext cx="5760720" cy="384048"/>
          </a:xfrm>
          <a:prstGeom prst="rect">
            <a:avLst/>
          </a:prstGeom>
          <a:noFill/>
          <a:ln/>
        </p:spPr>
        <p:txBody>
          <a:bodyPr wrap="square" rtlCol="0" anchor="ctr"/>
          <a:lstStyle/>
          <a:p>
            <a:pPr marL="0" indent="0">
              <a:buNone/>
            </a:pPr>
            <a:r>
              <a:rPr lang="en-US" sz="1400" dirty="0">
                <a:solidFill>
                  <a:srgbClr val="1D4ED8"/>
                </a:solidFill>
              </a:rPr>
              <a:t>✓  RCTF-Framework anwenden</a:t>
            </a:r>
            <a:endParaRPr lang="en-US" sz="1400" dirty="0"/>
          </a:p>
        </p:txBody>
      </p:sp>
      <p:sp>
        <p:nvSpPr>
          <p:cNvPr id="7" name="Text 5"/>
          <p:cNvSpPr/>
          <p:nvPr/>
        </p:nvSpPr>
        <p:spPr>
          <a:xfrm>
            <a:off x="640080" y="3035808"/>
            <a:ext cx="5760720" cy="384048"/>
          </a:xfrm>
          <a:prstGeom prst="rect">
            <a:avLst/>
          </a:prstGeom>
          <a:noFill/>
          <a:ln/>
        </p:spPr>
        <p:txBody>
          <a:bodyPr wrap="square" rtlCol="0" anchor="ctr"/>
          <a:lstStyle/>
          <a:p>
            <a:pPr marL="0" indent="0">
              <a:buNone/>
            </a:pPr>
            <a:r>
              <a:rPr lang="en-US" sz="1400" dirty="0">
                <a:solidFill>
                  <a:srgbClr val="1D4ED8"/>
                </a:solidFill>
              </a:rPr>
              <a:t>✓  QA-Check P-Q-R nutzen</a:t>
            </a:r>
            <a:endParaRPr lang="en-US" sz="1400" dirty="0"/>
          </a:p>
        </p:txBody>
      </p:sp>
      <p:sp>
        <p:nvSpPr>
          <p:cNvPr id="8" name="Text 6"/>
          <p:cNvSpPr/>
          <p:nvPr/>
        </p:nvSpPr>
        <p:spPr>
          <a:xfrm>
            <a:off x="640080" y="3465576"/>
            <a:ext cx="5760720" cy="384048"/>
          </a:xfrm>
          <a:prstGeom prst="rect">
            <a:avLst/>
          </a:prstGeom>
          <a:noFill/>
          <a:ln/>
        </p:spPr>
        <p:txBody>
          <a:bodyPr wrap="square" rtlCol="0" anchor="ctr"/>
          <a:lstStyle/>
          <a:p>
            <a:pPr marL="0" indent="0">
              <a:buNone/>
            </a:pPr>
            <a:r>
              <a:rPr lang="en-US" sz="1400" dirty="0">
                <a:solidFill>
                  <a:srgbClr val="1D4ED8"/>
                </a:solidFill>
              </a:rPr>
              <a:t>✓  48h-Commit umsetzen</a:t>
            </a:r>
            <a:endParaRPr lang="en-US" sz="1400" dirty="0"/>
          </a:p>
        </p:txBody>
      </p:sp>
      <p:sp>
        <p:nvSpPr>
          <p:cNvPr id="9" name="Text 7"/>
          <p:cNvSpPr/>
          <p:nvPr/>
        </p:nvSpPr>
        <p:spPr>
          <a:xfrm>
            <a:off x="640080" y="3895344"/>
            <a:ext cx="5760720" cy="384048"/>
          </a:xfrm>
          <a:prstGeom prst="rect">
            <a:avLst/>
          </a:prstGeom>
          <a:noFill/>
          <a:ln/>
        </p:spPr>
        <p:txBody>
          <a:bodyPr wrap="square" rtlCol="0" anchor="ctr"/>
          <a:lstStyle/>
          <a:p>
            <a:pPr marL="0" indent="0">
              <a:buNone/>
            </a:pPr>
            <a:r>
              <a:rPr lang="en-US" sz="1400" dirty="0">
                <a:solidFill>
                  <a:srgbClr val="1D4ED8"/>
                </a:solidFill>
              </a:rPr>
              <a:t>✓  Bei Fragen: Q&amp;A-Session in 2 Wochen</a:t>
            </a:r>
            <a:endParaRPr lang="en-US" sz="1400" dirty="0"/>
          </a:p>
        </p:txBody>
      </p:sp>
      <p:sp>
        <p:nvSpPr>
          <p:cNvPr id="10" name="Text 8"/>
          <p:cNvSpPr/>
          <p:nvPr/>
        </p:nvSpPr>
        <p:spPr>
          <a:xfrm>
            <a:off x="640080" y="4480560"/>
            <a:ext cx="3657600" cy="502920"/>
          </a:xfrm>
          <a:prstGeom prst="rect">
            <a:avLst/>
          </a:prstGeom>
          <a:noFill/>
          <a:ln/>
        </p:spPr>
        <p:txBody>
          <a:bodyPr wrap="square" rtlCol="0" anchor="ctr"/>
          <a:lstStyle/>
          <a:p>
            <a:pPr marL="0" indent="0">
              <a:buNone/>
            </a:pPr>
            <a:r>
              <a:rPr lang="en-US" sz="2200" b="1" dirty="0">
                <a:solidFill>
                  <a:srgbClr val="F59E0B"/>
                </a:solidFill>
              </a:rPr>
              <a:t>Viel Erfolg!</a:t>
            </a:r>
            <a:endParaRPr lang="en-US" sz="2200" dirty="0"/>
          </a:p>
        </p:txBody>
      </p:sp>
      <p:sp>
        <p:nvSpPr>
          <p:cNvPr id="11" name="Text 9"/>
          <p:cNvSpPr/>
          <p:nvPr/>
        </p:nvSpPr>
        <p:spPr>
          <a:xfrm>
            <a:off x="6949440" y="731520"/>
            <a:ext cx="2011680" cy="411480"/>
          </a:xfrm>
          <a:prstGeom prst="rect">
            <a:avLst/>
          </a:prstGeom>
          <a:noFill/>
          <a:ln/>
        </p:spPr>
        <p:txBody>
          <a:bodyPr wrap="square" rtlCol="0" anchor="ctr"/>
          <a:lstStyle/>
          <a:p>
            <a:pPr marL="0" indent="0" algn="ctr">
              <a:buNone/>
            </a:pPr>
            <a:r>
              <a:rPr lang="en-US" sz="1300" b="1" dirty="0">
                <a:solidFill>
                  <a:srgbClr val="1E2761"/>
                </a:solidFill>
              </a:rPr>
              <a:t>Nachbereitung</a:t>
            </a:r>
            <a:endParaRPr lang="en-US" sz="1300" dirty="0"/>
          </a:p>
        </p:txBody>
      </p:sp>
      <p:sp>
        <p:nvSpPr>
          <p:cNvPr id="12" name="Text 10"/>
          <p:cNvSpPr/>
          <p:nvPr/>
        </p:nvSpPr>
        <p:spPr>
          <a:xfrm>
            <a:off x="6949440" y="1234440"/>
            <a:ext cx="2011680" cy="548640"/>
          </a:xfrm>
          <a:prstGeom prst="rect">
            <a:avLst/>
          </a:prstGeom>
          <a:noFill/>
          <a:ln/>
        </p:spPr>
        <p:txBody>
          <a:bodyPr wrap="square" rtlCol="0" anchor="ctr"/>
          <a:lstStyle/>
          <a:p>
            <a:pPr marL="0" indent="0">
              <a:buNone/>
            </a:pPr>
            <a:r>
              <a:rPr lang="en-US" sz="1100" dirty="0">
                <a:solidFill>
                  <a:srgbClr val="1D4ED8"/>
                </a:solidFill>
              </a:rPr>
              <a:t>→ 1-Seiten-PDF</a:t>
            </a:r>
            <a:endParaRPr lang="en-US" sz="1100" dirty="0"/>
          </a:p>
        </p:txBody>
      </p:sp>
      <p:sp>
        <p:nvSpPr>
          <p:cNvPr id="13" name="Text 11"/>
          <p:cNvSpPr/>
          <p:nvPr/>
        </p:nvSpPr>
        <p:spPr>
          <a:xfrm>
            <a:off x="6949440" y="1874520"/>
            <a:ext cx="2011680" cy="548640"/>
          </a:xfrm>
          <a:prstGeom prst="rect">
            <a:avLst/>
          </a:prstGeom>
          <a:noFill/>
          <a:ln/>
        </p:spPr>
        <p:txBody>
          <a:bodyPr wrap="square" rtlCol="0" anchor="ctr"/>
          <a:lstStyle/>
          <a:p>
            <a:pPr marL="0" indent="0">
              <a:buNone/>
            </a:pPr>
            <a:r>
              <a:rPr lang="en-US" sz="1100" dirty="0">
                <a:solidFill>
                  <a:srgbClr val="1D4ED8"/>
                </a:solidFill>
              </a:rPr>
              <a:t>→ Prompt Cheat-Sheet</a:t>
            </a:r>
            <a:endParaRPr lang="en-US" sz="1100" dirty="0"/>
          </a:p>
        </p:txBody>
      </p:sp>
      <p:sp>
        <p:nvSpPr>
          <p:cNvPr id="14" name="Text 12"/>
          <p:cNvSpPr/>
          <p:nvPr/>
        </p:nvSpPr>
        <p:spPr>
          <a:xfrm>
            <a:off x="6949440" y="2514600"/>
            <a:ext cx="2011680" cy="548640"/>
          </a:xfrm>
          <a:prstGeom prst="rect">
            <a:avLst/>
          </a:prstGeom>
          <a:noFill/>
          <a:ln/>
        </p:spPr>
        <p:txBody>
          <a:bodyPr wrap="square" rtlCol="0" anchor="ctr"/>
          <a:lstStyle/>
          <a:p>
            <a:pPr marL="0" indent="0">
              <a:buNone/>
            </a:pPr>
            <a:r>
              <a:rPr lang="en-US" sz="1100" dirty="0">
                <a:solidFill>
                  <a:srgbClr val="1D4ED8"/>
                </a:solidFill>
              </a:rPr>
              <a:t>→ KI-Einsatzplan-Template</a:t>
            </a:r>
            <a:endParaRPr lang="en-US" sz="1100" dirty="0"/>
          </a:p>
        </p:txBody>
      </p:sp>
      <p:sp>
        <p:nvSpPr>
          <p:cNvPr id="15" name="Text 13"/>
          <p:cNvSpPr/>
          <p:nvPr/>
        </p:nvSpPr>
        <p:spPr>
          <a:xfrm>
            <a:off x="6949440" y="3154680"/>
            <a:ext cx="2011680" cy="548640"/>
          </a:xfrm>
          <a:prstGeom prst="rect">
            <a:avLst/>
          </a:prstGeom>
          <a:noFill/>
          <a:ln/>
        </p:spPr>
        <p:txBody>
          <a:bodyPr wrap="square" rtlCol="0" anchor="ctr"/>
          <a:lstStyle/>
          <a:p>
            <a:pPr marL="0" indent="0">
              <a:buNone/>
            </a:pPr>
            <a:r>
              <a:rPr lang="en-US" sz="1100" dirty="0">
                <a:solidFill>
                  <a:srgbClr val="1D4ED8"/>
                </a:solidFill>
              </a:rPr>
              <a:t>→ Q&amp;A in 2 Wochen</a:t>
            </a:r>
            <a:endParaRPr lang="en-US" sz="1100" dirty="0"/>
          </a:p>
        </p:txBody>
      </p:sp>
      <p:sp>
        <p:nvSpPr>
          <p:cNvPr id="16" name="Text 14"/>
          <p:cNvSpPr/>
          <p:nvPr/>
        </p:nvSpPr>
        <p:spPr>
          <a:xfrm>
            <a:off x="6949440" y="3794760"/>
            <a:ext cx="2011680" cy="548640"/>
          </a:xfrm>
          <a:prstGeom prst="rect">
            <a:avLst/>
          </a:prstGeom>
          <a:noFill/>
          <a:ln/>
        </p:spPr>
        <p:txBody>
          <a:bodyPr wrap="square" rtlCol="0" anchor="ctr"/>
          <a:lstStyle/>
          <a:p>
            <a:pPr marL="0" indent="0">
              <a:buNone/>
            </a:pPr>
            <a:r>
              <a:rPr lang="en-US" sz="1100" dirty="0">
                <a:solidFill>
                  <a:srgbClr val="1D4ED8"/>
                </a:solidFill>
              </a:rPr>
              <a:t>→ Reflexionsfragen per Mail</a:t>
            </a:r>
            <a:endParaRPr lang="en-US" sz="1100" dirty="0"/>
          </a:p>
        </p:txBody>
      </p:sp>
      <p:pic>
        <p:nvPicPr>
          <p:cNvPr id="1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19" name="foundic_text_19">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
        <p:nvSpPr>
          <p:cNvPr id="20" name="Shape 0">
            <a:extLst>
              <a:ext uri="{FF2B5EF4-FFF2-40B4-BE49-F238E27FC236}">
                <a16:creationId xmlns:a16="http://schemas.microsoft.com/office/drawing/2014/main" id="{3EA430C6-D4D6-FFF7-F9D7-60D36C90CD2B}"/>
              </a:ext>
            </a:extLst>
          </p:cNvPr>
          <p:cNvSpPr/>
          <p:nvPr/>
        </p:nvSpPr>
        <p:spPr>
          <a:xfrm>
            <a:off x="0" y="5310"/>
            <a:ext cx="9144000" cy="502920"/>
          </a:xfrm>
          <a:prstGeom prst="rect">
            <a:avLst/>
          </a:prstGeom>
          <a:solidFill>
            <a:srgbClr val="F59E0B"/>
          </a:solidFill>
          <a:ln w="12700">
            <a:solidFill>
              <a:srgbClr val="F59E0B"/>
            </a:solidFill>
            <a:prstDash val="solid"/>
          </a:ln>
        </p:spPr>
        <p:txBody>
          <a:bodyPr/>
          <a:lstStyle/>
          <a:p>
            <a:endParaRPr/>
          </a:p>
        </p:txBody>
      </p:sp>
      <p:sp>
        <p:nvSpPr>
          <p:cNvPr id="21" name="TextBox 17">
            <a:extLst>
              <a:ext uri="{FF2B5EF4-FFF2-40B4-BE49-F238E27FC236}">
                <a16:creationId xmlns:a16="http://schemas.microsoft.com/office/drawing/2014/main" id="{F60457B1-0105-DEBE-CB6A-B89718CB03FB}"/>
              </a:ext>
            </a:extLst>
          </p:cNvPr>
          <p:cNvSpPr txBox="1"/>
          <p:nvPr/>
        </p:nvSpPr>
        <p:spPr>
          <a:xfrm>
            <a:off x="4617720" y="27432"/>
            <a:ext cx="4389120" cy="438912"/>
          </a:xfrm>
          <a:prstGeom prst="rect">
            <a:avLst/>
          </a:prstGeom>
          <a:noFill/>
        </p:spPr>
        <p:txBody>
          <a:bodyPr wrap="none"/>
          <a:lstStyle/>
          <a:p>
            <a:pPr algn="r"/>
            <a:r>
              <a:rPr lang="de-DE" sz="850" b="1" dirty="0">
                <a:solidFill>
                  <a:schemeClr val="bg1"/>
                </a:solidFill>
              </a:rPr>
              <a:t>F-50  |  Abschluss — Herzlichen Glückwunsch!</a:t>
            </a:r>
          </a:p>
        </p:txBody>
      </p:sp>
      <p:sp>
        <p:nvSpPr>
          <p:cNvPr id="22" name="Text 1">
            <a:extLst>
              <a:ext uri="{FF2B5EF4-FFF2-40B4-BE49-F238E27FC236}">
                <a16:creationId xmlns:a16="http://schemas.microsoft.com/office/drawing/2014/main" id="{C5067C33-8B2F-48D4-32FE-6CF7E834DCFD}"/>
              </a:ext>
            </a:extLst>
          </p:cNvPr>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ABSCHLUSS  ·  Abschlussgespräch</a:t>
            </a:r>
            <a:endParaRPr lang="en-US" sz="11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4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BACKUP  ·  Kostenlose Accounts einrichten</a:t>
            </a:r>
            <a:endParaRPr lang="en-US" sz="1100" dirty="0">
              <a:solidFill>
                <a:schemeClr val="bg1"/>
              </a:solidFill>
            </a:endParaRPr>
          </a:p>
        </p:txBody>
      </p:sp>
      <p:sp>
        <p:nvSpPr>
          <p:cNvPr id="4" name="Text 2"/>
          <p:cNvSpPr/>
          <p:nvPr/>
        </p:nvSpPr>
        <p:spPr>
          <a:xfrm>
            <a:off x="457200" y="621792"/>
            <a:ext cx="8229600" cy="594360"/>
          </a:xfrm>
          <a:prstGeom prst="rect">
            <a:avLst/>
          </a:prstGeom>
          <a:noFill/>
          <a:ln/>
        </p:spPr>
        <p:txBody>
          <a:bodyPr wrap="square" rtlCol="0" anchor="ctr"/>
          <a:lstStyle/>
          <a:p>
            <a:pPr marL="0" indent="0" algn="ctr">
              <a:buNone/>
            </a:pPr>
            <a:r>
              <a:rPr lang="en-US" sz="2600" b="1" dirty="0">
                <a:solidFill>
                  <a:srgbClr val="1E2761"/>
                </a:solidFill>
              </a:rPr>
              <a:t>Jetzt einrichten — in 3 Minuten startklar</a:t>
            </a:r>
            <a:endParaRPr lang="en-US" sz="2600" dirty="0"/>
          </a:p>
        </p:txBody>
      </p:sp>
      <p:sp>
        <p:nvSpPr>
          <p:cNvPr id="5" name="Shape 3"/>
          <p:cNvSpPr/>
          <p:nvPr/>
        </p:nvSpPr>
        <p:spPr>
          <a:xfrm>
            <a:off x="274320" y="132588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274320" y="1325880"/>
            <a:ext cx="4160520" cy="347472"/>
          </a:xfrm>
          <a:prstGeom prst="rect">
            <a:avLst/>
          </a:prstGeom>
          <a:solidFill>
            <a:srgbClr val="10B981"/>
          </a:solidFill>
          <a:ln w="12700">
            <a:solidFill>
              <a:srgbClr val="10B981"/>
            </a:solidFill>
            <a:prstDash val="solid"/>
          </a:ln>
        </p:spPr>
        <p:txBody>
          <a:bodyPr/>
          <a:lstStyle/>
          <a:p>
            <a:endParaRPr/>
          </a:p>
        </p:txBody>
      </p:sp>
      <p:sp>
        <p:nvSpPr>
          <p:cNvPr id="7" name="Text 5"/>
          <p:cNvSpPr/>
          <p:nvPr/>
        </p:nvSpPr>
        <p:spPr>
          <a:xfrm>
            <a:off x="384048" y="1325880"/>
            <a:ext cx="4023360" cy="347472"/>
          </a:xfrm>
          <a:prstGeom prst="rect">
            <a:avLst/>
          </a:prstGeom>
          <a:noFill/>
          <a:ln/>
        </p:spPr>
        <p:txBody>
          <a:bodyPr wrap="square" rtlCol="0" anchor="ctr"/>
          <a:lstStyle/>
          <a:p>
            <a:pPr marL="0" indent="0">
              <a:buNone/>
            </a:pPr>
            <a:r>
              <a:rPr lang="en-US" sz="1300" b="1" dirty="0">
                <a:solidFill>
                  <a:schemeClr val="bg1"/>
                </a:solidFill>
              </a:rPr>
              <a:t>ChatGPT  ·  OpenAI</a:t>
            </a:r>
            <a:endParaRPr lang="en-US" sz="1300" dirty="0">
              <a:solidFill>
                <a:schemeClr val="bg1"/>
              </a:solidFill>
            </a:endParaRPr>
          </a:p>
        </p:txBody>
      </p:sp>
      <p:sp>
        <p:nvSpPr>
          <p:cNvPr id="8" name="Text 6"/>
          <p:cNvSpPr/>
          <p:nvPr/>
        </p:nvSpPr>
        <p:spPr>
          <a:xfrm>
            <a:off x="384048" y="1709928"/>
            <a:ext cx="3977640" cy="256032"/>
          </a:xfrm>
          <a:prstGeom prst="rect">
            <a:avLst/>
          </a:prstGeom>
          <a:noFill/>
          <a:ln/>
        </p:spPr>
        <p:txBody>
          <a:bodyPr wrap="square" rtlCol="0" anchor="ctr"/>
          <a:lstStyle/>
          <a:p>
            <a:pPr marL="0" indent="0">
              <a:buNone/>
            </a:pPr>
            <a:r>
              <a:rPr lang="en-US" sz="1100" b="1" dirty="0">
                <a:solidFill>
                  <a:srgbClr val="10A37F"/>
                </a:solidFill>
              </a:rPr>
              <a:t>🔗 </a:t>
            </a:r>
            <a:r>
              <a:rPr lang="en-US" sz="1100" b="1" dirty="0">
                <a:solidFill>
                  <a:srgbClr val="10B981"/>
                </a:solidFill>
              </a:rPr>
              <a:t>https://chat.openai.com</a:t>
            </a:r>
            <a:endParaRPr lang="en-US" sz="1100" dirty="0">
              <a:solidFill>
                <a:srgbClr val="10B981"/>
              </a:solidFill>
            </a:endParaRPr>
          </a:p>
        </p:txBody>
      </p:sp>
      <p:sp>
        <p:nvSpPr>
          <p:cNvPr id="9" name="Text 7"/>
          <p:cNvSpPr/>
          <p:nvPr/>
        </p:nvSpPr>
        <p:spPr>
          <a:xfrm>
            <a:off x="384048" y="198424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chat.openai.com öffnen  2. 'Sign up' klicken  3. E-Mail + Passwort  4. E-Mail bestätigen</a:t>
            </a:r>
            <a:endParaRPr lang="en-US" sz="1050" dirty="0"/>
          </a:p>
        </p:txBody>
      </p:sp>
      <p:sp>
        <p:nvSpPr>
          <p:cNvPr id="10" name="Shape 8"/>
          <p:cNvSpPr/>
          <p:nvPr/>
        </p:nvSpPr>
        <p:spPr>
          <a:xfrm>
            <a:off x="384048" y="2633472"/>
            <a:ext cx="3941064" cy="27432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438912" y="2633472"/>
            <a:ext cx="3886200" cy="274320"/>
          </a:xfrm>
          <a:prstGeom prst="rect">
            <a:avLst/>
          </a:prstGeom>
          <a:noFill/>
          <a:ln/>
        </p:spPr>
        <p:txBody>
          <a:bodyPr wrap="square" rtlCol="0" anchor="ctr"/>
          <a:lstStyle/>
          <a:p>
            <a:pPr marL="0" indent="0">
              <a:buNone/>
            </a:pPr>
            <a:r>
              <a:rPr lang="en-US" sz="1000" dirty="0">
                <a:solidFill>
                  <a:srgbClr val="166534"/>
                </a:solidFill>
              </a:rPr>
              <a:t>✓  Kostenlos: GPT-4o (begrenzt), GPT-3.5 unlimitiert</a:t>
            </a:r>
            <a:endParaRPr lang="en-US" sz="1000" dirty="0"/>
          </a:p>
        </p:txBody>
      </p:sp>
      <p:sp>
        <p:nvSpPr>
          <p:cNvPr id="12" name="Shape 10"/>
          <p:cNvSpPr/>
          <p:nvPr/>
        </p:nvSpPr>
        <p:spPr>
          <a:xfrm>
            <a:off x="4709160" y="132588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325880"/>
            <a:ext cx="4160520" cy="347472"/>
          </a:xfrm>
          <a:prstGeom prst="rect">
            <a:avLst/>
          </a:prstGeom>
          <a:solidFill>
            <a:srgbClr val="F59E0B"/>
          </a:solidFill>
          <a:ln w="12700">
            <a:solidFill>
              <a:srgbClr val="F59E0B"/>
            </a:solidFill>
            <a:prstDash val="solid"/>
          </a:ln>
        </p:spPr>
        <p:txBody>
          <a:bodyPr/>
          <a:lstStyle/>
          <a:p>
            <a:endParaRPr/>
          </a:p>
        </p:txBody>
      </p:sp>
      <p:sp>
        <p:nvSpPr>
          <p:cNvPr id="14" name="Text 12"/>
          <p:cNvSpPr/>
          <p:nvPr/>
        </p:nvSpPr>
        <p:spPr>
          <a:xfrm>
            <a:off x="4818888" y="1325880"/>
            <a:ext cx="4023360" cy="347472"/>
          </a:xfrm>
          <a:prstGeom prst="rect">
            <a:avLst/>
          </a:prstGeom>
          <a:noFill/>
          <a:ln/>
        </p:spPr>
        <p:txBody>
          <a:bodyPr wrap="square" rtlCol="0" anchor="ctr"/>
          <a:lstStyle/>
          <a:p>
            <a:pPr marL="0" indent="0">
              <a:buNone/>
            </a:pPr>
            <a:r>
              <a:rPr lang="en-US" sz="1300" b="1" dirty="0">
                <a:solidFill>
                  <a:schemeClr val="bg1"/>
                </a:solidFill>
              </a:rPr>
              <a:t>Claude  ·  Anthropic</a:t>
            </a:r>
            <a:endParaRPr lang="en-US" sz="1300" dirty="0">
              <a:solidFill>
                <a:schemeClr val="bg1"/>
              </a:solidFill>
            </a:endParaRPr>
          </a:p>
        </p:txBody>
      </p:sp>
      <p:sp>
        <p:nvSpPr>
          <p:cNvPr id="15" name="Text 13"/>
          <p:cNvSpPr/>
          <p:nvPr/>
        </p:nvSpPr>
        <p:spPr>
          <a:xfrm>
            <a:off x="4818888" y="1709928"/>
            <a:ext cx="3977640" cy="256032"/>
          </a:xfrm>
          <a:prstGeom prst="rect">
            <a:avLst/>
          </a:prstGeom>
          <a:noFill/>
          <a:ln/>
        </p:spPr>
        <p:txBody>
          <a:bodyPr wrap="square" rtlCol="0" anchor="ctr"/>
          <a:lstStyle/>
          <a:p>
            <a:pPr marL="0" indent="0">
              <a:buNone/>
            </a:pPr>
            <a:r>
              <a:rPr lang="en-US" sz="1100" b="1" dirty="0">
                <a:solidFill>
                  <a:srgbClr val="D97706"/>
                </a:solidFill>
              </a:rPr>
              <a:t>🔗 https://claude.ai</a:t>
            </a:r>
            <a:endParaRPr lang="en-US" sz="1100" dirty="0"/>
          </a:p>
        </p:txBody>
      </p:sp>
      <p:sp>
        <p:nvSpPr>
          <p:cNvPr id="16" name="Text 14"/>
          <p:cNvSpPr/>
          <p:nvPr/>
        </p:nvSpPr>
        <p:spPr>
          <a:xfrm>
            <a:off x="4818888" y="198424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claude.ai öffnen  2. 'Sign up' klicken  3. E-Mail + Passwort  4. E-Mail bestätigen</a:t>
            </a:r>
            <a:endParaRPr lang="en-US" sz="1050" dirty="0"/>
          </a:p>
        </p:txBody>
      </p:sp>
      <p:sp>
        <p:nvSpPr>
          <p:cNvPr id="17" name="Shape 15"/>
          <p:cNvSpPr/>
          <p:nvPr/>
        </p:nvSpPr>
        <p:spPr>
          <a:xfrm>
            <a:off x="4818888" y="2633472"/>
            <a:ext cx="3941064" cy="27432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4873752" y="2633472"/>
            <a:ext cx="3886200" cy="274320"/>
          </a:xfrm>
          <a:prstGeom prst="rect">
            <a:avLst/>
          </a:prstGeom>
          <a:noFill/>
          <a:ln/>
        </p:spPr>
        <p:txBody>
          <a:bodyPr wrap="square" rtlCol="0" anchor="ctr"/>
          <a:lstStyle/>
          <a:p>
            <a:pPr marL="0" indent="0">
              <a:buNone/>
            </a:pPr>
            <a:r>
              <a:rPr lang="en-US" sz="1000" dirty="0">
                <a:solidFill>
                  <a:srgbClr val="166534"/>
                </a:solidFill>
              </a:rPr>
              <a:t>✓  Kostenlos: Claude 3.5 Sonnet (tägliches Limit)</a:t>
            </a:r>
            <a:endParaRPr lang="en-US" sz="1000" dirty="0"/>
          </a:p>
        </p:txBody>
      </p:sp>
      <p:sp>
        <p:nvSpPr>
          <p:cNvPr id="19" name="Shape 17"/>
          <p:cNvSpPr/>
          <p:nvPr/>
        </p:nvSpPr>
        <p:spPr>
          <a:xfrm>
            <a:off x="274320" y="320040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274320" y="3200400"/>
            <a:ext cx="4160520" cy="347472"/>
          </a:xfrm>
          <a:prstGeom prst="rect">
            <a:avLst/>
          </a:prstGeom>
          <a:solidFill>
            <a:srgbClr val="4285F4"/>
          </a:solidFill>
          <a:ln w="12700">
            <a:solidFill>
              <a:srgbClr val="4285F4"/>
            </a:solidFill>
            <a:prstDash val="solid"/>
          </a:ln>
        </p:spPr>
        <p:txBody>
          <a:bodyPr/>
          <a:lstStyle/>
          <a:p>
            <a:endParaRPr/>
          </a:p>
        </p:txBody>
      </p:sp>
      <p:sp>
        <p:nvSpPr>
          <p:cNvPr id="21" name="Text 19"/>
          <p:cNvSpPr/>
          <p:nvPr/>
        </p:nvSpPr>
        <p:spPr>
          <a:xfrm>
            <a:off x="384048" y="3200400"/>
            <a:ext cx="4023360" cy="347472"/>
          </a:xfrm>
          <a:prstGeom prst="rect">
            <a:avLst/>
          </a:prstGeom>
          <a:noFill/>
          <a:ln/>
        </p:spPr>
        <p:txBody>
          <a:bodyPr wrap="square" rtlCol="0" anchor="ctr"/>
          <a:lstStyle/>
          <a:p>
            <a:pPr marL="0" indent="0">
              <a:buNone/>
            </a:pPr>
            <a:r>
              <a:rPr lang="en-US" sz="1300" b="1" dirty="0">
                <a:solidFill>
                  <a:schemeClr val="bg1"/>
                </a:solidFill>
              </a:rPr>
              <a:t>Gemini  ·  Google</a:t>
            </a:r>
            <a:endParaRPr lang="en-US" sz="1300" dirty="0">
              <a:solidFill>
                <a:schemeClr val="bg1"/>
              </a:solidFill>
            </a:endParaRPr>
          </a:p>
        </p:txBody>
      </p:sp>
      <p:sp>
        <p:nvSpPr>
          <p:cNvPr id="22" name="Text 20"/>
          <p:cNvSpPr/>
          <p:nvPr/>
        </p:nvSpPr>
        <p:spPr>
          <a:xfrm>
            <a:off x="384048" y="3584448"/>
            <a:ext cx="3977640" cy="256032"/>
          </a:xfrm>
          <a:prstGeom prst="rect">
            <a:avLst/>
          </a:prstGeom>
          <a:noFill/>
          <a:ln/>
        </p:spPr>
        <p:txBody>
          <a:bodyPr wrap="square" rtlCol="0" anchor="ctr"/>
          <a:lstStyle/>
          <a:p>
            <a:pPr marL="0" indent="0">
              <a:buNone/>
            </a:pPr>
            <a:r>
              <a:rPr lang="en-US" sz="1100" b="1" dirty="0">
                <a:solidFill>
                  <a:srgbClr val="4285F4"/>
                </a:solidFill>
              </a:rPr>
              <a:t>🔗 https://gemini.google.com</a:t>
            </a:r>
            <a:endParaRPr lang="en-US" sz="1100" dirty="0"/>
          </a:p>
        </p:txBody>
      </p:sp>
      <p:sp>
        <p:nvSpPr>
          <p:cNvPr id="23" name="Text 21"/>
          <p:cNvSpPr/>
          <p:nvPr/>
        </p:nvSpPr>
        <p:spPr>
          <a:xfrm>
            <a:off x="384048" y="385876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gemini.google.com öffnen  2. Mit Google-Konto anmelden  3. Sofort nutzbar!</a:t>
            </a:r>
            <a:endParaRPr lang="en-US" sz="1050" dirty="0"/>
          </a:p>
        </p:txBody>
      </p:sp>
      <p:sp>
        <p:nvSpPr>
          <p:cNvPr id="24" name="Shape 22"/>
          <p:cNvSpPr/>
          <p:nvPr/>
        </p:nvSpPr>
        <p:spPr>
          <a:xfrm>
            <a:off x="384048" y="4507992"/>
            <a:ext cx="3941064" cy="274320"/>
          </a:xfrm>
          <a:prstGeom prst="rect">
            <a:avLst/>
          </a:prstGeom>
          <a:solidFill>
            <a:srgbClr val="F0FDF4"/>
          </a:solidFill>
          <a:ln w="12700">
            <a:solidFill>
              <a:srgbClr val="86EFAC"/>
            </a:solidFill>
            <a:prstDash val="solid"/>
          </a:ln>
        </p:spPr>
        <p:txBody>
          <a:bodyPr/>
          <a:lstStyle/>
          <a:p>
            <a:endParaRPr/>
          </a:p>
        </p:txBody>
      </p:sp>
      <p:sp>
        <p:nvSpPr>
          <p:cNvPr id="25" name="Text 23"/>
          <p:cNvSpPr/>
          <p:nvPr/>
        </p:nvSpPr>
        <p:spPr>
          <a:xfrm>
            <a:off x="438912" y="4507992"/>
            <a:ext cx="3886200" cy="274320"/>
          </a:xfrm>
          <a:prstGeom prst="rect">
            <a:avLst/>
          </a:prstGeom>
          <a:noFill/>
          <a:ln/>
        </p:spPr>
        <p:txBody>
          <a:bodyPr wrap="square" rtlCol="0" anchor="ctr"/>
          <a:lstStyle/>
          <a:p>
            <a:pPr marL="0" indent="0">
              <a:buNone/>
            </a:pPr>
            <a:r>
              <a:rPr lang="en-US" sz="1000" dirty="0">
                <a:solidFill>
                  <a:srgbClr val="166534"/>
                </a:solidFill>
              </a:rPr>
              <a:t>✓  Kostenlos: Gemini 1.5 Flash, Google-Suche integriert</a:t>
            </a:r>
            <a:endParaRPr lang="en-US" sz="1000" dirty="0"/>
          </a:p>
        </p:txBody>
      </p:sp>
      <p:sp>
        <p:nvSpPr>
          <p:cNvPr id="26" name="Shape 24"/>
          <p:cNvSpPr/>
          <p:nvPr/>
        </p:nvSpPr>
        <p:spPr>
          <a:xfrm>
            <a:off x="4709160" y="3200400"/>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4709160" y="3200400"/>
            <a:ext cx="4160520" cy="347472"/>
          </a:xfrm>
          <a:prstGeom prst="rect">
            <a:avLst/>
          </a:prstGeom>
          <a:solidFill>
            <a:srgbClr val="8B5CF6"/>
          </a:solidFill>
          <a:ln w="12700">
            <a:solidFill>
              <a:srgbClr val="8B5CF6"/>
            </a:solidFill>
            <a:prstDash val="solid"/>
          </a:ln>
        </p:spPr>
        <p:txBody>
          <a:bodyPr/>
          <a:lstStyle/>
          <a:p>
            <a:endParaRPr/>
          </a:p>
        </p:txBody>
      </p:sp>
      <p:sp>
        <p:nvSpPr>
          <p:cNvPr id="28" name="Text 26"/>
          <p:cNvSpPr/>
          <p:nvPr/>
        </p:nvSpPr>
        <p:spPr>
          <a:xfrm>
            <a:off x="4818888" y="3200400"/>
            <a:ext cx="4023360" cy="347472"/>
          </a:xfrm>
          <a:prstGeom prst="rect">
            <a:avLst/>
          </a:prstGeom>
          <a:noFill/>
          <a:ln/>
        </p:spPr>
        <p:txBody>
          <a:bodyPr wrap="square" rtlCol="0" anchor="ctr"/>
          <a:lstStyle/>
          <a:p>
            <a:pPr marL="0" indent="0">
              <a:buNone/>
            </a:pPr>
            <a:r>
              <a:rPr lang="en-US" sz="1300" b="1" dirty="0">
                <a:solidFill>
                  <a:schemeClr val="bg1"/>
                </a:solidFill>
              </a:rPr>
              <a:t>Perplexity  ·  Perplexity AI</a:t>
            </a:r>
            <a:endParaRPr lang="en-US" sz="1300" dirty="0">
              <a:solidFill>
                <a:schemeClr val="bg1"/>
              </a:solidFill>
            </a:endParaRPr>
          </a:p>
        </p:txBody>
      </p:sp>
      <p:sp>
        <p:nvSpPr>
          <p:cNvPr id="29" name="Text 27"/>
          <p:cNvSpPr/>
          <p:nvPr/>
        </p:nvSpPr>
        <p:spPr>
          <a:xfrm>
            <a:off x="4818888" y="3584448"/>
            <a:ext cx="3977640" cy="256032"/>
          </a:xfrm>
          <a:prstGeom prst="rect">
            <a:avLst/>
          </a:prstGeom>
          <a:noFill/>
          <a:ln/>
        </p:spPr>
        <p:txBody>
          <a:bodyPr wrap="square" rtlCol="0" anchor="ctr"/>
          <a:lstStyle/>
          <a:p>
            <a:pPr marL="0" indent="0">
              <a:buNone/>
            </a:pPr>
            <a:r>
              <a:rPr lang="en-US" sz="1100" b="1" dirty="0">
                <a:solidFill>
                  <a:srgbClr val="6366F1"/>
                </a:solidFill>
              </a:rPr>
              <a:t>🔗 </a:t>
            </a:r>
            <a:r>
              <a:rPr lang="en-US" sz="1100" b="1" dirty="0">
                <a:solidFill>
                  <a:srgbClr val="8B5CF6"/>
                </a:solidFill>
              </a:rPr>
              <a:t>https://www.perplexity.ai</a:t>
            </a:r>
            <a:endParaRPr lang="en-US" sz="1100" dirty="0">
              <a:solidFill>
                <a:srgbClr val="8B5CF6"/>
              </a:solidFill>
            </a:endParaRPr>
          </a:p>
        </p:txBody>
      </p:sp>
      <p:sp>
        <p:nvSpPr>
          <p:cNvPr id="30" name="Text 28"/>
          <p:cNvSpPr/>
          <p:nvPr/>
        </p:nvSpPr>
        <p:spPr>
          <a:xfrm>
            <a:off x="4818888" y="3858768"/>
            <a:ext cx="3977640" cy="594360"/>
          </a:xfrm>
          <a:prstGeom prst="rect">
            <a:avLst/>
          </a:prstGeom>
          <a:noFill/>
          <a:ln/>
        </p:spPr>
        <p:txBody>
          <a:bodyPr wrap="square" rtlCol="0" anchor="ctr"/>
          <a:lstStyle/>
          <a:p>
            <a:pPr marL="0" indent="0">
              <a:lnSpc>
                <a:spcPct val="120000"/>
              </a:lnSpc>
              <a:buNone/>
            </a:pPr>
            <a:r>
              <a:rPr lang="en-US" sz="1050" dirty="0">
                <a:solidFill>
                  <a:srgbClr val="333333"/>
                </a:solidFill>
              </a:rPr>
              <a:t>1. perplexity.ai öffnen  2. Sofort ohne Login nutzbar!  3. Optional: Account für History</a:t>
            </a:r>
            <a:endParaRPr lang="en-US" sz="1050" dirty="0"/>
          </a:p>
        </p:txBody>
      </p:sp>
      <p:sp>
        <p:nvSpPr>
          <p:cNvPr id="31" name="Shape 29"/>
          <p:cNvSpPr/>
          <p:nvPr/>
        </p:nvSpPr>
        <p:spPr>
          <a:xfrm>
            <a:off x="4818888" y="4507992"/>
            <a:ext cx="3941064" cy="274320"/>
          </a:xfrm>
          <a:prstGeom prst="rect">
            <a:avLst/>
          </a:prstGeom>
          <a:solidFill>
            <a:srgbClr val="F0FDF4"/>
          </a:solidFill>
          <a:ln w="12700">
            <a:solidFill>
              <a:srgbClr val="86EFAC"/>
            </a:solidFill>
            <a:prstDash val="solid"/>
          </a:ln>
        </p:spPr>
        <p:txBody>
          <a:bodyPr/>
          <a:lstStyle/>
          <a:p>
            <a:endParaRPr/>
          </a:p>
        </p:txBody>
      </p:sp>
      <p:sp>
        <p:nvSpPr>
          <p:cNvPr id="32" name="Text 30"/>
          <p:cNvSpPr/>
          <p:nvPr/>
        </p:nvSpPr>
        <p:spPr>
          <a:xfrm>
            <a:off x="4873752" y="4507992"/>
            <a:ext cx="3886200" cy="274320"/>
          </a:xfrm>
          <a:prstGeom prst="rect">
            <a:avLst/>
          </a:prstGeom>
          <a:noFill/>
          <a:ln/>
        </p:spPr>
        <p:txBody>
          <a:bodyPr wrap="square" rtlCol="0" anchor="ctr"/>
          <a:lstStyle/>
          <a:p>
            <a:pPr marL="0" indent="0">
              <a:buNone/>
            </a:pPr>
            <a:r>
              <a:rPr lang="en-US" sz="1000" dirty="0">
                <a:solidFill>
                  <a:srgbClr val="166534"/>
                </a:solidFill>
              </a:rPr>
              <a:t>✓  Kostenlos: Unbegrenzte Suchen mit Quellenangaben</a:t>
            </a:r>
            <a:endParaRPr lang="en-US" sz="10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F-51  |  </a:t>
            </a:r>
            <a:r>
              <a:rPr sz="850" b="1" dirty="0" err="1">
                <a:solidFill>
                  <a:schemeClr val="bg1"/>
                </a:solidFill>
                <a:latin typeface="Calibri"/>
              </a:rPr>
              <a:t>Jetzt</a:t>
            </a:r>
            <a:r>
              <a:rPr sz="850" b="1" dirty="0">
                <a:solidFill>
                  <a:schemeClr val="bg1"/>
                </a:solidFill>
                <a:latin typeface="Calibri"/>
              </a:rPr>
              <a:t> </a:t>
            </a:r>
            <a:r>
              <a:rPr sz="850" b="1" dirty="0" err="1">
                <a:solidFill>
                  <a:schemeClr val="bg1"/>
                </a:solidFill>
                <a:latin typeface="Calibri"/>
              </a:rPr>
              <a:t>einrichten</a:t>
            </a:r>
            <a:r>
              <a:rPr sz="850" b="1" dirty="0">
                <a:solidFill>
                  <a:schemeClr val="bg1"/>
                </a:solidFill>
                <a:latin typeface="Calibri"/>
              </a:rPr>
              <a:t> — in 3 Minuten </a:t>
            </a:r>
            <a:r>
              <a:rPr sz="850" b="1" dirty="0" err="1">
                <a:solidFill>
                  <a:schemeClr val="bg1"/>
                </a:solidFill>
                <a:latin typeface="Calibri"/>
              </a:rPr>
              <a:t>startklar</a:t>
            </a:r>
            <a:endParaRPr sz="850" b="1" dirty="0">
              <a:solidFill>
                <a:schemeClr val="bg1"/>
              </a:solidFill>
              <a:latin typeface="Calibri"/>
            </a:endParaRP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4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chemeClr val="bg1"/>
                </a:solidFill>
              </a:rPr>
              <a:t>BACKUP  ·  Weitere Tools &amp; Erste Schritte</a:t>
            </a:r>
            <a:endParaRPr lang="en-US" sz="1100" dirty="0">
              <a:solidFill>
                <a:schemeClr val="bg1"/>
              </a:solidFill>
            </a:endParaRPr>
          </a:p>
        </p:txBody>
      </p:sp>
      <p:sp>
        <p:nvSpPr>
          <p:cNvPr id="4" name="Text 2"/>
          <p:cNvSpPr/>
          <p:nvPr/>
        </p:nvSpPr>
        <p:spPr>
          <a:xfrm>
            <a:off x="457200" y="594360"/>
            <a:ext cx="8229600" cy="548640"/>
          </a:xfrm>
          <a:prstGeom prst="rect">
            <a:avLst/>
          </a:prstGeom>
          <a:noFill/>
          <a:ln/>
        </p:spPr>
        <p:txBody>
          <a:bodyPr wrap="square" rtlCol="0" anchor="ctr"/>
          <a:lstStyle/>
          <a:p>
            <a:pPr marL="0" indent="0">
              <a:buNone/>
            </a:pPr>
            <a:r>
              <a:rPr lang="en-US" sz="2400" b="1" dirty="0">
                <a:solidFill>
                  <a:srgbClr val="1A1A2E"/>
                </a:solidFill>
              </a:rPr>
              <a:t>Noch mehr Optionen &amp; Schnellstart-Tipps</a:t>
            </a:r>
            <a:endParaRPr lang="en-US" sz="2400" dirty="0"/>
          </a:p>
        </p:txBody>
      </p:sp>
      <p:sp>
        <p:nvSpPr>
          <p:cNvPr id="5" name="Shape 3"/>
          <p:cNvSpPr/>
          <p:nvPr/>
        </p:nvSpPr>
        <p:spPr>
          <a:xfrm>
            <a:off x="274320" y="1261872"/>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274320" y="1261872"/>
            <a:ext cx="4160520" cy="347472"/>
          </a:xfrm>
          <a:prstGeom prst="rect">
            <a:avLst/>
          </a:prstGeom>
          <a:solidFill>
            <a:srgbClr val="000000"/>
          </a:solidFill>
          <a:ln w="12700">
            <a:solidFill>
              <a:srgbClr val="000000"/>
            </a:solidFill>
            <a:prstDash val="solid"/>
          </a:ln>
        </p:spPr>
        <p:txBody>
          <a:bodyPr/>
          <a:lstStyle/>
          <a:p>
            <a:endParaRPr/>
          </a:p>
        </p:txBody>
      </p:sp>
      <p:sp>
        <p:nvSpPr>
          <p:cNvPr id="7" name="Text 5"/>
          <p:cNvSpPr/>
          <p:nvPr/>
        </p:nvSpPr>
        <p:spPr>
          <a:xfrm>
            <a:off x="384048" y="1261872"/>
            <a:ext cx="3977640" cy="347472"/>
          </a:xfrm>
          <a:prstGeom prst="rect">
            <a:avLst/>
          </a:prstGeom>
          <a:noFill/>
          <a:ln/>
        </p:spPr>
        <p:txBody>
          <a:bodyPr wrap="square" rtlCol="0" anchor="ctr"/>
          <a:lstStyle/>
          <a:p>
            <a:pPr marL="0" indent="0">
              <a:buNone/>
            </a:pPr>
            <a:r>
              <a:rPr lang="en-US" sz="1300" b="1" dirty="0">
                <a:solidFill>
                  <a:srgbClr val="FFFFFF"/>
                </a:solidFill>
              </a:rPr>
              <a:t>Grok  ·  xAI</a:t>
            </a:r>
            <a:endParaRPr lang="en-US" sz="1300" dirty="0"/>
          </a:p>
        </p:txBody>
      </p:sp>
      <p:sp>
        <p:nvSpPr>
          <p:cNvPr id="8" name="Text 6"/>
          <p:cNvSpPr/>
          <p:nvPr/>
        </p:nvSpPr>
        <p:spPr>
          <a:xfrm>
            <a:off x="384048" y="1682496"/>
            <a:ext cx="3977640" cy="256032"/>
          </a:xfrm>
          <a:prstGeom prst="rect">
            <a:avLst/>
          </a:prstGeom>
          <a:noFill/>
          <a:ln/>
        </p:spPr>
        <p:txBody>
          <a:bodyPr wrap="square" rtlCol="0" anchor="ctr"/>
          <a:lstStyle/>
          <a:p>
            <a:pPr marL="0" indent="0">
              <a:buNone/>
            </a:pPr>
            <a:r>
              <a:rPr lang="en-US" sz="1100" b="1" dirty="0">
                <a:solidFill>
                  <a:srgbClr val="1A1A2E"/>
                </a:solidFill>
              </a:rPr>
              <a:t>🔗 https://x.ai/grok</a:t>
            </a:r>
            <a:endParaRPr lang="en-US" sz="1100" dirty="0"/>
          </a:p>
        </p:txBody>
      </p:sp>
      <p:sp>
        <p:nvSpPr>
          <p:cNvPr id="9" name="Text 7"/>
          <p:cNvSpPr/>
          <p:nvPr/>
        </p:nvSpPr>
        <p:spPr>
          <a:xfrm>
            <a:off x="384048" y="1956816"/>
            <a:ext cx="3977640" cy="594360"/>
          </a:xfrm>
          <a:prstGeom prst="rect">
            <a:avLst/>
          </a:prstGeom>
          <a:noFill/>
          <a:ln/>
        </p:spPr>
        <p:txBody>
          <a:bodyPr wrap="square" rtlCol="0" anchor="ctr"/>
          <a:lstStyle/>
          <a:p>
            <a:pPr marL="0" indent="0">
              <a:lnSpc>
                <a:spcPct val="120000"/>
              </a:lnSpc>
              <a:buNone/>
            </a:pPr>
            <a:r>
              <a:rPr lang="en-US" sz="1050" dirty="0">
                <a:solidFill>
                  <a:srgbClr val="1A1A2E"/>
                </a:solidFill>
              </a:rPr>
              <a:t>1. x.ai/grok öffnen  2. Mit X (Twitter) Account anmelden  3. Direkt loslegen</a:t>
            </a:r>
            <a:endParaRPr lang="en-US" sz="1050" dirty="0"/>
          </a:p>
        </p:txBody>
      </p:sp>
      <p:sp>
        <p:nvSpPr>
          <p:cNvPr id="10" name="Shape 8"/>
          <p:cNvSpPr/>
          <p:nvPr/>
        </p:nvSpPr>
        <p:spPr>
          <a:xfrm>
            <a:off x="384048" y="2743200"/>
            <a:ext cx="3977640" cy="274320"/>
          </a:xfrm>
          <a:prstGeom prst="rect">
            <a:avLst/>
          </a:prstGeom>
          <a:solidFill>
            <a:srgbClr val="F0FDF4"/>
          </a:solidFill>
          <a:ln w="12700">
            <a:solidFill>
              <a:srgbClr val="86EFAC"/>
            </a:solidFill>
            <a:prstDash val="solid"/>
          </a:ln>
        </p:spPr>
        <p:txBody>
          <a:bodyPr/>
          <a:lstStyle/>
          <a:p>
            <a:endParaRPr/>
          </a:p>
        </p:txBody>
      </p:sp>
      <p:sp>
        <p:nvSpPr>
          <p:cNvPr id="11" name="Text 9"/>
          <p:cNvSpPr/>
          <p:nvPr/>
        </p:nvSpPr>
        <p:spPr>
          <a:xfrm>
            <a:off x="438912" y="2743200"/>
            <a:ext cx="3886200" cy="274320"/>
          </a:xfrm>
          <a:prstGeom prst="rect">
            <a:avLst/>
          </a:prstGeom>
          <a:noFill/>
          <a:ln/>
        </p:spPr>
        <p:txBody>
          <a:bodyPr wrap="square" rtlCol="0" anchor="ctr"/>
          <a:lstStyle/>
          <a:p>
            <a:pPr marL="0" indent="0">
              <a:buNone/>
            </a:pPr>
            <a:r>
              <a:rPr lang="en-US" sz="1000" dirty="0">
                <a:solidFill>
                  <a:srgbClr val="166534"/>
                </a:solidFill>
              </a:rPr>
              <a:t>✓  Kostenlos: Grok 2, Echtzeit-Daten aus X/Twitter
⚠  Im Unternehmenskontext: nur auf Anfrage — nicht aktiv empfohlen</a:t>
            </a:r>
            <a:endParaRPr lang="en-US" sz="1000" dirty="0"/>
          </a:p>
        </p:txBody>
      </p:sp>
      <p:sp>
        <p:nvSpPr>
          <p:cNvPr id="12" name="Shape 10"/>
          <p:cNvSpPr/>
          <p:nvPr/>
        </p:nvSpPr>
        <p:spPr>
          <a:xfrm>
            <a:off x="4709160" y="1261872"/>
            <a:ext cx="4160520" cy="169164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261872"/>
            <a:ext cx="4160520" cy="347472"/>
          </a:xfrm>
          <a:prstGeom prst="rect">
            <a:avLst/>
          </a:prstGeom>
          <a:solidFill>
            <a:srgbClr val="7F1D1D"/>
          </a:solidFill>
          <a:ln w="12700">
            <a:solidFill>
              <a:srgbClr val="7F1D1D"/>
            </a:solidFill>
            <a:prstDash val="solid"/>
          </a:ln>
        </p:spPr>
        <p:txBody>
          <a:bodyPr/>
          <a:lstStyle/>
          <a:p>
            <a:endParaRPr/>
          </a:p>
        </p:txBody>
      </p:sp>
      <p:sp>
        <p:nvSpPr>
          <p:cNvPr id="14" name="Text 12"/>
          <p:cNvSpPr/>
          <p:nvPr/>
        </p:nvSpPr>
        <p:spPr>
          <a:xfrm>
            <a:off x="4818888" y="1261872"/>
            <a:ext cx="3977640" cy="347472"/>
          </a:xfrm>
          <a:prstGeom prst="rect">
            <a:avLst/>
          </a:prstGeom>
          <a:noFill/>
          <a:ln/>
        </p:spPr>
        <p:txBody>
          <a:bodyPr wrap="square" rtlCol="0" anchor="ctr"/>
          <a:lstStyle/>
          <a:p>
            <a:pPr marL="0" indent="0">
              <a:buNone/>
            </a:pPr>
            <a:r>
              <a:rPr lang="en-US" sz="1300" b="1" dirty="0">
                <a:solidFill>
                  <a:srgbClr val="FFFFFF"/>
                </a:solidFill>
              </a:rPr>
              <a:t>Copilot  ·  Microsoft</a:t>
            </a:r>
            <a:endParaRPr lang="en-US" sz="1300" dirty="0"/>
          </a:p>
        </p:txBody>
      </p:sp>
      <p:sp>
        <p:nvSpPr>
          <p:cNvPr id="15" name="Text 13"/>
          <p:cNvSpPr/>
          <p:nvPr/>
        </p:nvSpPr>
        <p:spPr>
          <a:xfrm>
            <a:off x="4818888" y="1682496"/>
            <a:ext cx="3977640" cy="256032"/>
          </a:xfrm>
          <a:prstGeom prst="rect">
            <a:avLst/>
          </a:prstGeom>
          <a:noFill/>
          <a:ln/>
        </p:spPr>
        <p:txBody>
          <a:bodyPr wrap="square" rtlCol="0" anchor="ctr"/>
          <a:lstStyle/>
          <a:p>
            <a:pPr marL="0" indent="0">
              <a:buNone/>
            </a:pPr>
            <a:r>
              <a:rPr lang="en-US" sz="1100" b="1" dirty="0">
                <a:solidFill>
                  <a:srgbClr val="0078D4"/>
                </a:solidFill>
              </a:rPr>
              <a:t>🔗 </a:t>
            </a:r>
            <a:r>
              <a:rPr lang="en-US" sz="1100" b="1" dirty="0">
                <a:solidFill>
                  <a:srgbClr val="7F1D1D"/>
                </a:solidFill>
              </a:rPr>
              <a:t>https://copilot.microsoft.com</a:t>
            </a:r>
            <a:endParaRPr lang="en-US" sz="1100" dirty="0">
              <a:solidFill>
                <a:srgbClr val="7F1D1D"/>
              </a:solidFill>
            </a:endParaRPr>
          </a:p>
        </p:txBody>
      </p:sp>
      <p:sp>
        <p:nvSpPr>
          <p:cNvPr id="16" name="Text 14"/>
          <p:cNvSpPr/>
          <p:nvPr/>
        </p:nvSpPr>
        <p:spPr>
          <a:xfrm>
            <a:off x="4818888" y="1956816"/>
            <a:ext cx="3977640" cy="594360"/>
          </a:xfrm>
          <a:prstGeom prst="rect">
            <a:avLst/>
          </a:prstGeom>
          <a:noFill/>
          <a:ln/>
        </p:spPr>
        <p:txBody>
          <a:bodyPr wrap="square" rtlCol="0" anchor="ctr"/>
          <a:lstStyle/>
          <a:p>
            <a:pPr marL="0" indent="0">
              <a:lnSpc>
                <a:spcPct val="120000"/>
              </a:lnSpc>
              <a:buNone/>
            </a:pPr>
            <a:r>
              <a:rPr lang="en-US" sz="1050" dirty="0">
                <a:solidFill>
                  <a:srgbClr val="1A1A2E"/>
                </a:solidFill>
              </a:rPr>
              <a:t>1. copilot.microsoft.com  2. Mit Microsoft-Konto anmelden  3. In Office 365 direkt integriert</a:t>
            </a:r>
            <a:endParaRPr lang="en-US" sz="1050" dirty="0"/>
          </a:p>
        </p:txBody>
      </p:sp>
      <p:sp>
        <p:nvSpPr>
          <p:cNvPr id="17" name="Shape 15"/>
          <p:cNvSpPr/>
          <p:nvPr/>
        </p:nvSpPr>
        <p:spPr>
          <a:xfrm>
            <a:off x="4818888" y="2743200"/>
            <a:ext cx="3977640" cy="274320"/>
          </a:xfrm>
          <a:prstGeom prst="rect">
            <a:avLst/>
          </a:prstGeom>
          <a:solidFill>
            <a:srgbClr val="F0FDF4"/>
          </a:solidFill>
          <a:ln w="12700">
            <a:solidFill>
              <a:srgbClr val="86EFAC"/>
            </a:solidFill>
            <a:prstDash val="solid"/>
          </a:ln>
        </p:spPr>
        <p:txBody>
          <a:bodyPr/>
          <a:lstStyle/>
          <a:p>
            <a:endParaRPr/>
          </a:p>
        </p:txBody>
      </p:sp>
      <p:sp>
        <p:nvSpPr>
          <p:cNvPr id="18" name="Text 16"/>
          <p:cNvSpPr/>
          <p:nvPr/>
        </p:nvSpPr>
        <p:spPr>
          <a:xfrm>
            <a:off x="4873752" y="2743200"/>
            <a:ext cx="3886200" cy="274320"/>
          </a:xfrm>
          <a:prstGeom prst="rect">
            <a:avLst/>
          </a:prstGeom>
          <a:noFill/>
          <a:ln/>
        </p:spPr>
        <p:txBody>
          <a:bodyPr wrap="square" rtlCol="0" anchor="ctr"/>
          <a:lstStyle/>
          <a:p>
            <a:pPr marL="0" indent="0">
              <a:buNone/>
            </a:pPr>
            <a:r>
              <a:rPr lang="en-US" sz="1000" dirty="0">
                <a:solidFill>
                  <a:srgbClr val="166534"/>
                </a:solidFill>
              </a:rPr>
              <a:t>✓  Kostenlos: Basis-Version. Pro-Version im M365-Abo ggf. inklusive</a:t>
            </a:r>
            <a:endParaRPr lang="en-US" sz="1000" dirty="0"/>
          </a:p>
        </p:txBody>
      </p:sp>
      <p:sp>
        <p:nvSpPr>
          <p:cNvPr id="19" name="Shape 17"/>
          <p:cNvSpPr/>
          <p:nvPr/>
        </p:nvSpPr>
        <p:spPr>
          <a:xfrm>
            <a:off x="274320" y="3127248"/>
            <a:ext cx="8595360" cy="347472"/>
          </a:xfrm>
          <a:prstGeom prst="rect">
            <a:avLst/>
          </a:prstGeom>
          <a:solidFill>
            <a:srgbClr val="F59E0B"/>
          </a:solidFill>
          <a:ln w="12700">
            <a:solidFill>
              <a:srgbClr val="F59E0B"/>
            </a:solidFill>
            <a:prstDash val="solid"/>
          </a:ln>
        </p:spPr>
        <p:txBody>
          <a:bodyPr/>
          <a:lstStyle/>
          <a:p>
            <a:endParaRPr/>
          </a:p>
        </p:txBody>
      </p:sp>
      <p:sp>
        <p:nvSpPr>
          <p:cNvPr id="20" name="Text 18"/>
          <p:cNvSpPr/>
          <p:nvPr/>
        </p:nvSpPr>
        <p:spPr>
          <a:xfrm>
            <a:off x="457200" y="3127248"/>
            <a:ext cx="8229600" cy="347472"/>
          </a:xfrm>
          <a:prstGeom prst="rect">
            <a:avLst/>
          </a:prstGeom>
          <a:noFill/>
          <a:ln/>
        </p:spPr>
        <p:txBody>
          <a:bodyPr wrap="square" rtlCol="0" anchor="ctr"/>
          <a:lstStyle/>
          <a:p>
            <a:pPr marL="0" indent="0">
              <a:buNone/>
            </a:pPr>
            <a:r>
              <a:rPr lang="en-US" sz="1300" b="1" dirty="0">
                <a:solidFill>
                  <a:srgbClr val="FFFFFF"/>
                </a:solidFill>
              </a:rPr>
              <a:t>SCHNELLSTART-TIPPS FÜR DEN ERSTEN PROMPT</a:t>
            </a:r>
            <a:endParaRPr lang="en-US" sz="1300" dirty="0"/>
          </a:p>
        </p:txBody>
      </p:sp>
      <p:sp>
        <p:nvSpPr>
          <p:cNvPr id="21" name="Shape 19"/>
          <p:cNvSpPr/>
          <p:nvPr/>
        </p:nvSpPr>
        <p:spPr>
          <a:xfrm>
            <a:off x="274320" y="3547872"/>
            <a:ext cx="347472" cy="274320"/>
          </a:xfrm>
          <a:prstGeom prst="rect">
            <a:avLst/>
          </a:prstGeom>
          <a:solidFill>
            <a:srgbClr val="F59E0B"/>
          </a:solidFill>
          <a:ln w="12700">
            <a:solidFill>
              <a:srgbClr val="F59E0B"/>
            </a:solidFill>
            <a:prstDash val="solid"/>
          </a:ln>
        </p:spPr>
        <p:txBody>
          <a:bodyPr/>
          <a:lstStyle/>
          <a:p>
            <a:endParaRPr/>
          </a:p>
        </p:txBody>
      </p:sp>
      <p:sp>
        <p:nvSpPr>
          <p:cNvPr id="22" name="Text 20"/>
          <p:cNvSpPr/>
          <p:nvPr/>
        </p:nvSpPr>
        <p:spPr>
          <a:xfrm>
            <a:off x="274320" y="3547872"/>
            <a:ext cx="347472" cy="274320"/>
          </a:xfrm>
          <a:prstGeom prst="rect">
            <a:avLst/>
          </a:prstGeom>
          <a:noFill/>
          <a:ln/>
        </p:spPr>
        <p:txBody>
          <a:bodyPr wrap="square" rtlCol="0" anchor="ctr"/>
          <a:lstStyle/>
          <a:p>
            <a:pPr marL="0" indent="0" algn="ctr">
              <a:buNone/>
            </a:pPr>
            <a:r>
              <a:rPr lang="en-US" sz="1200" b="1" dirty="0">
                <a:solidFill>
                  <a:srgbClr val="FFFFFF"/>
                </a:solidFill>
              </a:rPr>
              <a:t>1</a:t>
            </a:r>
            <a:endParaRPr lang="en-US" sz="1200" dirty="0"/>
          </a:p>
        </p:txBody>
      </p:sp>
      <p:sp>
        <p:nvSpPr>
          <p:cNvPr id="23" name="Text 21"/>
          <p:cNvSpPr/>
          <p:nvPr/>
        </p:nvSpPr>
        <p:spPr>
          <a:xfrm>
            <a:off x="713232" y="3547872"/>
            <a:ext cx="8046720" cy="274320"/>
          </a:xfrm>
          <a:prstGeom prst="rect">
            <a:avLst/>
          </a:prstGeom>
          <a:noFill/>
          <a:ln/>
        </p:spPr>
        <p:txBody>
          <a:bodyPr wrap="square" rtlCol="0" anchor="ctr"/>
          <a:lstStyle/>
          <a:p>
            <a:pPr marL="0" indent="0">
              <a:buNone/>
            </a:pPr>
            <a:r>
              <a:rPr lang="en-US" sz="1150" dirty="0">
                <a:solidFill>
                  <a:srgbClr val="1A1A2E"/>
                </a:solidFill>
              </a:rPr>
              <a:t>Beginnen Sie mit einer echten Aufgabe — kein Test-Prompt. Echte Aufgabe = echter Lerneffekt.</a:t>
            </a:r>
            <a:endParaRPr lang="en-US" sz="1150" dirty="0"/>
          </a:p>
        </p:txBody>
      </p:sp>
      <p:sp>
        <p:nvSpPr>
          <p:cNvPr id="24" name="Shape 22"/>
          <p:cNvSpPr/>
          <p:nvPr/>
        </p:nvSpPr>
        <p:spPr>
          <a:xfrm>
            <a:off x="274320" y="3886200"/>
            <a:ext cx="347472" cy="274320"/>
          </a:xfrm>
          <a:prstGeom prst="rect">
            <a:avLst/>
          </a:prstGeom>
          <a:solidFill>
            <a:srgbClr val="F59E0B"/>
          </a:solidFill>
          <a:ln w="12700">
            <a:solidFill>
              <a:srgbClr val="F59E0B"/>
            </a:solidFill>
            <a:prstDash val="solid"/>
          </a:ln>
        </p:spPr>
        <p:txBody>
          <a:bodyPr/>
          <a:lstStyle/>
          <a:p>
            <a:endParaRPr/>
          </a:p>
        </p:txBody>
      </p:sp>
      <p:sp>
        <p:nvSpPr>
          <p:cNvPr id="25" name="Text 23"/>
          <p:cNvSpPr/>
          <p:nvPr/>
        </p:nvSpPr>
        <p:spPr>
          <a:xfrm>
            <a:off x="274320" y="3886200"/>
            <a:ext cx="347472" cy="274320"/>
          </a:xfrm>
          <a:prstGeom prst="rect">
            <a:avLst/>
          </a:prstGeom>
          <a:noFill/>
          <a:ln/>
        </p:spPr>
        <p:txBody>
          <a:bodyPr wrap="square" rtlCol="0" anchor="ctr"/>
          <a:lstStyle/>
          <a:p>
            <a:pPr marL="0" indent="0" algn="ctr">
              <a:buNone/>
            </a:pPr>
            <a:r>
              <a:rPr lang="en-US" sz="1200" b="1" dirty="0">
                <a:solidFill>
                  <a:srgbClr val="FFFFFF"/>
                </a:solidFill>
              </a:rPr>
              <a:t>2</a:t>
            </a:r>
            <a:endParaRPr lang="en-US" sz="1200" dirty="0"/>
          </a:p>
        </p:txBody>
      </p:sp>
      <p:sp>
        <p:nvSpPr>
          <p:cNvPr id="26" name="Text 24"/>
          <p:cNvSpPr/>
          <p:nvPr/>
        </p:nvSpPr>
        <p:spPr>
          <a:xfrm>
            <a:off x="713232" y="3886200"/>
            <a:ext cx="8046720" cy="274320"/>
          </a:xfrm>
          <a:prstGeom prst="rect">
            <a:avLst/>
          </a:prstGeom>
          <a:noFill/>
          <a:ln/>
        </p:spPr>
        <p:txBody>
          <a:bodyPr wrap="square" rtlCol="0" anchor="ctr"/>
          <a:lstStyle/>
          <a:p>
            <a:pPr marL="0" indent="0">
              <a:buNone/>
            </a:pPr>
            <a:r>
              <a:rPr lang="en-US" sz="1150" dirty="0">
                <a:solidFill>
                  <a:srgbClr val="1A1A2E"/>
                </a:solidFill>
              </a:rPr>
              <a:t>Nutzen Sie RCTF: Role → Context → Task → Format. Alle 4 Felder, immer.</a:t>
            </a:r>
            <a:endParaRPr lang="en-US" sz="1150" dirty="0"/>
          </a:p>
        </p:txBody>
      </p:sp>
      <p:sp>
        <p:nvSpPr>
          <p:cNvPr id="27" name="Shape 25"/>
          <p:cNvSpPr/>
          <p:nvPr/>
        </p:nvSpPr>
        <p:spPr>
          <a:xfrm>
            <a:off x="274320" y="4224528"/>
            <a:ext cx="347472" cy="274320"/>
          </a:xfrm>
          <a:prstGeom prst="rect">
            <a:avLst/>
          </a:prstGeom>
          <a:solidFill>
            <a:srgbClr val="F59E0B"/>
          </a:solidFill>
          <a:ln w="12700">
            <a:solidFill>
              <a:srgbClr val="F59E0B"/>
            </a:solidFill>
            <a:prstDash val="solid"/>
          </a:ln>
        </p:spPr>
        <p:txBody>
          <a:bodyPr/>
          <a:lstStyle/>
          <a:p>
            <a:endParaRPr/>
          </a:p>
        </p:txBody>
      </p:sp>
      <p:sp>
        <p:nvSpPr>
          <p:cNvPr id="28" name="Text 26"/>
          <p:cNvSpPr/>
          <p:nvPr/>
        </p:nvSpPr>
        <p:spPr>
          <a:xfrm>
            <a:off x="274320" y="4224528"/>
            <a:ext cx="347472" cy="274320"/>
          </a:xfrm>
          <a:prstGeom prst="rect">
            <a:avLst/>
          </a:prstGeom>
          <a:noFill/>
          <a:ln/>
        </p:spPr>
        <p:txBody>
          <a:bodyPr wrap="square" rtlCol="0" anchor="ctr"/>
          <a:lstStyle/>
          <a:p>
            <a:pPr marL="0" indent="0" algn="ctr">
              <a:buNone/>
            </a:pPr>
            <a:r>
              <a:rPr lang="en-US" sz="1200" b="1" dirty="0">
                <a:solidFill>
                  <a:srgbClr val="FFFFFF"/>
                </a:solidFill>
              </a:rPr>
              <a:t>3</a:t>
            </a:r>
            <a:endParaRPr lang="en-US" sz="1200" dirty="0"/>
          </a:p>
        </p:txBody>
      </p:sp>
      <p:sp>
        <p:nvSpPr>
          <p:cNvPr id="29" name="Text 27"/>
          <p:cNvSpPr/>
          <p:nvPr/>
        </p:nvSpPr>
        <p:spPr>
          <a:xfrm>
            <a:off x="713232" y="4224528"/>
            <a:ext cx="8046720" cy="274320"/>
          </a:xfrm>
          <a:prstGeom prst="rect">
            <a:avLst/>
          </a:prstGeom>
          <a:noFill/>
          <a:ln/>
        </p:spPr>
        <p:txBody>
          <a:bodyPr wrap="square" rtlCol="0" anchor="ctr"/>
          <a:lstStyle/>
          <a:p>
            <a:pPr marL="0" indent="0">
              <a:buNone/>
            </a:pPr>
            <a:r>
              <a:rPr lang="en-US" sz="1150" dirty="0">
                <a:solidFill>
                  <a:srgbClr val="1A1A2E"/>
                </a:solidFill>
              </a:rPr>
              <a:t>Output schlecht? Re-prompten statt neu beginnen: 'Mach das kürzer / formeller / mit Beispiel.'</a:t>
            </a:r>
            <a:endParaRPr lang="en-US" sz="1150" dirty="0"/>
          </a:p>
        </p:txBody>
      </p:sp>
      <p:sp>
        <p:nvSpPr>
          <p:cNvPr id="30" name="Shape 28"/>
          <p:cNvSpPr/>
          <p:nvPr/>
        </p:nvSpPr>
        <p:spPr>
          <a:xfrm>
            <a:off x="274320" y="4562856"/>
            <a:ext cx="347472" cy="274320"/>
          </a:xfrm>
          <a:prstGeom prst="rect">
            <a:avLst/>
          </a:prstGeom>
          <a:solidFill>
            <a:srgbClr val="F59E0B"/>
          </a:solidFill>
          <a:ln w="12700">
            <a:solidFill>
              <a:srgbClr val="F59E0B"/>
            </a:solidFill>
            <a:prstDash val="solid"/>
          </a:ln>
        </p:spPr>
        <p:txBody>
          <a:bodyPr/>
          <a:lstStyle/>
          <a:p>
            <a:endParaRPr/>
          </a:p>
        </p:txBody>
      </p:sp>
      <p:sp>
        <p:nvSpPr>
          <p:cNvPr id="31" name="Text 29"/>
          <p:cNvSpPr/>
          <p:nvPr/>
        </p:nvSpPr>
        <p:spPr>
          <a:xfrm>
            <a:off x="274320" y="4562856"/>
            <a:ext cx="347472" cy="274320"/>
          </a:xfrm>
          <a:prstGeom prst="rect">
            <a:avLst/>
          </a:prstGeom>
          <a:noFill/>
          <a:ln/>
        </p:spPr>
        <p:txBody>
          <a:bodyPr wrap="square" rtlCol="0" anchor="ctr"/>
          <a:lstStyle/>
          <a:p>
            <a:pPr marL="0" indent="0" algn="ctr">
              <a:buNone/>
            </a:pPr>
            <a:r>
              <a:rPr lang="en-US" sz="1200" b="1" dirty="0">
                <a:solidFill>
                  <a:srgbClr val="FFFFFF"/>
                </a:solidFill>
              </a:rPr>
              <a:t>4</a:t>
            </a:r>
            <a:endParaRPr lang="en-US" sz="1200" dirty="0"/>
          </a:p>
        </p:txBody>
      </p:sp>
      <p:sp>
        <p:nvSpPr>
          <p:cNvPr id="32" name="Text 30"/>
          <p:cNvSpPr/>
          <p:nvPr/>
        </p:nvSpPr>
        <p:spPr>
          <a:xfrm>
            <a:off x="713232" y="4562856"/>
            <a:ext cx="8046720" cy="274320"/>
          </a:xfrm>
          <a:prstGeom prst="rect">
            <a:avLst/>
          </a:prstGeom>
          <a:noFill/>
          <a:ln/>
        </p:spPr>
        <p:txBody>
          <a:bodyPr wrap="square" rtlCol="0" anchor="ctr"/>
          <a:lstStyle/>
          <a:p>
            <a:pPr marL="0" indent="0">
              <a:buNone/>
            </a:pPr>
            <a:r>
              <a:rPr lang="en-US" sz="1150" dirty="0">
                <a:solidFill>
                  <a:srgbClr val="1A1A2E"/>
                </a:solidFill>
              </a:rPr>
              <a:t>Vergleichen Sie: Denselben Prompt in ChatGPT UND Claude tippen. Der Unterschied überrascht.</a:t>
            </a:r>
            <a:endParaRPr lang="en-US" sz="115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chemeClr val="bg1"/>
                </a:solidFill>
                <a:latin typeface="Calibri"/>
              </a:rPr>
              <a:t>F-52  |  Noch </a:t>
            </a:r>
            <a:r>
              <a:rPr sz="850" b="1" dirty="0" err="1">
                <a:solidFill>
                  <a:schemeClr val="bg1"/>
                </a:solidFill>
                <a:latin typeface="Calibri"/>
              </a:rPr>
              <a:t>mehr</a:t>
            </a:r>
            <a:r>
              <a:rPr sz="850" b="1" dirty="0">
                <a:solidFill>
                  <a:schemeClr val="bg1"/>
                </a:solidFill>
                <a:latin typeface="Calibri"/>
              </a:rPr>
              <a:t> </a:t>
            </a:r>
            <a:r>
              <a:rPr sz="850" b="1" dirty="0" err="1">
                <a:solidFill>
                  <a:schemeClr val="bg1"/>
                </a:solidFill>
                <a:latin typeface="Calibri"/>
              </a:rPr>
              <a:t>Optionen</a:t>
            </a:r>
            <a:r>
              <a:rPr sz="850" b="1" dirty="0">
                <a:solidFill>
                  <a:schemeClr val="bg1"/>
                </a:solidFill>
                <a:latin typeface="Calibri"/>
              </a:rPr>
              <a:t> &amp; </a:t>
            </a:r>
            <a:r>
              <a:rPr sz="850" b="1" dirty="0" err="1">
                <a:solidFill>
                  <a:schemeClr val="bg1"/>
                </a:solidFill>
                <a:latin typeface="Calibri"/>
              </a:rPr>
              <a:t>Schnellstart</a:t>
            </a:r>
            <a:r>
              <a:rPr sz="850" b="1" dirty="0">
                <a:solidFill>
                  <a:schemeClr val="bg1"/>
                </a:solidFill>
                <a:latin typeface="Calibri"/>
              </a:rPr>
              <a:t>-Tipps</a:t>
            </a: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Glossar">
    <p:bg>
      <p:bgPr>
        <a:solidFill>
          <a:srgbClr val="F4F7FB"/>
        </a:solidFill>
        <a:effectLst/>
      </p:bgPr>
    </p:bg>
    <p:spTree>
      <p:nvGrpSpPr>
        <p:cNvPr id="1" name=""/>
        <p:cNvGrpSpPr/>
        <p:nvPr/>
      </p:nvGrpSpPr>
      <p:grpSpPr>
        <a:xfrm>
          <a:off x="0" y="0"/>
          <a:ext cx="0" cy="0"/>
          <a:chOff x="0" y="0"/>
          <a:chExt cx="0" cy="0"/>
        </a:xfrm>
      </p:grpSpPr>
      <p:sp>
        <p:nvSpPr>
          <p:cNvPr id="2" name="hdr_bg"/>
          <p:cNvSpPr/>
          <p:nvPr/>
        </p:nvSpPr>
        <p:spPr>
          <a:xfrm>
            <a:off x="0" y="0"/>
            <a:ext cx="9144000" cy="502920"/>
          </a:xfrm>
          <a:prstGeom prst="rect">
            <a:avLst/>
          </a:prstGeom>
          <a:solidFill>
            <a:srgbClr val="F59E0B"/>
          </a:solidFill>
          <a:ln w="12700">
            <a:solidFill>
              <a:srgbClr val="F59E0B"/>
            </a:solidFill>
          </a:ln>
        </p:spPr>
        <p:txBody>
          <a:bodyPr/>
          <a:lstStyle/>
          <a:p>
            <a:endParaRPr/>
          </a:p>
        </p:txBody>
      </p:sp>
      <p:sp>
        <p:nvSpPr>
          <p:cNvPr id="3" name="hdr_left"/>
          <p:cNvSpPr/>
          <p:nvPr/>
        </p:nvSpPr>
        <p:spPr>
          <a:xfrm>
            <a:off x="365760" y="0"/>
            <a:ext cx="5200000" cy="502920"/>
          </a:xfrm>
          <a:prstGeom prst="rect">
            <a:avLst/>
          </a:prstGeom>
          <a:noFill/>
          <a:ln>
            <a:noFill/>
          </a:ln>
        </p:spPr>
        <p:txBody>
          <a:bodyPr wrap="square" lIns="0" tIns="0" rIns="0" bIns="0" rtlCol="0" anchor="ctr"/>
          <a:lstStyle/>
          <a:p>
            <a:pPr marL="0" indent="0">
              <a:buNone/>
            </a:pPr>
            <a:r>
              <a:rPr lang="de-DE" sz="1100" b="1" dirty="0">
                <a:solidFill>
                  <a:srgbClr val="FFFFFF"/>
                </a:solidFill>
              </a:rPr>
              <a:t>BACKUP  ·  GLOSSAR</a:t>
            </a:r>
            <a:endParaRPr lang="de-DE" dirty="0"/>
          </a:p>
        </p:txBody>
      </p:sp>
      <p:sp>
        <p:nvSpPr>
          <p:cNvPr id="4" name="hdr_right"/>
          <p:cNvSpPr/>
          <p:nvPr/>
        </p:nvSpPr>
        <p:spPr>
          <a:xfrm>
            <a:off x="5500000" y="0"/>
            <a:ext cx="3400000" cy="502920"/>
          </a:xfrm>
          <a:prstGeom prst="rect">
            <a:avLst/>
          </a:prstGeom>
          <a:noFill/>
          <a:ln>
            <a:noFill/>
          </a:ln>
        </p:spPr>
        <p:txBody>
          <a:bodyPr wrap="square" lIns="0" tIns="0" rIns="0" bIns="0" rtlCol="0" anchor="ctr"/>
          <a:lstStyle/>
          <a:p>
            <a:pPr marL="0" indent="0">
              <a:buNone/>
            </a:pPr>
            <a:r>
              <a:rPr lang="de-DE" sz="950" dirty="0">
                <a:solidFill>
                  <a:srgbClr val="FFFFFF"/>
                </a:solidFill>
              </a:rPr>
              <a:t>F-53  |  Glossar — Fachbegriffe</a:t>
            </a:r>
            <a:endParaRPr lang="de-DE" dirty="0"/>
          </a:p>
        </p:txBody>
      </p:sp>
      <p:sp>
        <p:nvSpPr>
          <p:cNvPr id="5" name="slide_title"/>
          <p:cNvSpPr/>
          <p:nvPr/>
        </p:nvSpPr>
        <p:spPr>
          <a:xfrm>
            <a:off x="182880" y="552920"/>
            <a:ext cx="8778240" cy="270000"/>
          </a:xfrm>
          <a:prstGeom prst="rect">
            <a:avLst/>
          </a:prstGeom>
          <a:noFill/>
          <a:ln>
            <a:noFill/>
          </a:ln>
        </p:spPr>
        <p:txBody>
          <a:bodyPr wrap="square" lIns="0" tIns="0" rIns="0" bIns="0" rtlCol="0" anchor="ctr"/>
          <a:lstStyle/>
          <a:p>
            <a:pPr marL="0" indent="0">
              <a:buNone/>
            </a:pPr>
            <a:r>
              <a:rPr lang="de-DE" sz="1800" b="1" dirty="0">
                <a:solidFill>
                  <a:srgbClr val="1E2761"/>
                </a:solidFill>
              </a:rPr>
              <a:t>📖  Glossar — die wichtigsten Fachbegriffe der Schulung</a:t>
            </a:r>
            <a:endParaRPr lang="de-DE" dirty="0"/>
          </a:p>
        </p:txBody>
      </p:sp>
      <p:sp>
        <p:nvSpPr>
          <p:cNvPr id="6" name="c0_bg"/>
          <p:cNvSpPr/>
          <p:nvPr/>
        </p:nvSpPr>
        <p:spPr>
          <a:xfrm>
            <a:off x="182880" y="822920"/>
            <a:ext cx="4297680" cy="515822"/>
          </a:xfrm>
          <a:prstGeom prst="rect">
            <a:avLst/>
          </a:prstGeom>
          <a:solidFill>
            <a:srgbClr val="FFF8E7"/>
          </a:solidFill>
          <a:ln>
            <a:noFill/>
          </a:ln>
        </p:spPr>
        <p:txBody>
          <a:bodyPr/>
          <a:lstStyle/>
          <a:p>
            <a:endParaRPr/>
          </a:p>
        </p:txBody>
      </p:sp>
      <p:sp>
        <p:nvSpPr>
          <p:cNvPr id="7" name="c0_st"/>
          <p:cNvSpPr/>
          <p:nvPr/>
        </p:nvSpPr>
        <p:spPr>
          <a:xfrm>
            <a:off x="182880" y="822920"/>
            <a:ext cx="48000" cy="515822"/>
          </a:xfrm>
          <a:prstGeom prst="rect">
            <a:avLst/>
          </a:prstGeom>
          <a:solidFill>
            <a:srgbClr val="F59E0B"/>
          </a:solidFill>
          <a:ln>
            <a:noFill/>
          </a:ln>
        </p:spPr>
        <p:txBody>
          <a:bodyPr/>
          <a:lstStyle/>
          <a:p>
            <a:endParaRPr/>
          </a:p>
        </p:txBody>
      </p:sp>
      <p:sp>
        <p:nvSpPr>
          <p:cNvPr id="8" name="c0_tx"/>
          <p:cNvSpPr/>
          <p:nvPr/>
        </p:nvSpPr>
        <p:spPr>
          <a:xfrm>
            <a:off x="260880" y="82292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Generative KI</a:t>
            </a:r>
            <a:endParaRPr lang="de-DE" dirty="0"/>
          </a:p>
          <a:p>
            <a:pPr marL="0" indent="0">
              <a:lnSpc>
                <a:spcPts val="1100"/>
              </a:lnSpc>
              <a:buNone/>
            </a:pPr>
            <a:r>
              <a:rPr lang="de-DE" sz="700" dirty="0">
                <a:solidFill>
                  <a:srgbClr val="374151"/>
                </a:solidFill>
              </a:rPr>
              <a:t>KI, die auf Anfrage neue Inhalte erzeugt — Texte, Bilder, Code. Gegensatz: unsichtbare KI (Spam-Filter, Empfehlungen), die still im Hintergrund läuft.</a:t>
            </a:r>
            <a:endParaRPr lang="de-DE" dirty="0"/>
          </a:p>
        </p:txBody>
      </p:sp>
      <p:sp>
        <p:nvSpPr>
          <p:cNvPr id="9" name="c1_bg"/>
          <p:cNvSpPr/>
          <p:nvPr/>
        </p:nvSpPr>
        <p:spPr>
          <a:xfrm>
            <a:off x="182880" y="1356742"/>
            <a:ext cx="4297680" cy="515822"/>
          </a:xfrm>
          <a:prstGeom prst="rect">
            <a:avLst/>
          </a:prstGeom>
          <a:solidFill>
            <a:srgbClr val="FFF8E7"/>
          </a:solidFill>
          <a:ln>
            <a:noFill/>
          </a:ln>
        </p:spPr>
        <p:txBody>
          <a:bodyPr/>
          <a:lstStyle/>
          <a:p>
            <a:endParaRPr/>
          </a:p>
        </p:txBody>
      </p:sp>
      <p:sp>
        <p:nvSpPr>
          <p:cNvPr id="10" name="c1_st"/>
          <p:cNvSpPr/>
          <p:nvPr/>
        </p:nvSpPr>
        <p:spPr>
          <a:xfrm>
            <a:off x="182880" y="1356742"/>
            <a:ext cx="48000" cy="515822"/>
          </a:xfrm>
          <a:prstGeom prst="rect">
            <a:avLst/>
          </a:prstGeom>
          <a:solidFill>
            <a:srgbClr val="F59E0B"/>
          </a:solidFill>
          <a:ln>
            <a:noFill/>
          </a:ln>
        </p:spPr>
        <p:txBody>
          <a:bodyPr/>
          <a:lstStyle/>
          <a:p>
            <a:endParaRPr/>
          </a:p>
        </p:txBody>
      </p:sp>
      <p:sp>
        <p:nvSpPr>
          <p:cNvPr id="11" name="c1_tx"/>
          <p:cNvSpPr/>
          <p:nvPr/>
        </p:nvSpPr>
        <p:spPr>
          <a:xfrm>
            <a:off x="260880" y="135674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LLM</a:t>
            </a:r>
            <a:endParaRPr lang="de-DE" dirty="0"/>
          </a:p>
          <a:p>
            <a:pPr marL="0" indent="0">
              <a:lnSpc>
                <a:spcPts val="1100"/>
              </a:lnSpc>
              <a:buNone/>
            </a:pPr>
            <a:r>
              <a:rPr lang="de-DE" sz="700" dirty="0">
                <a:solidFill>
                  <a:srgbClr val="374151"/>
                </a:solidFill>
              </a:rPr>
              <a:t>Large Language Model — ein KI-Modell, das auf riesigen Textmengen trainiert wurde und Sprache versteht und generiert. Grundlage von ChatGPT, Claude und Co.</a:t>
            </a:r>
            <a:endParaRPr lang="de-DE" dirty="0"/>
          </a:p>
        </p:txBody>
      </p:sp>
      <p:sp>
        <p:nvSpPr>
          <p:cNvPr id="12" name="c2_bg"/>
          <p:cNvSpPr/>
          <p:nvPr/>
        </p:nvSpPr>
        <p:spPr>
          <a:xfrm>
            <a:off x="182880" y="1890564"/>
            <a:ext cx="4297680" cy="515822"/>
          </a:xfrm>
          <a:prstGeom prst="rect">
            <a:avLst/>
          </a:prstGeom>
          <a:solidFill>
            <a:srgbClr val="FFF8E7"/>
          </a:solidFill>
          <a:ln>
            <a:noFill/>
          </a:ln>
        </p:spPr>
        <p:txBody>
          <a:bodyPr/>
          <a:lstStyle/>
          <a:p>
            <a:endParaRPr/>
          </a:p>
        </p:txBody>
      </p:sp>
      <p:sp>
        <p:nvSpPr>
          <p:cNvPr id="13" name="c2_st"/>
          <p:cNvSpPr/>
          <p:nvPr/>
        </p:nvSpPr>
        <p:spPr>
          <a:xfrm>
            <a:off x="182880" y="1890564"/>
            <a:ext cx="48000" cy="515822"/>
          </a:xfrm>
          <a:prstGeom prst="rect">
            <a:avLst/>
          </a:prstGeom>
          <a:solidFill>
            <a:srgbClr val="F59E0B"/>
          </a:solidFill>
          <a:ln>
            <a:noFill/>
          </a:ln>
        </p:spPr>
        <p:txBody>
          <a:bodyPr/>
          <a:lstStyle/>
          <a:p>
            <a:endParaRPr/>
          </a:p>
        </p:txBody>
      </p:sp>
      <p:sp>
        <p:nvSpPr>
          <p:cNvPr id="14" name="c2_tx"/>
          <p:cNvSpPr/>
          <p:nvPr/>
        </p:nvSpPr>
        <p:spPr>
          <a:xfrm>
            <a:off x="260880" y="189056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Prompt</a:t>
            </a:r>
            <a:endParaRPr lang="de-DE" dirty="0"/>
          </a:p>
          <a:p>
            <a:pPr marL="0" indent="0">
              <a:lnSpc>
                <a:spcPts val="1100"/>
              </a:lnSpc>
              <a:buNone/>
            </a:pPr>
            <a:r>
              <a:rPr lang="de-DE" sz="700" dirty="0">
                <a:solidFill>
                  <a:srgbClr val="374151"/>
                </a:solidFill>
              </a:rPr>
              <a:t>Die Eingabe bzw. Anfrage, die man an eine KI schickt. Die Qualität des Prompts bestimmt direkt die Qualität des Outputs.</a:t>
            </a:r>
            <a:endParaRPr lang="de-DE" dirty="0"/>
          </a:p>
        </p:txBody>
      </p:sp>
      <p:sp>
        <p:nvSpPr>
          <p:cNvPr id="15" name="c3_bg"/>
          <p:cNvSpPr/>
          <p:nvPr/>
        </p:nvSpPr>
        <p:spPr>
          <a:xfrm>
            <a:off x="182880" y="2424386"/>
            <a:ext cx="4297680" cy="515822"/>
          </a:xfrm>
          <a:prstGeom prst="rect">
            <a:avLst/>
          </a:prstGeom>
          <a:solidFill>
            <a:srgbClr val="FFF8E7"/>
          </a:solidFill>
          <a:ln>
            <a:noFill/>
          </a:ln>
        </p:spPr>
        <p:txBody>
          <a:bodyPr/>
          <a:lstStyle/>
          <a:p>
            <a:endParaRPr/>
          </a:p>
        </p:txBody>
      </p:sp>
      <p:sp>
        <p:nvSpPr>
          <p:cNvPr id="16" name="c3_st"/>
          <p:cNvSpPr/>
          <p:nvPr/>
        </p:nvSpPr>
        <p:spPr>
          <a:xfrm>
            <a:off x="182880" y="2424386"/>
            <a:ext cx="48000" cy="515822"/>
          </a:xfrm>
          <a:prstGeom prst="rect">
            <a:avLst/>
          </a:prstGeom>
          <a:solidFill>
            <a:srgbClr val="F59E0B"/>
          </a:solidFill>
          <a:ln>
            <a:noFill/>
          </a:ln>
        </p:spPr>
        <p:txBody>
          <a:bodyPr/>
          <a:lstStyle/>
          <a:p>
            <a:endParaRPr/>
          </a:p>
        </p:txBody>
      </p:sp>
      <p:sp>
        <p:nvSpPr>
          <p:cNvPr id="17" name="c3_tx"/>
          <p:cNvSpPr/>
          <p:nvPr/>
        </p:nvSpPr>
        <p:spPr>
          <a:xfrm>
            <a:off x="260880" y="2424386"/>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Prompt-Engineering</a:t>
            </a:r>
            <a:endParaRPr lang="de-DE" dirty="0"/>
          </a:p>
          <a:p>
            <a:pPr marL="0" indent="0">
              <a:lnSpc>
                <a:spcPts val="1100"/>
              </a:lnSpc>
              <a:buNone/>
            </a:pPr>
            <a:r>
              <a:rPr lang="de-DE" sz="700" dirty="0">
                <a:solidFill>
                  <a:srgbClr val="374151"/>
                </a:solidFill>
              </a:rPr>
              <a:t>Die Kunst, Prompts so zu formulieren, dass die KI optimale Ergebnisse liefert — durch klare Rolle, Kontext, Aufgabe und Format (RCTF).</a:t>
            </a:r>
            <a:endParaRPr lang="de-DE" dirty="0"/>
          </a:p>
        </p:txBody>
      </p:sp>
      <p:sp>
        <p:nvSpPr>
          <p:cNvPr id="18" name="c4_bg"/>
          <p:cNvSpPr/>
          <p:nvPr/>
        </p:nvSpPr>
        <p:spPr>
          <a:xfrm>
            <a:off x="182880" y="2958208"/>
            <a:ext cx="4297680" cy="515822"/>
          </a:xfrm>
          <a:prstGeom prst="rect">
            <a:avLst/>
          </a:prstGeom>
          <a:solidFill>
            <a:srgbClr val="FFF8E7"/>
          </a:solidFill>
          <a:ln>
            <a:noFill/>
          </a:ln>
        </p:spPr>
        <p:txBody>
          <a:bodyPr/>
          <a:lstStyle/>
          <a:p>
            <a:endParaRPr/>
          </a:p>
        </p:txBody>
      </p:sp>
      <p:sp>
        <p:nvSpPr>
          <p:cNvPr id="19" name="c4_st"/>
          <p:cNvSpPr/>
          <p:nvPr/>
        </p:nvSpPr>
        <p:spPr>
          <a:xfrm>
            <a:off x="182880" y="2958208"/>
            <a:ext cx="48000" cy="515822"/>
          </a:xfrm>
          <a:prstGeom prst="rect">
            <a:avLst/>
          </a:prstGeom>
          <a:solidFill>
            <a:srgbClr val="F59E0B"/>
          </a:solidFill>
          <a:ln>
            <a:noFill/>
          </a:ln>
        </p:spPr>
        <p:txBody>
          <a:bodyPr/>
          <a:lstStyle/>
          <a:p>
            <a:endParaRPr/>
          </a:p>
        </p:txBody>
      </p:sp>
      <p:sp>
        <p:nvSpPr>
          <p:cNvPr id="20" name="c4_tx"/>
          <p:cNvSpPr/>
          <p:nvPr/>
        </p:nvSpPr>
        <p:spPr>
          <a:xfrm>
            <a:off x="260880" y="2958208"/>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RCTF-Framework</a:t>
            </a:r>
            <a:endParaRPr lang="de-DE" dirty="0"/>
          </a:p>
          <a:p>
            <a:pPr marL="0" indent="0">
              <a:lnSpc>
                <a:spcPts val="1100"/>
              </a:lnSpc>
              <a:buNone/>
            </a:pPr>
            <a:r>
              <a:rPr lang="de-DE" sz="700" dirty="0">
                <a:solidFill>
                  <a:srgbClr val="374151"/>
                </a:solidFill>
              </a:rPr>
              <a:t>Struktur für professionelle Prompts: Rolle (wer ist die KI?), Kontext (Hintergrund), Task (Aufgabe), Format (gewünschte Ausgabe).</a:t>
            </a:r>
            <a:endParaRPr lang="de-DE" dirty="0"/>
          </a:p>
        </p:txBody>
      </p:sp>
      <p:sp>
        <p:nvSpPr>
          <p:cNvPr id="21" name="c5_bg"/>
          <p:cNvSpPr/>
          <p:nvPr/>
        </p:nvSpPr>
        <p:spPr>
          <a:xfrm>
            <a:off x="182880" y="3492030"/>
            <a:ext cx="4297680" cy="515822"/>
          </a:xfrm>
          <a:prstGeom prst="rect">
            <a:avLst/>
          </a:prstGeom>
          <a:solidFill>
            <a:srgbClr val="FFF8E7"/>
          </a:solidFill>
          <a:ln>
            <a:noFill/>
          </a:ln>
        </p:spPr>
        <p:txBody>
          <a:bodyPr/>
          <a:lstStyle/>
          <a:p>
            <a:endParaRPr/>
          </a:p>
        </p:txBody>
      </p:sp>
      <p:sp>
        <p:nvSpPr>
          <p:cNvPr id="22" name="c5_st"/>
          <p:cNvSpPr/>
          <p:nvPr/>
        </p:nvSpPr>
        <p:spPr>
          <a:xfrm>
            <a:off x="182880" y="3492030"/>
            <a:ext cx="48000" cy="515822"/>
          </a:xfrm>
          <a:prstGeom prst="rect">
            <a:avLst/>
          </a:prstGeom>
          <a:solidFill>
            <a:srgbClr val="F59E0B"/>
          </a:solidFill>
          <a:ln>
            <a:noFill/>
          </a:ln>
        </p:spPr>
        <p:txBody>
          <a:bodyPr/>
          <a:lstStyle/>
          <a:p>
            <a:endParaRPr/>
          </a:p>
        </p:txBody>
      </p:sp>
      <p:sp>
        <p:nvSpPr>
          <p:cNvPr id="23" name="c5_tx"/>
          <p:cNvSpPr/>
          <p:nvPr/>
        </p:nvSpPr>
        <p:spPr>
          <a:xfrm>
            <a:off x="260880" y="349203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Halluzination</a:t>
            </a:r>
            <a:endParaRPr lang="de-DE" dirty="0"/>
          </a:p>
          <a:p>
            <a:pPr marL="0" indent="0">
              <a:lnSpc>
                <a:spcPts val="1100"/>
              </a:lnSpc>
              <a:buNone/>
            </a:pPr>
            <a:r>
              <a:rPr lang="de-DE" sz="700" dirty="0">
                <a:solidFill>
                  <a:srgbClr val="374151"/>
                </a:solidFill>
              </a:rPr>
              <a:t>KI erfindet plausibel klingende, aber falsche Informationen. Nicht absichtlich — KI berechnet Wahrscheinlichkeiten, macht keinen Faktencheck.</a:t>
            </a:r>
            <a:endParaRPr lang="de-DE" dirty="0"/>
          </a:p>
        </p:txBody>
      </p:sp>
      <p:sp>
        <p:nvSpPr>
          <p:cNvPr id="24" name="c6_bg"/>
          <p:cNvSpPr/>
          <p:nvPr/>
        </p:nvSpPr>
        <p:spPr>
          <a:xfrm>
            <a:off x="182880" y="4025852"/>
            <a:ext cx="4297680" cy="515822"/>
          </a:xfrm>
          <a:prstGeom prst="rect">
            <a:avLst/>
          </a:prstGeom>
          <a:solidFill>
            <a:srgbClr val="FFF8E7"/>
          </a:solidFill>
          <a:ln>
            <a:noFill/>
          </a:ln>
        </p:spPr>
        <p:txBody>
          <a:bodyPr/>
          <a:lstStyle/>
          <a:p>
            <a:endParaRPr/>
          </a:p>
        </p:txBody>
      </p:sp>
      <p:sp>
        <p:nvSpPr>
          <p:cNvPr id="25" name="c6_st"/>
          <p:cNvSpPr/>
          <p:nvPr/>
        </p:nvSpPr>
        <p:spPr>
          <a:xfrm>
            <a:off x="182880" y="4025852"/>
            <a:ext cx="48000" cy="515822"/>
          </a:xfrm>
          <a:prstGeom prst="rect">
            <a:avLst/>
          </a:prstGeom>
          <a:solidFill>
            <a:srgbClr val="F59E0B"/>
          </a:solidFill>
          <a:ln>
            <a:noFill/>
          </a:ln>
        </p:spPr>
        <p:txBody>
          <a:bodyPr/>
          <a:lstStyle/>
          <a:p>
            <a:endParaRPr/>
          </a:p>
        </p:txBody>
      </p:sp>
      <p:sp>
        <p:nvSpPr>
          <p:cNvPr id="26" name="c6_tx"/>
          <p:cNvSpPr/>
          <p:nvPr/>
        </p:nvSpPr>
        <p:spPr>
          <a:xfrm>
            <a:off x="260880" y="402585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Trainings-Cutoff</a:t>
            </a:r>
            <a:endParaRPr lang="de-DE" dirty="0"/>
          </a:p>
          <a:p>
            <a:pPr marL="0" indent="0">
              <a:lnSpc>
                <a:spcPts val="1100"/>
              </a:lnSpc>
              <a:buNone/>
            </a:pPr>
            <a:r>
              <a:rPr lang="de-DE" sz="700" dirty="0">
                <a:solidFill>
                  <a:srgbClr val="374151"/>
                </a:solidFill>
              </a:rPr>
              <a:t>Datum, nach dem die KI keine neueren Informationen kennt. Aktuelle Ereignisse danach sind ihr unbekannt — müssen selbst ergänzt werden.</a:t>
            </a:r>
            <a:endParaRPr lang="de-DE" dirty="0"/>
          </a:p>
        </p:txBody>
      </p:sp>
      <p:sp>
        <p:nvSpPr>
          <p:cNvPr id="27" name="c7_bg"/>
          <p:cNvSpPr/>
          <p:nvPr/>
        </p:nvSpPr>
        <p:spPr>
          <a:xfrm>
            <a:off x="182880" y="4559674"/>
            <a:ext cx="4297680" cy="515822"/>
          </a:xfrm>
          <a:prstGeom prst="rect">
            <a:avLst/>
          </a:prstGeom>
          <a:solidFill>
            <a:srgbClr val="FFF8E7"/>
          </a:solidFill>
          <a:ln>
            <a:noFill/>
          </a:ln>
        </p:spPr>
        <p:txBody>
          <a:bodyPr/>
          <a:lstStyle/>
          <a:p>
            <a:endParaRPr/>
          </a:p>
        </p:txBody>
      </p:sp>
      <p:sp>
        <p:nvSpPr>
          <p:cNvPr id="28" name="c7_st"/>
          <p:cNvSpPr/>
          <p:nvPr/>
        </p:nvSpPr>
        <p:spPr>
          <a:xfrm>
            <a:off x="182880" y="4559674"/>
            <a:ext cx="48000" cy="515822"/>
          </a:xfrm>
          <a:prstGeom prst="rect">
            <a:avLst/>
          </a:prstGeom>
          <a:solidFill>
            <a:srgbClr val="F59E0B"/>
          </a:solidFill>
          <a:ln>
            <a:noFill/>
          </a:ln>
        </p:spPr>
        <p:txBody>
          <a:bodyPr/>
          <a:lstStyle/>
          <a:p>
            <a:endParaRPr/>
          </a:p>
        </p:txBody>
      </p:sp>
      <p:sp>
        <p:nvSpPr>
          <p:cNvPr id="29" name="c7_tx"/>
          <p:cNvSpPr/>
          <p:nvPr/>
        </p:nvSpPr>
        <p:spPr>
          <a:xfrm>
            <a:off x="260880" y="455967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Token</a:t>
            </a:r>
            <a:endParaRPr lang="de-DE" dirty="0"/>
          </a:p>
          <a:p>
            <a:pPr marL="0" indent="0">
              <a:lnSpc>
                <a:spcPts val="1100"/>
              </a:lnSpc>
              <a:buNone/>
            </a:pPr>
            <a:r>
              <a:rPr lang="de-DE" sz="700" dirty="0">
                <a:solidFill>
                  <a:srgbClr val="374151"/>
                </a:solidFill>
              </a:rPr>
              <a:t>Kleinste Verarbeitungseinheit eines LLM — ca. 0,75 Wörter. Die max. Token-Anzahl pro Anfrage begrenzt, wie viel Text die KI verarbeiten kann.</a:t>
            </a:r>
            <a:endParaRPr lang="de-DE" dirty="0"/>
          </a:p>
        </p:txBody>
      </p:sp>
      <p:sp>
        <p:nvSpPr>
          <p:cNvPr id="30" name="c8_bg"/>
          <p:cNvSpPr/>
          <p:nvPr/>
        </p:nvSpPr>
        <p:spPr>
          <a:xfrm>
            <a:off x="4663440" y="822920"/>
            <a:ext cx="4297680" cy="515822"/>
          </a:xfrm>
          <a:prstGeom prst="rect">
            <a:avLst/>
          </a:prstGeom>
          <a:solidFill>
            <a:srgbClr val="FFF8E7"/>
          </a:solidFill>
          <a:ln>
            <a:noFill/>
          </a:ln>
        </p:spPr>
        <p:txBody>
          <a:bodyPr/>
          <a:lstStyle/>
          <a:p>
            <a:endParaRPr/>
          </a:p>
        </p:txBody>
      </p:sp>
      <p:sp>
        <p:nvSpPr>
          <p:cNvPr id="31" name="c8_st"/>
          <p:cNvSpPr/>
          <p:nvPr/>
        </p:nvSpPr>
        <p:spPr>
          <a:xfrm>
            <a:off x="4663440" y="822920"/>
            <a:ext cx="48000" cy="515822"/>
          </a:xfrm>
          <a:prstGeom prst="rect">
            <a:avLst/>
          </a:prstGeom>
          <a:solidFill>
            <a:srgbClr val="F59E0B"/>
          </a:solidFill>
          <a:ln>
            <a:noFill/>
          </a:ln>
        </p:spPr>
        <p:txBody>
          <a:bodyPr/>
          <a:lstStyle/>
          <a:p>
            <a:endParaRPr/>
          </a:p>
        </p:txBody>
      </p:sp>
      <p:sp>
        <p:nvSpPr>
          <p:cNvPr id="32" name="c8_tx"/>
          <p:cNvSpPr/>
          <p:nvPr/>
        </p:nvSpPr>
        <p:spPr>
          <a:xfrm>
            <a:off x="4741440" y="82292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Chain-of-Thought</a:t>
            </a:r>
            <a:endParaRPr lang="de-DE" dirty="0"/>
          </a:p>
          <a:p>
            <a:pPr marL="0" indent="0">
              <a:lnSpc>
                <a:spcPts val="1100"/>
              </a:lnSpc>
              <a:buNone/>
            </a:pPr>
            <a:r>
              <a:rPr lang="de-DE" sz="700" dirty="0">
                <a:solidFill>
                  <a:srgbClr val="374151"/>
                </a:solidFill>
              </a:rPr>
              <a:t>Prompt-Technik: Die KI wird angewiesen, schrittweise zu denken und den Denkweg sichtbar zu machen. Verbessert komplexe Analysen erheblich.</a:t>
            </a:r>
            <a:endParaRPr lang="de-DE" dirty="0"/>
          </a:p>
        </p:txBody>
      </p:sp>
      <p:sp>
        <p:nvSpPr>
          <p:cNvPr id="33" name="c9_bg"/>
          <p:cNvSpPr/>
          <p:nvPr/>
        </p:nvSpPr>
        <p:spPr>
          <a:xfrm>
            <a:off x="4663440" y="1356742"/>
            <a:ext cx="4297680" cy="515822"/>
          </a:xfrm>
          <a:prstGeom prst="rect">
            <a:avLst/>
          </a:prstGeom>
          <a:solidFill>
            <a:srgbClr val="FFF8E7"/>
          </a:solidFill>
          <a:ln>
            <a:noFill/>
          </a:ln>
        </p:spPr>
        <p:txBody>
          <a:bodyPr/>
          <a:lstStyle/>
          <a:p>
            <a:endParaRPr/>
          </a:p>
        </p:txBody>
      </p:sp>
      <p:sp>
        <p:nvSpPr>
          <p:cNvPr id="34" name="c9_st"/>
          <p:cNvSpPr/>
          <p:nvPr/>
        </p:nvSpPr>
        <p:spPr>
          <a:xfrm>
            <a:off x="4663440" y="1356742"/>
            <a:ext cx="48000" cy="515822"/>
          </a:xfrm>
          <a:prstGeom prst="rect">
            <a:avLst/>
          </a:prstGeom>
          <a:solidFill>
            <a:srgbClr val="F59E0B"/>
          </a:solidFill>
          <a:ln>
            <a:noFill/>
          </a:ln>
        </p:spPr>
        <p:txBody>
          <a:bodyPr/>
          <a:lstStyle/>
          <a:p>
            <a:endParaRPr/>
          </a:p>
        </p:txBody>
      </p:sp>
      <p:sp>
        <p:nvSpPr>
          <p:cNvPr id="35" name="c9_tx"/>
          <p:cNvSpPr/>
          <p:nvPr/>
        </p:nvSpPr>
        <p:spPr>
          <a:xfrm>
            <a:off x="4741440" y="135674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Zero-Shot Prompting</a:t>
            </a:r>
            <a:endParaRPr lang="de-DE" dirty="0"/>
          </a:p>
          <a:p>
            <a:pPr marL="0" indent="0">
              <a:lnSpc>
                <a:spcPts val="1100"/>
              </a:lnSpc>
              <a:buNone/>
            </a:pPr>
            <a:r>
              <a:rPr lang="de-DE" sz="700" dirty="0">
                <a:solidFill>
                  <a:srgbClr val="374151"/>
                </a:solidFill>
              </a:rPr>
              <a:t>Direkte Anfrage ohne Beispiele. Funktioniert gut bei klar formulierten, einfachen Aufgaben — ideal als Einstieg mit dem RCTF-Framework.</a:t>
            </a:r>
            <a:endParaRPr lang="de-DE" dirty="0"/>
          </a:p>
        </p:txBody>
      </p:sp>
      <p:sp>
        <p:nvSpPr>
          <p:cNvPr id="36" name="c10_bg"/>
          <p:cNvSpPr/>
          <p:nvPr/>
        </p:nvSpPr>
        <p:spPr>
          <a:xfrm>
            <a:off x="4663440" y="1890564"/>
            <a:ext cx="4297680" cy="515822"/>
          </a:xfrm>
          <a:prstGeom prst="rect">
            <a:avLst/>
          </a:prstGeom>
          <a:solidFill>
            <a:srgbClr val="FFF8E7"/>
          </a:solidFill>
          <a:ln>
            <a:noFill/>
          </a:ln>
        </p:spPr>
        <p:txBody>
          <a:bodyPr/>
          <a:lstStyle/>
          <a:p>
            <a:endParaRPr/>
          </a:p>
        </p:txBody>
      </p:sp>
      <p:sp>
        <p:nvSpPr>
          <p:cNvPr id="37" name="c10_st"/>
          <p:cNvSpPr/>
          <p:nvPr/>
        </p:nvSpPr>
        <p:spPr>
          <a:xfrm>
            <a:off x="4663440" y="1890564"/>
            <a:ext cx="48000" cy="515822"/>
          </a:xfrm>
          <a:prstGeom prst="rect">
            <a:avLst/>
          </a:prstGeom>
          <a:solidFill>
            <a:srgbClr val="F59E0B"/>
          </a:solidFill>
          <a:ln>
            <a:noFill/>
          </a:ln>
        </p:spPr>
        <p:txBody>
          <a:bodyPr/>
          <a:lstStyle/>
          <a:p>
            <a:endParaRPr/>
          </a:p>
        </p:txBody>
      </p:sp>
      <p:sp>
        <p:nvSpPr>
          <p:cNvPr id="38" name="c10_tx"/>
          <p:cNvSpPr/>
          <p:nvPr/>
        </p:nvSpPr>
        <p:spPr>
          <a:xfrm>
            <a:off x="4741440" y="189056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Re-Prompting</a:t>
            </a:r>
            <a:endParaRPr lang="de-DE" dirty="0"/>
          </a:p>
          <a:p>
            <a:pPr marL="0" indent="0">
              <a:lnSpc>
                <a:spcPts val="1100"/>
              </a:lnSpc>
              <a:buNone/>
            </a:pPr>
            <a:r>
              <a:rPr lang="de-DE" sz="700" dirty="0">
                <a:solidFill>
                  <a:srgbClr val="374151"/>
                </a:solidFill>
              </a:rPr>
              <a:t>Iteratives Verfeinern des KI-Ergebnisses durch gezielte Nachfragen: kurzer, formeller, mit Beispiel. Unterscheidet Profis von Einmal-Nutzern.</a:t>
            </a:r>
            <a:endParaRPr lang="de-DE" dirty="0"/>
          </a:p>
        </p:txBody>
      </p:sp>
      <p:sp>
        <p:nvSpPr>
          <p:cNvPr id="39" name="c11_bg"/>
          <p:cNvSpPr/>
          <p:nvPr/>
        </p:nvSpPr>
        <p:spPr>
          <a:xfrm>
            <a:off x="4663440" y="2424386"/>
            <a:ext cx="4297680" cy="515822"/>
          </a:xfrm>
          <a:prstGeom prst="rect">
            <a:avLst/>
          </a:prstGeom>
          <a:solidFill>
            <a:srgbClr val="FFF8E7"/>
          </a:solidFill>
          <a:ln>
            <a:noFill/>
          </a:ln>
        </p:spPr>
        <p:txBody>
          <a:bodyPr/>
          <a:lstStyle/>
          <a:p>
            <a:endParaRPr/>
          </a:p>
        </p:txBody>
      </p:sp>
      <p:sp>
        <p:nvSpPr>
          <p:cNvPr id="40" name="c11_st"/>
          <p:cNvSpPr/>
          <p:nvPr/>
        </p:nvSpPr>
        <p:spPr>
          <a:xfrm>
            <a:off x="4663440" y="2424386"/>
            <a:ext cx="48000" cy="515822"/>
          </a:xfrm>
          <a:prstGeom prst="rect">
            <a:avLst/>
          </a:prstGeom>
          <a:solidFill>
            <a:srgbClr val="F59E0B"/>
          </a:solidFill>
          <a:ln>
            <a:noFill/>
          </a:ln>
        </p:spPr>
        <p:txBody>
          <a:bodyPr/>
          <a:lstStyle/>
          <a:p>
            <a:endParaRPr/>
          </a:p>
        </p:txBody>
      </p:sp>
      <p:sp>
        <p:nvSpPr>
          <p:cNvPr id="41" name="c11_tx"/>
          <p:cNvSpPr/>
          <p:nvPr/>
        </p:nvSpPr>
        <p:spPr>
          <a:xfrm>
            <a:off x="4741440" y="2424386"/>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QA-Check P-Q-R</a:t>
            </a:r>
            <a:endParaRPr lang="de-DE" dirty="0"/>
          </a:p>
          <a:p>
            <a:pPr marL="0" indent="0">
              <a:lnSpc>
                <a:spcPts val="1100"/>
              </a:lnSpc>
              <a:buNone/>
            </a:pPr>
            <a:r>
              <a:rPr lang="de-DE" sz="700" dirty="0">
                <a:solidFill>
                  <a:srgbClr val="374151"/>
                </a:solidFill>
              </a:rPr>
              <a:t>3-Schritt-Prüfung für KI-Outputs: Plausibilität (ergibt es Sinn?), Quellen (woher stammen die Infos?), Risiko (was passiert bei einem Fehler?).</a:t>
            </a:r>
            <a:endParaRPr lang="de-DE" dirty="0"/>
          </a:p>
        </p:txBody>
      </p:sp>
      <p:sp>
        <p:nvSpPr>
          <p:cNvPr id="42" name="c12_bg"/>
          <p:cNvSpPr/>
          <p:nvPr/>
        </p:nvSpPr>
        <p:spPr>
          <a:xfrm>
            <a:off x="4663440" y="2958208"/>
            <a:ext cx="4297680" cy="515822"/>
          </a:xfrm>
          <a:prstGeom prst="rect">
            <a:avLst/>
          </a:prstGeom>
          <a:solidFill>
            <a:srgbClr val="FFF8E7"/>
          </a:solidFill>
          <a:ln>
            <a:noFill/>
          </a:ln>
        </p:spPr>
        <p:txBody>
          <a:bodyPr/>
          <a:lstStyle/>
          <a:p>
            <a:endParaRPr/>
          </a:p>
        </p:txBody>
      </p:sp>
      <p:sp>
        <p:nvSpPr>
          <p:cNvPr id="43" name="c12_st"/>
          <p:cNvSpPr/>
          <p:nvPr/>
        </p:nvSpPr>
        <p:spPr>
          <a:xfrm>
            <a:off x="4663440" y="2958208"/>
            <a:ext cx="48000" cy="515822"/>
          </a:xfrm>
          <a:prstGeom prst="rect">
            <a:avLst/>
          </a:prstGeom>
          <a:solidFill>
            <a:srgbClr val="F59E0B"/>
          </a:solidFill>
          <a:ln>
            <a:noFill/>
          </a:ln>
        </p:spPr>
        <p:txBody>
          <a:bodyPr/>
          <a:lstStyle/>
          <a:p>
            <a:endParaRPr/>
          </a:p>
        </p:txBody>
      </p:sp>
      <p:sp>
        <p:nvSpPr>
          <p:cNvPr id="44" name="c12_tx"/>
          <p:cNvSpPr/>
          <p:nvPr/>
        </p:nvSpPr>
        <p:spPr>
          <a:xfrm>
            <a:off x="4741440" y="2958208"/>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EU AI Act</a:t>
            </a:r>
            <a:endParaRPr lang="de-DE" dirty="0"/>
          </a:p>
          <a:p>
            <a:pPr marL="0" indent="0">
              <a:lnSpc>
                <a:spcPts val="1100"/>
              </a:lnSpc>
              <a:buNone/>
            </a:pPr>
            <a:r>
              <a:rPr lang="de-DE" sz="700" dirty="0">
                <a:solidFill>
                  <a:srgbClr val="374151"/>
                </a:solidFill>
              </a:rPr>
              <a:t>EU-Gesetz zur Regulierung von KI nach Risikoklassen (minimal bis inakzeptabel). In Kraft seit 1. August 2024; meiste Bestimmungen ab 2. August 2026 vollständig anwendbar. Gilt für Hersteller und Nutzer von KI-Systemen.</a:t>
            </a:r>
            <a:endParaRPr lang="de-DE" dirty="0"/>
          </a:p>
        </p:txBody>
      </p:sp>
      <p:sp>
        <p:nvSpPr>
          <p:cNvPr id="45" name="c13_bg"/>
          <p:cNvSpPr/>
          <p:nvPr/>
        </p:nvSpPr>
        <p:spPr>
          <a:xfrm>
            <a:off x="4663440" y="3492030"/>
            <a:ext cx="4297680" cy="515822"/>
          </a:xfrm>
          <a:prstGeom prst="rect">
            <a:avLst/>
          </a:prstGeom>
          <a:solidFill>
            <a:srgbClr val="FFF8E7"/>
          </a:solidFill>
          <a:ln>
            <a:noFill/>
          </a:ln>
        </p:spPr>
        <p:txBody>
          <a:bodyPr/>
          <a:lstStyle/>
          <a:p>
            <a:endParaRPr/>
          </a:p>
        </p:txBody>
      </p:sp>
      <p:sp>
        <p:nvSpPr>
          <p:cNvPr id="46" name="c13_st"/>
          <p:cNvSpPr/>
          <p:nvPr/>
        </p:nvSpPr>
        <p:spPr>
          <a:xfrm>
            <a:off x="4663440" y="3492030"/>
            <a:ext cx="48000" cy="515822"/>
          </a:xfrm>
          <a:prstGeom prst="rect">
            <a:avLst/>
          </a:prstGeom>
          <a:solidFill>
            <a:srgbClr val="F59E0B"/>
          </a:solidFill>
          <a:ln>
            <a:noFill/>
          </a:ln>
        </p:spPr>
        <p:txBody>
          <a:bodyPr/>
          <a:lstStyle/>
          <a:p>
            <a:endParaRPr/>
          </a:p>
        </p:txBody>
      </p:sp>
      <p:sp>
        <p:nvSpPr>
          <p:cNvPr id="47" name="c13_tx"/>
          <p:cNvSpPr/>
          <p:nvPr/>
        </p:nvSpPr>
        <p:spPr>
          <a:xfrm>
            <a:off x="4741440" y="3492030"/>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DSGVO</a:t>
            </a:r>
            <a:endParaRPr lang="de-DE" dirty="0"/>
          </a:p>
          <a:p>
            <a:pPr marL="0" indent="0">
              <a:lnSpc>
                <a:spcPts val="1100"/>
              </a:lnSpc>
              <a:buNone/>
            </a:pPr>
            <a:r>
              <a:rPr lang="de-DE" sz="700" dirty="0">
                <a:solidFill>
                  <a:srgbClr val="374151"/>
                </a:solidFill>
              </a:rPr>
              <a:t>Datenschutz-Grundverordnung — EU-Recht zum Schutz personenbezogener Daten. Verbietet die Eingabe von Kundendaten in öffentliche KI-Tools.</a:t>
            </a:r>
            <a:endParaRPr lang="de-DE" dirty="0"/>
          </a:p>
        </p:txBody>
      </p:sp>
      <p:sp>
        <p:nvSpPr>
          <p:cNvPr id="48" name="c14_bg"/>
          <p:cNvSpPr/>
          <p:nvPr/>
        </p:nvSpPr>
        <p:spPr>
          <a:xfrm>
            <a:off x="4663440" y="4025852"/>
            <a:ext cx="4297680" cy="515822"/>
          </a:xfrm>
          <a:prstGeom prst="rect">
            <a:avLst/>
          </a:prstGeom>
          <a:solidFill>
            <a:srgbClr val="FFF8E7"/>
          </a:solidFill>
          <a:ln>
            <a:noFill/>
          </a:ln>
        </p:spPr>
        <p:txBody>
          <a:bodyPr/>
          <a:lstStyle/>
          <a:p>
            <a:endParaRPr/>
          </a:p>
        </p:txBody>
      </p:sp>
      <p:sp>
        <p:nvSpPr>
          <p:cNvPr id="49" name="c14_st"/>
          <p:cNvSpPr/>
          <p:nvPr/>
        </p:nvSpPr>
        <p:spPr>
          <a:xfrm>
            <a:off x="4663440" y="4025852"/>
            <a:ext cx="48000" cy="515822"/>
          </a:xfrm>
          <a:prstGeom prst="rect">
            <a:avLst/>
          </a:prstGeom>
          <a:solidFill>
            <a:srgbClr val="F59E0B"/>
          </a:solidFill>
          <a:ln>
            <a:noFill/>
          </a:ln>
        </p:spPr>
        <p:txBody>
          <a:bodyPr/>
          <a:lstStyle/>
          <a:p>
            <a:endParaRPr/>
          </a:p>
        </p:txBody>
      </p:sp>
      <p:sp>
        <p:nvSpPr>
          <p:cNvPr id="50" name="c14_tx"/>
          <p:cNvSpPr/>
          <p:nvPr/>
        </p:nvSpPr>
        <p:spPr>
          <a:xfrm>
            <a:off x="4741440" y="4025852"/>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KI-Bias</a:t>
            </a:r>
            <a:endParaRPr lang="de-DE" dirty="0"/>
          </a:p>
          <a:p>
            <a:pPr marL="0" indent="0">
              <a:lnSpc>
                <a:spcPts val="1100"/>
              </a:lnSpc>
              <a:buNone/>
            </a:pPr>
            <a:r>
              <a:rPr lang="de-DE" sz="700" dirty="0">
                <a:solidFill>
                  <a:srgbClr val="374151"/>
                </a:solidFill>
              </a:rPr>
              <a:t>Verzerrungen im KI-Output durch einseitige Trainingsdaten, z. B. Stereotype oder unausgewogene Darstellungen. Outputs kritisch hinterfragen.</a:t>
            </a:r>
            <a:endParaRPr lang="de-DE" dirty="0"/>
          </a:p>
        </p:txBody>
      </p:sp>
      <p:sp>
        <p:nvSpPr>
          <p:cNvPr id="51" name="c15_bg"/>
          <p:cNvSpPr/>
          <p:nvPr/>
        </p:nvSpPr>
        <p:spPr>
          <a:xfrm>
            <a:off x="4663440" y="4559674"/>
            <a:ext cx="4297680" cy="515822"/>
          </a:xfrm>
          <a:prstGeom prst="rect">
            <a:avLst/>
          </a:prstGeom>
          <a:solidFill>
            <a:srgbClr val="FFF8E7"/>
          </a:solidFill>
          <a:ln>
            <a:noFill/>
          </a:ln>
        </p:spPr>
        <p:txBody>
          <a:bodyPr/>
          <a:lstStyle/>
          <a:p>
            <a:endParaRPr/>
          </a:p>
        </p:txBody>
      </p:sp>
      <p:sp>
        <p:nvSpPr>
          <p:cNvPr id="52" name="c15_st"/>
          <p:cNvSpPr/>
          <p:nvPr/>
        </p:nvSpPr>
        <p:spPr>
          <a:xfrm>
            <a:off x="4663440" y="4559674"/>
            <a:ext cx="48000" cy="515822"/>
          </a:xfrm>
          <a:prstGeom prst="rect">
            <a:avLst/>
          </a:prstGeom>
          <a:solidFill>
            <a:srgbClr val="F59E0B"/>
          </a:solidFill>
          <a:ln>
            <a:noFill/>
          </a:ln>
        </p:spPr>
        <p:txBody>
          <a:bodyPr/>
          <a:lstStyle/>
          <a:p>
            <a:endParaRPr/>
          </a:p>
        </p:txBody>
      </p:sp>
      <p:sp>
        <p:nvSpPr>
          <p:cNvPr id="53" name="c15_tx"/>
          <p:cNvSpPr/>
          <p:nvPr/>
        </p:nvSpPr>
        <p:spPr>
          <a:xfrm>
            <a:off x="4741440" y="4559674"/>
            <a:ext cx="4209680" cy="515822"/>
          </a:xfrm>
          <a:prstGeom prst="rect">
            <a:avLst/>
          </a:prstGeom>
          <a:noFill/>
          <a:ln>
            <a:noFill/>
          </a:ln>
        </p:spPr>
        <p:txBody>
          <a:bodyPr wrap="square" lIns="20000" tIns="12000" rIns="20000" bIns="12000" rtlCol="0" anchor="ctr"/>
          <a:lstStyle/>
          <a:p>
            <a:pPr marL="0" indent="0">
              <a:buNone/>
            </a:pPr>
            <a:r>
              <a:rPr lang="de-DE" sz="820" b="1" dirty="0">
                <a:solidFill>
                  <a:srgbClr val="1E2761"/>
                </a:solidFill>
              </a:rPr>
              <a:t>Trainingsdaten</a:t>
            </a:r>
            <a:endParaRPr lang="de-DE" dirty="0"/>
          </a:p>
          <a:p>
            <a:pPr marL="0" indent="0">
              <a:lnSpc>
                <a:spcPts val="1100"/>
              </a:lnSpc>
              <a:buNone/>
            </a:pPr>
            <a:r>
              <a:rPr lang="de-DE" sz="700" dirty="0">
                <a:solidFill>
                  <a:srgbClr val="374151"/>
                </a:solidFill>
              </a:rPr>
              <a:t>Texte, Bilder und Daten, auf denen ein KI-Modell trainiert wurde. Sie bestimmen, </a:t>
            </a:r>
            <a:br>
              <a:rPr lang="de-DE" sz="700" dirty="0">
                <a:solidFill>
                  <a:srgbClr val="374151"/>
                </a:solidFill>
              </a:rPr>
            </a:br>
            <a:r>
              <a:rPr lang="de-DE" sz="700" dirty="0">
                <a:solidFill>
                  <a:srgbClr val="374151"/>
                </a:solidFill>
              </a:rPr>
              <a:t>was die KI weiss und wie sie auf Anfragen antwortet.</a:t>
            </a:r>
            <a:endParaRPr lang="de-DE" dirty="0"/>
          </a:p>
        </p:txBody>
      </p:sp>
      <p:pic>
        <p:nvPicPr>
          <p:cNvPr id="56" name="FOUNDIC_logo_small">
            <a:hlinkClick r:id="rId3"/>
            <a:extLst>
              <a:ext uri="{FF2B5EF4-FFF2-40B4-BE49-F238E27FC236}">
                <a16:creationId xmlns:a16="http://schemas.microsoft.com/office/drawing/2014/main" id="{61EB3655-76BC-EE52-C22D-857B48F9C2D0}"/>
              </a:ext>
            </a:extLst>
          </p:cNvPr>
          <p:cNvPicPr>
            <a:picLocks noChangeAspect="1"/>
          </p:cNvPicPr>
          <p:nvPr/>
        </p:nvPicPr>
        <p:blipFill>
          <a:blip r:embed="rId4"/>
          <a:stretch>
            <a:fillRect/>
          </a:stretch>
        </p:blipFill>
        <p:spPr>
          <a:xfrm>
            <a:off x="8490000" y="4650000"/>
            <a:ext cx="420000" cy="420000"/>
          </a:xfrm>
          <a:prstGeom prst="ellipse">
            <a:avLst/>
          </a:prstGeom>
        </p:spPr>
      </p:pic>
      <p:sp>
        <p:nvSpPr>
          <p:cNvPr id="57" name="foundic_text_35">
            <a:hlinkClick r:id="rId3"/>
            <a:extLst>
              <a:ext uri="{FF2B5EF4-FFF2-40B4-BE49-F238E27FC236}">
                <a16:creationId xmlns:a16="http://schemas.microsoft.com/office/drawing/2014/main" id="{33C5946D-5568-0FA7-F981-AA2733E2EEBA}"/>
              </a:ext>
            </a:extLst>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3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F59E0B"/>
          </a:solidFill>
          <a:ln w="12700">
            <a:solidFill>
              <a:srgbClr val="F59E0B"/>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BACKUP  ·  Bonus: KI im Privatbereich</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KI kann mehr — auch jenseits des Büros</a:t>
            </a:r>
            <a:endParaRPr lang="en-US" sz="2600" dirty="0"/>
          </a:p>
        </p:txBody>
      </p:sp>
      <p:sp>
        <p:nvSpPr>
          <p:cNvPr id="5" name="Shape 3"/>
          <p:cNvSpPr/>
          <p:nvPr/>
        </p:nvSpPr>
        <p:spPr>
          <a:xfrm>
            <a:off x="320040" y="129844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20040" y="1298448"/>
            <a:ext cx="64008" cy="1719072"/>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84632" y="1371600"/>
            <a:ext cx="3840480" cy="384048"/>
          </a:xfrm>
          <a:prstGeom prst="rect">
            <a:avLst/>
          </a:prstGeom>
          <a:noFill/>
          <a:ln/>
        </p:spPr>
        <p:txBody>
          <a:bodyPr wrap="square" rtlCol="0" anchor="ctr"/>
          <a:lstStyle/>
          <a:p>
            <a:pPr marL="0" indent="0">
              <a:buNone/>
            </a:pPr>
            <a:r>
              <a:rPr lang="en-US" sz="1400" b="1" dirty="0">
                <a:solidFill>
                  <a:srgbClr val="3B82F6"/>
                </a:solidFill>
              </a:rPr>
              <a:t>✈️  Reiseplanung</a:t>
            </a:r>
            <a:endParaRPr lang="en-US" sz="1400" dirty="0"/>
          </a:p>
        </p:txBody>
      </p:sp>
      <p:sp>
        <p:nvSpPr>
          <p:cNvPr id="8" name="Shape 6"/>
          <p:cNvSpPr/>
          <p:nvPr/>
        </p:nvSpPr>
        <p:spPr>
          <a:xfrm>
            <a:off x="457200" y="1819656"/>
            <a:ext cx="3913632" cy="530352"/>
          </a:xfrm>
          <a:prstGeom prst="rect">
            <a:avLst/>
          </a:prstGeom>
          <a:solidFill>
            <a:srgbClr val="F4F7FB"/>
          </a:solidFill>
          <a:ln w="12700">
            <a:solidFill>
              <a:srgbClr val="E5E7EB"/>
            </a:solidFill>
            <a:prstDash val="solid"/>
          </a:ln>
        </p:spPr>
        <p:txBody>
          <a:bodyPr/>
          <a:lstStyle/>
          <a:p>
            <a:endParaRPr/>
          </a:p>
        </p:txBody>
      </p:sp>
      <p:sp>
        <p:nvSpPr>
          <p:cNvPr id="9" name="Text 7"/>
          <p:cNvSpPr/>
          <p:nvPr/>
        </p:nvSpPr>
        <p:spPr>
          <a:xfrm>
            <a:off x="521208" y="1837944"/>
            <a:ext cx="3749040" cy="484632"/>
          </a:xfrm>
          <a:prstGeom prst="rect">
            <a:avLst/>
          </a:prstGeom>
          <a:noFill/>
          <a:ln/>
        </p:spPr>
        <p:txBody>
          <a:bodyPr wrap="square" rtlCol="0" anchor="ctr"/>
          <a:lstStyle/>
          <a:p>
            <a:pPr marL="0" indent="0">
              <a:buNone/>
            </a:pPr>
            <a:r>
              <a:rPr lang="en-US" sz="1000" dirty="0">
                <a:solidFill>
                  <a:srgbClr val="1A1A2E"/>
                </a:solidFill>
              </a:rPr>
              <a:t>„Plane eine 5-Tage-Reise nach Lissabon für 2 Personen, Budget 1.500 €, mit Tipps zu Restaurants und Sehenswürdigkeiten.”</a:t>
            </a:r>
            <a:endParaRPr lang="en-US" sz="1000" dirty="0"/>
          </a:p>
        </p:txBody>
      </p:sp>
      <p:sp>
        <p:nvSpPr>
          <p:cNvPr id="10" name="Shape 8"/>
          <p:cNvSpPr/>
          <p:nvPr/>
        </p:nvSpPr>
        <p:spPr>
          <a:xfrm>
            <a:off x="457200" y="2414016"/>
            <a:ext cx="3913632" cy="530352"/>
          </a:xfrm>
          <a:prstGeom prst="rect">
            <a:avLst/>
          </a:prstGeom>
          <a:solidFill>
            <a:srgbClr val="F4F7FB"/>
          </a:solidFill>
          <a:ln w="12700">
            <a:solidFill>
              <a:srgbClr val="E5E7EB"/>
            </a:solidFill>
            <a:prstDash val="solid"/>
          </a:ln>
        </p:spPr>
        <p:txBody>
          <a:bodyPr/>
          <a:lstStyle/>
          <a:p>
            <a:endParaRPr/>
          </a:p>
        </p:txBody>
      </p:sp>
      <p:sp>
        <p:nvSpPr>
          <p:cNvPr id="11" name="Text 9"/>
          <p:cNvSpPr/>
          <p:nvPr/>
        </p:nvSpPr>
        <p:spPr>
          <a:xfrm>
            <a:off x="521208" y="2432304"/>
            <a:ext cx="3749040" cy="484632"/>
          </a:xfrm>
          <a:prstGeom prst="rect">
            <a:avLst/>
          </a:prstGeom>
          <a:noFill/>
          <a:ln/>
        </p:spPr>
        <p:txBody>
          <a:bodyPr wrap="square" rtlCol="0" anchor="ctr"/>
          <a:lstStyle/>
          <a:p>
            <a:pPr marL="0" indent="0">
              <a:buNone/>
            </a:pPr>
            <a:r>
              <a:rPr lang="en-US" sz="1000" dirty="0">
                <a:solidFill>
                  <a:srgbClr val="1A1A2E"/>
                </a:solidFill>
              </a:rPr>
              <a:t>„Erstelle eine tägliche Packliste für eine Wanderwoche in den Alpen im Oktober.”</a:t>
            </a:r>
            <a:endParaRPr lang="en-US" sz="1000" dirty="0"/>
          </a:p>
        </p:txBody>
      </p:sp>
      <p:sp>
        <p:nvSpPr>
          <p:cNvPr id="12" name="Shape 10"/>
          <p:cNvSpPr/>
          <p:nvPr/>
        </p:nvSpPr>
        <p:spPr>
          <a:xfrm>
            <a:off x="4709160" y="129844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3" name="Shape 11"/>
          <p:cNvSpPr/>
          <p:nvPr/>
        </p:nvSpPr>
        <p:spPr>
          <a:xfrm>
            <a:off x="4709160" y="1298448"/>
            <a:ext cx="64008" cy="1719072"/>
          </a:xfrm>
          <a:prstGeom prst="rect">
            <a:avLst/>
          </a:prstGeom>
          <a:solidFill>
            <a:srgbClr val="10B981"/>
          </a:solidFill>
          <a:ln w="12700">
            <a:solidFill>
              <a:srgbClr val="10B981"/>
            </a:solidFill>
            <a:prstDash val="solid"/>
          </a:ln>
        </p:spPr>
        <p:txBody>
          <a:bodyPr/>
          <a:lstStyle/>
          <a:p>
            <a:endParaRPr/>
          </a:p>
        </p:txBody>
      </p:sp>
      <p:sp>
        <p:nvSpPr>
          <p:cNvPr id="14" name="Text 12"/>
          <p:cNvSpPr/>
          <p:nvPr/>
        </p:nvSpPr>
        <p:spPr>
          <a:xfrm>
            <a:off x="4873752" y="1371600"/>
            <a:ext cx="3840480" cy="384048"/>
          </a:xfrm>
          <a:prstGeom prst="rect">
            <a:avLst/>
          </a:prstGeom>
          <a:noFill/>
          <a:ln/>
        </p:spPr>
        <p:txBody>
          <a:bodyPr wrap="square" rtlCol="0" anchor="ctr"/>
          <a:lstStyle/>
          <a:p>
            <a:pPr marL="0" indent="0">
              <a:buNone/>
            </a:pPr>
            <a:r>
              <a:rPr lang="en-US" sz="1400" b="1" dirty="0">
                <a:solidFill>
                  <a:srgbClr val="10B981"/>
                </a:solidFill>
              </a:rPr>
              <a:t>🥗  Ernährung &amp; Gesundheit</a:t>
            </a:r>
            <a:endParaRPr lang="en-US" sz="1400" dirty="0"/>
          </a:p>
        </p:txBody>
      </p:sp>
      <p:sp>
        <p:nvSpPr>
          <p:cNvPr id="15" name="Shape 13"/>
          <p:cNvSpPr/>
          <p:nvPr/>
        </p:nvSpPr>
        <p:spPr>
          <a:xfrm>
            <a:off x="4846320" y="1819656"/>
            <a:ext cx="3913632" cy="530352"/>
          </a:xfrm>
          <a:prstGeom prst="rect">
            <a:avLst/>
          </a:prstGeom>
          <a:solidFill>
            <a:srgbClr val="F4F7FB"/>
          </a:solidFill>
          <a:ln w="12700">
            <a:solidFill>
              <a:srgbClr val="E5E7EB"/>
            </a:solidFill>
            <a:prstDash val="solid"/>
          </a:ln>
        </p:spPr>
        <p:txBody>
          <a:bodyPr/>
          <a:lstStyle/>
          <a:p>
            <a:endParaRPr/>
          </a:p>
        </p:txBody>
      </p:sp>
      <p:sp>
        <p:nvSpPr>
          <p:cNvPr id="16" name="Text 14"/>
          <p:cNvSpPr/>
          <p:nvPr/>
        </p:nvSpPr>
        <p:spPr>
          <a:xfrm>
            <a:off x="4910328" y="1837944"/>
            <a:ext cx="3749040" cy="484632"/>
          </a:xfrm>
          <a:prstGeom prst="rect">
            <a:avLst/>
          </a:prstGeom>
          <a:noFill/>
          <a:ln/>
        </p:spPr>
        <p:txBody>
          <a:bodyPr wrap="square" rtlCol="0" anchor="ctr"/>
          <a:lstStyle/>
          <a:p>
            <a:pPr marL="0" indent="0">
              <a:buNone/>
            </a:pPr>
            <a:r>
              <a:rPr lang="en-US" sz="1000" dirty="0">
                <a:solidFill>
                  <a:srgbClr val="1A1A2E"/>
                </a:solidFill>
              </a:rPr>
              <a:t>„Erstelle einen Wochenernährungsplan (1.800 kcal, wenig Fleisch) mit Einkaufsliste und Zubereitungszeit unter 30 Min./Tag.”</a:t>
            </a:r>
            <a:endParaRPr lang="en-US" sz="1000" dirty="0"/>
          </a:p>
        </p:txBody>
      </p:sp>
      <p:sp>
        <p:nvSpPr>
          <p:cNvPr id="17" name="Shape 15"/>
          <p:cNvSpPr/>
          <p:nvPr/>
        </p:nvSpPr>
        <p:spPr>
          <a:xfrm>
            <a:off x="4846320" y="2414016"/>
            <a:ext cx="3913632" cy="530352"/>
          </a:xfrm>
          <a:prstGeom prst="rect">
            <a:avLst/>
          </a:prstGeom>
          <a:solidFill>
            <a:srgbClr val="F4F7FB"/>
          </a:solidFill>
          <a:ln w="12700">
            <a:solidFill>
              <a:srgbClr val="E5E7EB"/>
            </a:solidFill>
            <a:prstDash val="solid"/>
          </a:ln>
        </p:spPr>
        <p:txBody>
          <a:bodyPr/>
          <a:lstStyle/>
          <a:p>
            <a:endParaRPr/>
          </a:p>
        </p:txBody>
      </p:sp>
      <p:sp>
        <p:nvSpPr>
          <p:cNvPr id="18" name="Text 16"/>
          <p:cNvSpPr/>
          <p:nvPr/>
        </p:nvSpPr>
        <p:spPr>
          <a:xfrm>
            <a:off x="4910328" y="2432304"/>
            <a:ext cx="3749040" cy="484632"/>
          </a:xfrm>
          <a:prstGeom prst="rect">
            <a:avLst/>
          </a:prstGeom>
          <a:noFill/>
          <a:ln/>
        </p:spPr>
        <p:txBody>
          <a:bodyPr wrap="square" rtlCol="0" anchor="ctr"/>
          <a:lstStyle/>
          <a:p>
            <a:pPr marL="0" indent="0">
              <a:buNone/>
            </a:pPr>
            <a:r>
              <a:rPr lang="en-US" sz="1000" dirty="0">
                <a:solidFill>
                  <a:srgbClr val="1A1A2E"/>
                </a:solidFill>
              </a:rPr>
              <a:t>„Nenne 10 eiweißreiche Frühstücksideen, die sich in unter 5 Minuten zubereiten lassen.”</a:t>
            </a:r>
            <a:endParaRPr lang="en-US" sz="1000" dirty="0"/>
          </a:p>
        </p:txBody>
      </p:sp>
      <p:sp>
        <p:nvSpPr>
          <p:cNvPr id="19" name="Shape 17"/>
          <p:cNvSpPr/>
          <p:nvPr/>
        </p:nvSpPr>
        <p:spPr>
          <a:xfrm>
            <a:off x="320040" y="317296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0" name="Shape 18"/>
          <p:cNvSpPr/>
          <p:nvPr/>
        </p:nvSpPr>
        <p:spPr>
          <a:xfrm>
            <a:off x="320040" y="3172968"/>
            <a:ext cx="64008" cy="1719072"/>
          </a:xfrm>
          <a:prstGeom prst="rect">
            <a:avLst/>
          </a:prstGeom>
          <a:solidFill>
            <a:srgbClr val="8B5CF6"/>
          </a:solidFill>
          <a:ln w="12700">
            <a:solidFill>
              <a:srgbClr val="8B5CF6"/>
            </a:solidFill>
            <a:prstDash val="solid"/>
          </a:ln>
        </p:spPr>
        <p:txBody>
          <a:bodyPr/>
          <a:lstStyle/>
          <a:p>
            <a:endParaRPr/>
          </a:p>
        </p:txBody>
      </p:sp>
      <p:sp>
        <p:nvSpPr>
          <p:cNvPr id="21" name="Text 19"/>
          <p:cNvSpPr/>
          <p:nvPr/>
        </p:nvSpPr>
        <p:spPr>
          <a:xfrm>
            <a:off x="484632" y="3246120"/>
            <a:ext cx="3840480" cy="384048"/>
          </a:xfrm>
          <a:prstGeom prst="rect">
            <a:avLst/>
          </a:prstGeom>
          <a:noFill/>
          <a:ln/>
        </p:spPr>
        <p:txBody>
          <a:bodyPr wrap="square" rtlCol="0" anchor="ctr"/>
          <a:lstStyle/>
          <a:p>
            <a:pPr marL="0" indent="0">
              <a:buNone/>
            </a:pPr>
            <a:r>
              <a:rPr lang="en-US" sz="1400" b="1" dirty="0">
                <a:solidFill>
                  <a:srgbClr val="8B5CF6"/>
                </a:solidFill>
              </a:rPr>
              <a:t>📚  Lernen &amp; Weiterbildung</a:t>
            </a:r>
            <a:endParaRPr lang="en-US" sz="1400" dirty="0"/>
          </a:p>
        </p:txBody>
      </p:sp>
      <p:sp>
        <p:nvSpPr>
          <p:cNvPr id="22" name="Shape 20"/>
          <p:cNvSpPr/>
          <p:nvPr/>
        </p:nvSpPr>
        <p:spPr>
          <a:xfrm>
            <a:off x="457200" y="3694176"/>
            <a:ext cx="3913632" cy="530352"/>
          </a:xfrm>
          <a:prstGeom prst="rect">
            <a:avLst/>
          </a:prstGeom>
          <a:solidFill>
            <a:srgbClr val="F4F7FB"/>
          </a:solidFill>
          <a:ln w="12700">
            <a:solidFill>
              <a:srgbClr val="E5E7EB"/>
            </a:solidFill>
            <a:prstDash val="solid"/>
          </a:ln>
        </p:spPr>
        <p:txBody>
          <a:bodyPr/>
          <a:lstStyle/>
          <a:p>
            <a:endParaRPr/>
          </a:p>
        </p:txBody>
      </p:sp>
      <p:sp>
        <p:nvSpPr>
          <p:cNvPr id="23" name="Text 21"/>
          <p:cNvSpPr/>
          <p:nvPr/>
        </p:nvSpPr>
        <p:spPr>
          <a:xfrm>
            <a:off x="521208" y="3712464"/>
            <a:ext cx="3749040" cy="484632"/>
          </a:xfrm>
          <a:prstGeom prst="rect">
            <a:avLst/>
          </a:prstGeom>
          <a:noFill/>
          <a:ln/>
        </p:spPr>
        <p:txBody>
          <a:bodyPr wrap="square" rtlCol="0" anchor="ctr"/>
          <a:lstStyle/>
          <a:p>
            <a:pPr marL="0" indent="0">
              <a:buNone/>
            </a:pPr>
            <a:r>
              <a:rPr lang="en-US" sz="1000" dirty="0">
                <a:solidFill>
                  <a:srgbClr val="1A1A2E"/>
                </a:solidFill>
              </a:rPr>
              <a:t>„Erkläre mir die Grundprinzipien von Spaced Repetition als wäre ich 15 Jahre alt — mit Alltagsbeispielen.”</a:t>
            </a:r>
            <a:endParaRPr lang="en-US" sz="1000" dirty="0"/>
          </a:p>
        </p:txBody>
      </p:sp>
      <p:sp>
        <p:nvSpPr>
          <p:cNvPr id="24" name="Shape 22"/>
          <p:cNvSpPr/>
          <p:nvPr/>
        </p:nvSpPr>
        <p:spPr>
          <a:xfrm>
            <a:off x="457200" y="4288536"/>
            <a:ext cx="3913632" cy="530352"/>
          </a:xfrm>
          <a:prstGeom prst="rect">
            <a:avLst/>
          </a:prstGeom>
          <a:solidFill>
            <a:srgbClr val="F4F7FB"/>
          </a:solidFill>
          <a:ln w="12700">
            <a:solidFill>
              <a:srgbClr val="E5E7EB"/>
            </a:solidFill>
            <a:prstDash val="solid"/>
          </a:ln>
        </p:spPr>
        <p:txBody>
          <a:bodyPr/>
          <a:lstStyle/>
          <a:p>
            <a:endParaRPr/>
          </a:p>
        </p:txBody>
      </p:sp>
      <p:sp>
        <p:nvSpPr>
          <p:cNvPr id="25" name="Text 23"/>
          <p:cNvSpPr/>
          <p:nvPr/>
        </p:nvSpPr>
        <p:spPr>
          <a:xfrm>
            <a:off x="521208" y="4306824"/>
            <a:ext cx="3749040" cy="484632"/>
          </a:xfrm>
          <a:prstGeom prst="rect">
            <a:avLst/>
          </a:prstGeom>
          <a:noFill/>
          <a:ln/>
        </p:spPr>
        <p:txBody>
          <a:bodyPr wrap="square" rtlCol="0" anchor="ctr"/>
          <a:lstStyle/>
          <a:p>
            <a:pPr marL="0" indent="0">
              <a:buNone/>
            </a:pPr>
            <a:r>
              <a:rPr lang="en-US" sz="1000" dirty="0">
                <a:solidFill>
                  <a:srgbClr val="1A1A2E"/>
                </a:solidFill>
              </a:rPr>
              <a:t>„Erstelle 10 Lernkarten (Frage + Antwort) zum Thema EU AI Act für einen Businessprofi.”</a:t>
            </a:r>
            <a:endParaRPr lang="en-US" sz="1000" dirty="0"/>
          </a:p>
        </p:txBody>
      </p:sp>
      <p:sp>
        <p:nvSpPr>
          <p:cNvPr id="26" name="Shape 24"/>
          <p:cNvSpPr/>
          <p:nvPr/>
        </p:nvSpPr>
        <p:spPr>
          <a:xfrm>
            <a:off x="4709160" y="3172968"/>
            <a:ext cx="4160520" cy="1719072"/>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7" name="Shape 25"/>
          <p:cNvSpPr/>
          <p:nvPr/>
        </p:nvSpPr>
        <p:spPr>
          <a:xfrm>
            <a:off x="4709160" y="3172968"/>
            <a:ext cx="64008" cy="1719072"/>
          </a:xfrm>
          <a:prstGeom prst="rect">
            <a:avLst/>
          </a:prstGeom>
          <a:solidFill>
            <a:srgbClr val="F59E0B"/>
          </a:solidFill>
          <a:ln w="12700">
            <a:solidFill>
              <a:srgbClr val="F59E0B"/>
            </a:solidFill>
            <a:prstDash val="solid"/>
          </a:ln>
        </p:spPr>
        <p:txBody>
          <a:bodyPr/>
          <a:lstStyle/>
          <a:p>
            <a:endParaRPr/>
          </a:p>
        </p:txBody>
      </p:sp>
      <p:sp>
        <p:nvSpPr>
          <p:cNvPr id="28" name="Text 26"/>
          <p:cNvSpPr/>
          <p:nvPr/>
        </p:nvSpPr>
        <p:spPr>
          <a:xfrm>
            <a:off x="4873752" y="3246120"/>
            <a:ext cx="3840480" cy="384048"/>
          </a:xfrm>
          <a:prstGeom prst="rect">
            <a:avLst/>
          </a:prstGeom>
          <a:noFill/>
          <a:ln/>
        </p:spPr>
        <p:txBody>
          <a:bodyPr wrap="square" rtlCol="0" anchor="ctr"/>
          <a:lstStyle/>
          <a:p>
            <a:pPr marL="0" indent="0">
              <a:buNone/>
            </a:pPr>
            <a:r>
              <a:rPr lang="en-US" sz="1400" b="1" dirty="0">
                <a:solidFill>
                  <a:srgbClr val="F59E0B"/>
                </a:solidFill>
              </a:rPr>
              <a:t>🏠  Alltag &amp; Haushalt</a:t>
            </a:r>
            <a:endParaRPr lang="en-US" sz="1400" dirty="0"/>
          </a:p>
        </p:txBody>
      </p:sp>
      <p:sp>
        <p:nvSpPr>
          <p:cNvPr id="29" name="Shape 27"/>
          <p:cNvSpPr/>
          <p:nvPr/>
        </p:nvSpPr>
        <p:spPr>
          <a:xfrm>
            <a:off x="4846320" y="3694176"/>
            <a:ext cx="3913632" cy="530352"/>
          </a:xfrm>
          <a:prstGeom prst="rect">
            <a:avLst/>
          </a:prstGeom>
          <a:solidFill>
            <a:srgbClr val="F4F7FB"/>
          </a:solidFill>
          <a:ln w="12700">
            <a:solidFill>
              <a:srgbClr val="E5E7EB"/>
            </a:solidFill>
            <a:prstDash val="solid"/>
          </a:ln>
        </p:spPr>
        <p:txBody>
          <a:bodyPr/>
          <a:lstStyle/>
          <a:p>
            <a:endParaRPr/>
          </a:p>
        </p:txBody>
      </p:sp>
      <p:sp>
        <p:nvSpPr>
          <p:cNvPr id="30" name="Text 28"/>
          <p:cNvSpPr/>
          <p:nvPr/>
        </p:nvSpPr>
        <p:spPr>
          <a:xfrm>
            <a:off x="4910328" y="3712464"/>
            <a:ext cx="3749040" cy="484632"/>
          </a:xfrm>
          <a:prstGeom prst="rect">
            <a:avLst/>
          </a:prstGeom>
          <a:noFill/>
          <a:ln/>
        </p:spPr>
        <p:txBody>
          <a:bodyPr wrap="square" rtlCol="0" anchor="ctr"/>
          <a:lstStyle/>
          <a:p>
            <a:pPr marL="0" indent="0">
              <a:buNone/>
            </a:pPr>
            <a:r>
              <a:rPr lang="en-US" sz="1000" dirty="0">
                <a:solidFill>
                  <a:srgbClr val="1A1A2E"/>
                </a:solidFill>
              </a:rPr>
              <a:t>„Schreib eine professionelle Mängelanzeige an meinen Vermieter wegen Feuchtigkeitsschäden. Ton: sachlich, rechtlich korrekt.”</a:t>
            </a:r>
            <a:endParaRPr lang="en-US" sz="1000" dirty="0"/>
          </a:p>
        </p:txBody>
      </p:sp>
      <p:sp>
        <p:nvSpPr>
          <p:cNvPr id="31" name="Shape 29"/>
          <p:cNvSpPr/>
          <p:nvPr/>
        </p:nvSpPr>
        <p:spPr>
          <a:xfrm>
            <a:off x="4846320" y="4288536"/>
            <a:ext cx="3913632" cy="530352"/>
          </a:xfrm>
          <a:prstGeom prst="rect">
            <a:avLst/>
          </a:prstGeom>
          <a:solidFill>
            <a:srgbClr val="F4F7FB"/>
          </a:solidFill>
          <a:ln w="12700">
            <a:solidFill>
              <a:srgbClr val="E5E7EB"/>
            </a:solidFill>
            <a:prstDash val="solid"/>
          </a:ln>
        </p:spPr>
        <p:txBody>
          <a:bodyPr/>
          <a:lstStyle/>
          <a:p>
            <a:endParaRPr/>
          </a:p>
        </p:txBody>
      </p:sp>
      <p:sp>
        <p:nvSpPr>
          <p:cNvPr id="32" name="Text 30"/>
          <p:cNvSpPr/>
          <p:nvPr/>
        </p:nvSpPr>
        <p:spPr>
          <a:xfrm>
            <a:off x="4910328" y="4306824"/>
            <a:ext cx="3749040" cy="484632"/>
          </a:xfrm>
          <a:prstGeom prst="rect">
            <a:avLst/>
          </a:prstGeom>
          <a:noFill/>
          <a:ln/>
        </p:spPr>
        <p:txBody>
          <a:bodyPr wrap="square" rtlCol="0" anchor="ctr"/>
          <a:lstStyle/>
          <a:p>
            <a:pPr marL="0" indent="0">
              <a:buNone/>
            </a:pPr>
            <a:r>
              <a:rPr lang="en-US" sz="1000" dirty="0">
                <a:solidFill>
                  <a:srgbClr val="1A1A2E"/>
                </a:solidFill>
              </a:rPr>
              <a:t>„Erstelle einen Haushaltsplan für 2 Personen: Aufgaben, Frequenz, Verantwortlichkeiten in Tabellenform.”</a:t>
            </a:r>
            <a:endParaRPr lang="en-US" sz="10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F-54  |  KI </a:t>
            </a:r>
            <a:r>
              <a:rPr sz="850" b="1" dirty="0" err="1">
                <a:solidFill>
                  <a:srgbClr val="FFFFFF"/>
                </a:solidFill>
                <a:latin typeface="Calibri"/>
              </a:rPr>
              <a:t>kann</a:t>
            </a:r>
            <a:r>
              <a:rPr sz="850" b="1" dirty="0">
                <a:solidFill>
                  <a:srgbClr val="FFFFFF"/>
                </a:solidFill>
                <a:latin typeface="Calibri"/>
              </a:rPr>
              <a:t> </a:t>
            </a:r>
            <a:r>
              <a:rPr sz="850" b="1" dirty="0" err="1">
                <a:solidFill>
                  <a:srgbClr val="FFFFFF"/>
                </a:solidFill>
                <a:latin typeface="Calibri"/>
              </a:rPr>
              <a:t>mehr</a:t>
            </a:r>
            <a:r>
              <a:rPr sz="850" b="1" dirty="0">
                <a:solidFill>
                  <a:srgbClr val="FFFFFF"/>
                </a:solidFill>
                <a:latin typeface="Calibri"/>
              </a:rPr>
              <a:t> — </a:t>
            </a:r>
            <a:r>
              <a:rPr sz="850" b="1" dirty="0" err="1">
                <a:solidFill>
                  <a:srgbClr val="FFFFFF"/>
                </a:solidFill>
                <a:latin typeface="Calibri"/>
              </a:rPr>
              <a:t>auch</a:t>
            </a:r>
            <a:r>
              <a:rPr sz="850" b="1" dirty="0">
                <a:solidFill>
                  <a:srgbClr val="FFFFFF"/>
                </a:solidFill>
                <a:latin typeface="Calibri"/>
              </a:rPr>
              <a:t> </a:t>
            </a:r>
            <a:r>
              <a:rPr sz="850" b="1" dirty="0" err="1">
                <a:solidFill>
                  <a:srgbClr val="FFFFFF"/>
                </a:solidFill>
                <a:latin typeface="Calibri"/>
              </a:rPr>
              <a:t>jenseits</a:t>
            </a:r>
            <a:r>
              <a:rPr sz="850" b="1" dirty="0">
                <a:solidFill>
                  <a:srgbClr val="FFFFFF"/>
                </a:solidFill>
                <a:latin typeface="Calibri"/>
              </a:rPr>
              <a:t> des </a:t>
            </a:r>
            <a:r>
              <a:rPr sz="850" b="1" dirty="0" err="1">
                <a:solidFill>
                  <a:srgbClr val="FFFFFF"/>
                </a:solidFill>
                <a:latin typeface="Calibri"/>
              </a:rPr>
              <a:t>Büros</a:t>
            </a:r>
            <a:endParaRPr sz="850" b="1" dirty="0">
              <a:solidFill>
                <a:srgbClr val="FFFFFF"/>
              </a:solidFill>
              <a:latin typeface="Calibri"/>
            </a:endParaRPr>
          </a:p>
        </p:txBody>
      </p:sp>
      <p:pic>
        <p:nvPicPr>
          <p:cNvPr id="34"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35" name="foundic_text_35">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Live-Demo</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Was passiert, wenn man KI falsch promptet?</a:t>
            </a:r>
            <a:endParaRPr lang="en-US" sz="2600" dirty="0"/>
          </a:p>
        </p:txBody>
      </p:sp>
      <p:sp>
        <p:nvSpPr>
          <p:cNvPr id="5" name="Shape 3"/>
          <p:cNvSpPr/>
          <p:nvPr/>
        </p:nvSpPr>
        <p:spPr>
          <a:xfrm>
            <a:off x="365760" y="1325880"/>
            <a:ext cx="3931920" cy="34747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3474720"/>
          </a:xfrm>
          <a:prstGeom prst="rect">
            <a:avLst/>
          </a:prstGeom>
          <a:solidFill>
            <a:srgbClr val="EF4444"/>
          </a:solidFill>
          <a:ln w="12700">
            <a:solidFill>
              <a:srgbClr val="EF4444"/>
            </a:solidFill>
            <a:prstDash val="solid"/>
          </a:ln>
        </p:spPr>
        <p:txBody>
          <a:bodyPr/>
          <a:lstStyle/>
          <a:p>
            <a:endParaRPr/>
          </a:p>
        </p:txBody>
      </p:sp>
      <p:sp>
        <p:nvSpPr>
          <p:cNvPr id="7" name="Text 5"/>
          <p:cNvSpPr/>
          <p:nvPr/>
        </p:nvSpPr>
        <p:spPr>
          <a:xfrm>
            <a:off x="594360" y="1417320"/>
            <a:ext cx="3520440" cy="411480"/>
          </a:xfrm>
          <a:prstGeom prst="rect">
            <a:avLst/>
          </a:prstGeom>
          <a:noFill/>
          <a:ln/>
        </p:spPr>
        <p:txBody>
          <a:bodyPr wrap="square" rtlCol="0" anchor="ctr"/>
          <a:lstStyle/>
          <a:p>
            <a:pPr marL="0" indent="0">
              <a:buNone/>
            </a:pPr>
            <a:r>
              <a:rPr lang="en-US" sz="1300" b="1" dirty="0">
                <a:solidFill>
                  <a:srgbClr val="EF4444"/>
                </a:solidFill>
              </a:rPr>
              <a:t>❌  SCHLECHTER PROMPT</a:t>
            </a:r>
            <a:endParaRPr lang="en-US" sz="1300" dirty="0"/>
          </a:p>
        </p:txBody>
      </p:sp>
      <p:sp>
        <p:nvSpPr>
          <p:cNvPr id="8" name="Shape 6"/>
          <p:cNvSpPr/>
          <p:nvPr/>
        </p:nvSpPr>
        <p:spPr>
          <a:xfrm>
            <a:off x="502920" y="1920240"/>
            <a:ext cx="3657600" cy="822960"/>
          </a:xfrm>
          <a:prstGeom prst="rect">
            <a:avLst/>
          </a:prstGeom>
          <a:solidFill>
            <a:srgbClr val="FEF2F2"/>
          </a:solidFill>
          <a:ln w="12700">
            <a:solidFill>
              <a:srgbClr val="FCA5A5"/>
            </a:solidFill>
            <a:prstDash val="solid"/>
          </a:ln>
        </p:spPr>
        <p:txBody>
          <a:bodyPr/>
          <a:lstStyle/>
          <a:p>
            <a:endParaRPr/>
          </a:p>
        </p:txBody>
      </p:sp>
      <p:sp>
        <p:nvSpPr>
          <p:cNvPr id="9" name="Text 7"/>
          <p:cNvSpPr/>
          <p:nvPr/>
        </p:nvSpPr>
        <p:spPr>
          <a:xfrm>
            <a:off x="594360" y="1965960"/>
            <a:ext cx="3474720" cy="731520"/>
          </a:xfrm>
          <a:prstGeom prst="rect">
            <a:avLst/>
          </a:prstGeom>
          <a:noFill/>
          <a:ln/>
        </p:spPr>
        <p:txBody>
          <a:bodyPr wrap="square" rtlCol="0" anchor="ctr"/>
          <a:lstStyle/>
          <a:p>
            <a:pPr marL="0" indent="0">
              <a:buNone/>
            </a:pPr>
            <a:r>
              <a:rPr lang="en-US" sz="1300" i="1" dirty="0">
                <a:solidFill>
                  <a:srgbClr val="1A1A2E"/>
                </a:solidFill>
              </a:rPr>
              <a:t>„Schreib mir was über Marketing.“</a:t>
            </a:r>
            <a:endParaRPr lang="en-US" sz="1300" dirty="0"/>
          </a:p>
        </p:txBody>
      </p:sp>
      <p:sp>
        <p:nvSpPr>
          <p:cNvPr id="10" name="Text 8"/>
          <p:cNvSpPr/>
          <p:nvPr/>
        </p:nvSpPr>
        <p:spPr>
          <a:xfrm>
            <a:off x="594360" y="2834640"/>
            <a:ext cx="3474720" cy="274320"/>
          </a:xfrm>
          <a:prstGeom prst="rect">
            <a:avLst/>
          </a:prstGeom>
          <a:noFill/>
          <a:ln/>
        </p:spPr>
        <p:txBody>
          <a:bodyPr wrap="square" rtlCol="0" anchor="ctr"/>
          <a:lstStyle/>
          <a:p>
            <a:pPr marL="0" indent="0">
              <a:buNone/>
            </a:pPr>
            <a:r>
              <a:rPr lang="en-US" sz="1100" b="1" dirty="0">
                <a:solidFill>
                  <a:srgbClr val="EF4444"/>
                </a:solidFill>
              </a:rPr>
              <a:t>Ergebnis:</a:t>
            </a:r>
            <a:endParaRPr lang="en-US" sz="1100" dirty="0"/>
          </a:p>
        </p:txBody>
      </p:sp>
      <p:sp>
        <p:nvSpPr>
          <p:cNvPr id="11" name="Text 9"/>
          <p:cNvSpPr/>
          <p:nvPr/>
        </p:nvSpPr>
        <p:spPr>
          <a:xfrm>
            <a:off x="594360" y="3108960"/>
            <a:ext cx="3474720" cy="347472"/>
          </a:xfrm>
          <a:prstGeom prst="rect">
            <a:avLst/>
          </a:prstGeom>
          <a:noFill/>
          <a:ln/>
        </p:spPr>
        <p:txBody>
          <a:bodyPr wrap="square" rtlCol="0" anchor="ctr"/>
          <a:lstStyle/>
          <a:p>
            <a:pPr marL="0" indent="0">
              <a:buNone/>
            </a:pPr>
            <a:r>
              <a:rPr lang="en-US" sz="1200" dirty="0">
                <a:solidFill>
                  <a:srgbClr val="EF4444"/>
                </a:solidFill>
              </a:rPr>
              <a:t>✗  Generisch, unbrauchbar</a:t>
            </a:r>
            <a:endParaRPr lang="en-US" sz="1200" dirty="0"/>
          </a:p>
        </p:txBody>
      </p:sp>
      <p:sp>
        <p:nvSpPr>
          <p:cNvPr id="12" name="Text 10"/>
          <p:cNvSpPr/>
          <p:nvPr/>
        </p:nvSpPr>
        <p:spPr>
          <a:xfrm>
            <a:off x="594360" y="3493008"/>
            <a:ext cx="3474720" cy="347472"/>
          </a:xfrm>
          <a:prstGeom prst="rect">
            <a:avLst/>
          </a:prstGeom>
          <a:noFill/>
          <a:ln/>
        </p:spPr>
        <p:txBody>
          <a:bodyPr wrap="square" rtlCol="0" anchor="ctr"/>
          <a:lstStyle/>
          <a:p>
            <a:pPr marL="0" indent="0">
              <a:buNone/>
            </a:pPr>
            <a:r>
              <a:rPr lang="en-US" sz="1200" dirty="0">
                <a:solidFill>
                  <a:srgbClr val="EF4444"/>
                </a:solidFill>
              </a:rPr>
              <a:t>✗  Keine Zielgruppe</a:t>
            </a:r>
            <a:endParaRPr lang="en-US" sz="1200" dirty="0"/>
          </a:p>
        </p:txBody>
      </p:sp>
      <p:sp>
        <p:nvSpPr>
          <p:cNvPr id="13" name="Text 11"/>
          <p:cNvSpPr/>
          <p:nvPr/>
        </p:nvSpPr>
        <p:spPr>
          <a:xfrm>
            <a:off x="594360" y="3877056"/>
            <a:ext cx="3474720" cy="347472"/>
          </a:xfrm>
          <a:prstGeom prst="rect">
            <a:avLst/>
          </a:prstGeom>
          <a:noFill/>
          <a:ln/>
        </p:spPr>
        <p:txBody>
          <a:bodyPr wrap="square" rtlCol="0" anchor="ctr"/>
          <a:lstStyle/>
          <a:p>
            <a:pPr marL="0" indent="0">
              <a:buNone/>
            </a:pPr>
            <a:r>
              <a:rPr lang="en-US" sz="1200" dirty="0">
                <a:solidFill>
                  <a:srgbClr val="EF4444"/>
                </a:solidFill>
              </a:rPr>
              <a:t>✗  Falscher Ton</a:t>
            </a:r>
            <a:endParaRPr lang="en-US" sz="1200" dirty="0"/>
          </a:p>
        </p:txBody>
      </p:sp>
      <p:sp>
        <p:nvSpPr>
          <p:cNvPr id="14" name="Text 12"/>
          <p:cNvSpPr/>
          <p:nvPr/>
        </p:nvSpPr>
        <p:spPr>
          <a:xfrm>
            <a:off x="594360" y="4261104"/>
            <a:ext cx="3474720" cy="347472"/>
          </a:xfrm>
          <a:prstGeom prst="rect">
            <a:avLst/>
          </a:prstGeom>
          <a:noFill/>
          <a:ln/>
        </p:spPr>
        <p:txBody>
          <a:bodyPr wrap="square" rtlCol="0" anchor="ctr"/>
          <a:lstStyle/>
          <a:p>
            <a:pPr marL="0" indent="0">
              <a:buNone/>
            </a:pPr>
            <a:r>
              <a:rPr lang="en-US" sz="1200" dirty="0">
                <a:solidFill>
                  <a:srgbClr val="EF4444"/>
                </a:solidFill>
              </a:rPr>
              <a:t>✗  Muss komplett überarbeitet werden</a:t>
            </a:r>
            <a:endParaRPr lang="en-US" sz="1200" dirty="0"/>
          </a:p>
        </p:txBody>
      </p:sp>
      <p:sp>
        <p:nvSpPr>
          <p:cNvPr id="15" name="Shape 13"/>
          <p:cNvSpPr/>
          <p:nvPr/>
        </p:nvSpPr>
        <p:spPr>
          <a:xfrm>
            <a:off x="4663440" y="1325880"/>
            <a:ext cx="4069080" cy="347472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6" name="Shape 14"/>
          <p:cNvSpPr/>
          <p:nvPr/>
        </p:nvSpPr>
        <p:spPr>
          <a:xfrm>
            <a:off x="4663440" y="1325880"/>
            <a:ext cx="64008" cy="3474720"/>
          </a:xfrm>
          <a:prstGeom prst="rect">
            <a:avLst/>
          </a:prstGeom>
          <a:solidFill>
            <a:srgbClr val="10B981"/>
          </a:solidFill>
          <a:ln w="12700">
            <a:solidFill>
              <a:srgbClr val="10B981"/>
            </a:solidFill>
            <a:prstDash val="solid"/>
          </a:ln>
        </p:spPr>
        <p:txBody>
          <a:bodyPr/>
          <a:lstStyle/>
          <a:p>
            <a:endParaRPr/>
          </a:p>
        </p:txBody>
      </p:sp>
      <p:sp>
        <p:nvSpPr>
          <p:cNvPr id="17" name="Text 15"/>
          <p:cNvSpPr/>
          <p:nvPr/>
        </p:nvSpPr>
        <p:spPr>
          <a:xfrm>
            <a:off x="4892040" y="1417320"/>
            <a:ext cx="3657600" cy="411480"/>
          </a:xfrm>
          <a:prstGeom prst="rect">
            <a:avLst/>
          </a:prstGeom>
          <a:noFill/>
          <a:ln/>
        </p:spPr>
        <p:txBody>
          <a:bodyPr wrap="square" rtlCol="0" anchor="ctr"/>
          <a:lstStyle/>
          <a:p>
            <a:pPr marL="0" indent="0">
              <a:buNone/>
            </a:pPr>
            <a:r>
              <a:rPr lang="en-US" sz="1300" b="1" dirty="0">
                <a:solidFill>
                  <a:srgbClr val="10B981"/>
                </a:solidFill>
              </a:rPr>
              <a:t>✅  GUTER PROMPT</a:t>
            </a:r>
            <a:endParaRPr lang="en-US" sz="1300" dirty="0"/>
          </a:p>
        </p:txBody>
      </p:sp>
      <p:sp>
        <p:nvSpPr>
          <p:cNvPr id="18" name="Shape 16"/>
          <p:cNvSpPr/>
          <p:nvPr/>
        </p:nvSpPr>
        <p:spPr>
          <a:xfrm>
            <a:off x="4800600" y="1920240"/>
            <a:ext cx="3794760" cy="1097280"/>
          </a:xfrm>
          <a:prstGeom prst="rect">
            <a:avLst/>
          </a:prstGeom>
          <a:solidFill>
            <a:srgbClr val="F0FDF4"/>
          </a:solidFill>
          <a:ln w="12700">
            <a:solidFill>
              <a:srgbClr val="86EFAC"/>
            </a:solidFill>
            <a:prstDash val="solid"/>
          </a:ln>
        </p:spPr>
        <p:txBody>
          <a:bodyPr/>
          <a:lstStyle/>
          <a:p>
            <a:endParaRPr/>
          </a:p>
        </p:txBody>
      </p:sp>
      <p:sp>
        <p:nvSpPr>
          <p:cNvPr id="19" name="Text 17"/>
          <p:cNvSpPr/>
          <p:nvPr/>
        </p:nvSpPr>
        <p:spPr>
          <a:xfrm>
            <a:off x="4892040" y="1965960"/>
            <a:ext cx="3611880" cy="1005840"/>
          </a:xfrm>
          <a:prstGeom prst="rect">
            <a:avLst/>
          </a:prstGeom>
          <a:noFill/>
          <a:ln/>
        </p:spPr>
        <p:txBody>
          <a:bodyPr wrap="square" rtlCol="0" anchor="ctr"/>
          <a:lstStyle/>
          <a:p>
            <a:pPr marL="0" indent="0">
              <a:buNone/>
            </a:pPr>
            <a:r>
              <a:rPr lang="en-US" sz="1100" i="1" dirty="0">
                <a:solidFill>
                  <a:srgbClr val="1A1A2E"/>
                </a:solidFill>
              </a:rPr>
              <a:t>„Du bist Marketing-Experte. Schreib 3 LinkedIn-Post-Ideen für ein B2B-SaaS-Startup, das IT-Sicherheit anbietet. Zielgruppe: CIOs. Ton: professionell, aber nahbar. Format: je max. 150 Wörter.”</a:t>
            </a:r>
            <a:endParaRPr lang="en-US" sz="1100" dirty="0"/>
          </a:p>
        </p:txBody>
      </p:sp>
      <p:sp>
        <p:nvSpPr>
          <p:cNvPr id="20" name="Text 18"/>
          <p:cNvSpPr/>
          <p:nvPr/>
        </p:nvSpPr>
        <p:spPr>
          <a:xfrm>
            <a:off x="4892040" y="3108960"/>
            <a:ext cx="3657600" cy="274320"/>
          </a:xfrm>
          <a:prstGeom prst="rect">
            <a:avLst/>
          </a:prstGeom>
          <a:noFill/>
          <a:ln/>
        </p:spPr>
        <p:txBody>
          <a:bodyPr wrap="square" rtlCol="0" anchor="ctr"/>
          <a:lstStyle/>
          <a:p>
            <a:pPr marL="0" indent="0">
              <a:buNone/>
            </a:pPr>
            <a:r>
              <a:rPr lang="en-US" sz="1100" b="1" dirty="0">
                <a:solidFill>
                  <a:srgbClr val="10B981"/>
                </a:solidFill>
              </a:rPr>
              <a:t>Ergebnis:</a:t>
            </a:r>
            <a:endParaRPr lang="en-US" sz="1100" dirty="0"/>
          </a:p>
        </p:txBody>
      </p:sp>
      <p:sp>
        <p:nvSpPr>
          <p:cNvPr id="21" name="Text 19"/>
          <p:cNvSpPr/>
          <p:nvPr/>
        </p:nvSpPr>
        <p:spPr>
          <a:xfrm>
            <a:off x="4892040" y="3383280"/>
            <a:ext cx="3657600" cy="320040"/>
          </a:xfrm>
          <a:prstGeom prst="rect">
            <a:avLst/>
          </a:prstGeom>
          <a:noFill/>
          <a:ln/>
        </p:spPr>
        <p:txBody>
          <a:bodyPr wrap="square" rtlCol="0" anchor="ctr"/>
          <a:lstStyle/>
          <a:p>
            <a:pPr marL="0" indent="0">
              <a:buNone/>
            </a:pPr>
            <a:r>
              <a:rPr lang="en-US" sz="1200" dirty="0">
                <a:solidFill>
                  <a:srgbClr val="10B981"/>
                </a:solidFill>
              </a:rPr>
              <a:t>✓  Sofort verwendbar</a:t>
            </a:r>
            <a:endParaRPr lang="en-US" sz="1200" dirty="0"/>
          </a:p>
        </p:txBody>
      </p:sp>
      <p:sp>
        <p:nvSpPr>
          <p:cNvPr id="22" name="Text 20"/>
          <p:cNvSpPr/>
          <p:nvPr/>
        </p:nvSpPr>
        <p:spPr>
          <a:xfrm>
            <a:off x="4892040" y="3730752"/>
            <a:ext cx="3657600" cy="320040"/>
          </a:xfrm>
          <a:prstGeom prst="rect">
            <a:avLst/>
          </a:prstGeom>
          <a:noFill/>
          <a:ln/>
        </p:spPr>
        <p:txBody>
          <a:bodyPr wrap="square" rtlCol="0" anchor="ctr"/>
          <a:lstStyle/>
          <a:p>
            <a:pPr marL="0" indent="0">
              <a:buNone/>
            </a:pPr>
            <a:r>
              <a:rPr lang="en-US" sz="1200" dirty="0">
                <a:solidFill>
                  <a:srgbClr val="10B981"/>
                </a:solidFill>
              </a:rPr>
              <a:t>✓  Perfekte Zielgruppe</a:t>
            </a:r>
            <a:endParaRPr lang="en-US" sz="1200" dirty="0"/>
          </a:p>
        </p:txBody>
      </p:sp>
      <p:sp>
        <p:nvSpPr>
          <p:cNvPr id="23" name="Text 21"/>
          <p:cNvSpPr/>
          <p:nvPr/>
        </p:nvSpPr>
        <p:spPr>
          <a:xfrm>
            <a:off x="4892040" y="4078224"/>
            <a:ext cx="3657600" cy="320040"/>
          </a:xfrm>
          <a:prstGeom prst="rect">
            <a:avLst/>
          </a:prstGeom>
          <a:noFill/>
          <a:ln/>
        </p:spPr>
        <p:txBody>
          <a:bodyPr wrap="square" rtlCol="0" anchor="ctr"/>
          <a:lstStyle/>
          <a:p>
            <a:pPr marL="0" indent="0">
              <a:buNone/>
            </a:pPr>
            <a:r>
              <a:rPr lang="en-US" sz="1200" dirty="0">
                <a:solidFill>
                  <a:srgbClr val="10B981"/>
                </a:solidFill>
              </a:rPr>
              <a:t>✓  Richtiger Ton &amp; Format</a:t>
            </a:r>
            <a:endParaRPr lang="en-US" sz="1200" dirty="0"/>
          </a:p>
        </p:txBody>
      </p:sp>
      <p:sp>
        <p:nvSpPr>
          <p:cNvPr id="24" name="Text 22"/>
          <p:cNvSpPr/>
          <p:nvPr/>
        </p:nvSpPr>
        <p:spPr>
          <a:xfrm>
            <a:off x="4892040" y="4425696"/>
            <a:ext cx="3657600" cy="320040"/>
          </a:xfrm>
          <a:prstGeom prst="rect">
            <a:avLst/>
          </a:prstGeom>
          <a:noFill/>
          <a:ln/>
        </p:spPr>
        <p:txBody>
          <a:bodyPr wrap="square" rtlCol="0" anchor="ctr"/>
          <a:lstStyle/>
          <a:p>
            <a:pPr marL="0" indent="0">
              <a:buNone/>
            </a:pPr>
            <a:r>
              <a:rPr lang="en-US" sz="1200" dirty="0">
                <a:solidFill>
                  <a:srgbClr val="10B981"/>
                </a:solidFill>
              </a:rPr>
              <a:t>✓  0 Nacharbeit nötig</a:t>
            </a:r>
            <a:endParaRPr lang="en-US" sz="1200" dirty="0"/>
          </a:p>
        </p:txBody>
      </p:sp>
      <p:sp>
        <p:nvSpPr>
          <p:cNvPr id="25" name="Shape 23"/>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26" name="Text 24"/>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Der Unterschied liegt nicht im Tool - er liegt im Prompt.</a:t>
            </a:r>
            <a:endParaRPr lang="en-US" sz="1400" dirty="0"/>
          </a:p>
        </p:txBody>
      </p:sp>
      <p:sp>
        <p:nvSpPr>
          <p:cNvPr id="27" name="TextBox 2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F-06  |  Was </a:t>
            </a:r>
            <a:r>
              <a:rPr sz="850" b="1" dirty="0" err="1">
                <a:solidFill>
                  <a:srgbClr val="FFFFFF"/>
                </a:solidFill>
                <a:latin typeface="Calibri"/>
              </a:rPr>
              <a:t>passiert</a:t>
            </a:r>
            <a:r>
              <a:rPr sz="850" b="1" dirty="0">
                <a:solidFill>
                  <a:srgbClr val="FFFFFF"/>
                </a:solidFill>
                <a:latin typeface="Calibri"/>
              </a:rPr>
              <a:t>, </a:t>
            </a:r>
            <a:r>
              <a:rPr sz="850" b="1" dirty="0" err="1">
                <a:solidFill>
                  <a:srgbClr val="FFFFFF"/>
                </a:solidFill>
                <a:latin typeface="Calibri"/>
              </a:rPr>
              <a:t>wenn</a:t>
            </a:r>
            <a:r>
              <a:rPr sz="850" b="1" dirty="0">
                <a:solidFill>
                  <a:srgbClr val="FFFFFF"/>
                </a:solidFill>
                <a:latin typeface="Calibri"/>
              </a:rPr>
              <a:t> man KI </a:t>
            </a:r>
            <a:r>
              <a:rPr sz="850" b="1" dirty="0" err="1">
                <a:solidFill>
                  <a:srgbClr val="FFFFFF"/>
                </a:solidFill>
                <a:latin typeface="Calibri"/>
              </a:rPr>
              <a:t>falsch</a:t>
            </a:r>
            <a:r>
              <a:rPr sz="850" b="1" dirty="0">
                <a:solidFill>
                  <a:srgbClr val="FFFFFF"/>
                </a:solidFill>
                <a:latin typeface="Calibri"/>
              </a:rPr>
              <a:t> </a:t>
            </a:r>
            <a:r>
              <a:rPr sz="850" b="1" dirty="0" err="1">
                <a:solidFill>
                  <a:srgbClr val="FFFFFF"/>
                </a:solidFill>
                <a:latin typeface="Calibri"/>
              </a:rPr>
              <a:t>promptet</a:t>
            </a:r>
            <a:r>
              <a:rPr sz="850" b="1" dirty="0">
                <a:solidFill>
                  <a:srgbClr val="FFFFFF"/>
                </a:solidFill>
                <a:latin typeface="Calibri"/>
              </a:rPr>
              <a:t>?</a:t>
            </a:r>
          </a:p>
        </p:txBody>
      </p:sp>
      <p:pic>
        <p:nvPicPr>
          <p:cNvPr id="28"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9" name="foundic_text_29">
            <a:hlinkClick r:id="rId3"/>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Kritischer Umgang mit KI</a:t>
            </a:r>
            <a:endParaRPr lang="en-US" sz="1100" dirty="0"/>
          </a:p>
        </p:txBody>
      </p:sp>
      <p:sp>
        <p:nvSpPr>
          <p:cNvPr id="4" name="Text 2"/>
          <p:cNvSpPr/>
          <p:nvPr/>
        </p:nvSpPr>
        <p:spPr>
          <a:xfrm>
            <a:off x="457200" y="594360"/>
            <a:ext cx="8229600" cy="594360"/>
          </a:xfrm>
          <a:prstGeom prst="rect">
            <a:avLst/>
          </a:prstGeom>
          <a:noFill/>
          <a:ln/>
        </p:spPr>
        <p:txBody>
          <a:bodyPr wrap="square" rtlCol="0" anchor="ctr"/>
          <a:lstStyle/>
          <a:p>
            <a:pPr marL="0" indent="0">
              <a:buNone/>
            </a:pPr>
            <a:r>
              <a:rPr lang="en-US" sz="2600" b="1" dirty="0">
                <a:solidFill>
                  <a:srgbClr val="1A1A2E"/>
                </a:solidFill>
              </a:rPr>
              <a:t>Warum KI manchmal lügt — und wie Sie es erkennen</a:t>
            </a:r>
            <a:endParaRPr lang="en-US" sz="2600" dirty="0"/>
          </a:p>
        </p:txBody>
      </p:sp>
      <p:sp>
        <p:nvSpPr>
          <p:cNvPr id="5" name="Shape 3"/>
          <p:cNvSpPr/>
          <p:nvPr/>
        </p:nvSpPr>
        <p:spPr>
          <a:xfrm>
            <a:off x="365760" y="1325880"/>
            <a:ext cx="8412480" cy="91440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6" name="Shape 4"/>
          <p:cNvSpPr/>
          <p:nvPr/>
        </p:nvSpPr>
        <p:spPr>
          <a:xfrm>
            <a:off x="365760" y="1325880"/>
            <a:ext cx="64008" cy="914400"/>
          </a:xfrm>
          <a:prstGeom prst="rect">
            <a:avLst/>
          </a:prstGeom>
          <a:solidFill>
            <a:srgbClr val="F59E0B"/>
          </a:solidFill>
          <a:ln w="12700">
            <a:solidFill>
              <a:srgbClr val="F59E0B"/>
            </a:solidFill>
            <a:prstDash val="solid"/>
          </a:ln>
        </p:spPr>
        <p:txBody>
          <a:bodyPr/>
          <a:lstStyle/>
          <a:p>
            <a:endParaRPr/>
          </a:p>
        </p:txBody>
      </p:sp>
      <p:pic>
        <p:nvPicPr>
          <p:cNvPr id="7" name="Image 0" descr="preencoded.png"/>
          <p:cNvPicPr>
            <a:picLocks noChangeAspect="1"/>
          </p:cNvPicPr>
          <p:nvPr/>
        </p:nvPicPr>
        <p:blipFill>
          <a:blip r:embed="rId3"/>
          <a:stretch>
            <a:fillRect/>
          </a:stretch>
        </p:blipFill>
        <p:spPr>
          <a:xfrm>
            <a:off x="548640" y="1463040"/>
            <a:ext cx="457200" cy="457200"/>
          </a:xfrm>
          <a:prstGeom prst="rect">
            <a:avLst/>
          </a:prstGeom>
        </p:spPr>
      </p:pic>
      <p:sp>
        <p:nvSpPr>
          <p:cNvPr id="8" name="Text 5"/>
          <p:cNvSpPr/>
          <p:nvPr/>
        </p:nvSpPr>
        <p:spPr>
          <a:xfrm>
            <a:off x="1188720" y="1371600"/>
            <a:ext cx="3657600" cy="365760"/>
          </a:xfrm>
          <a:prstGeom prst="rect">
            <a:avLst/>
          </a:prstGeom>
          <a:noFill/>
          <a:ln/>
        </p:spPr>
        <p:txBody>
          <a:bodyPr wrap="square" rtlCol="0" anchor="ctr"/>
          <a:lstStyle/>
          <a:p>
            <a:pPr marL="0" indent="0">
              <a:buNone/>
            </a:pPr>
            <a:r>
              <a:rPr lang="en-US" sz="1400" b="1" dirty="0">
                <a:solidFill>
                  <a:srgbClr val="F59E0B"/>
                </a:solidFill>
              </a:rPr>
              <a:t>Was sind Halluzinationen?</a:t>
            </a:r>
            <a:endParaRPr lang="en-US" sz="1400" dirty="0"/>
          </a:p>
        </p:txBody>
      </p:sp>
      <p:sp>
        <p:nvSpPr>
          <p:cNvPr id="9" name="Text 6"/>
          <p:cNvSpPr/>
          <p:nvPr/>
        </p:nvSpPr>
        <p:spPr>
          <a:xfrm>
            <a:off x="1188720" y="1719072"/>
            <a:ext cx="7315200" cy="365760"/>
          </a:xfrm>
          <a:prstGeom prst="rect">
            <a:avLst/>
          </a:prstGeom>
          <a:noFill/>
          <a:ln/>
        </p:spPr>
        <p:txBody>
          <a:bodyPr wrap="square" rtlCol="0" anchor="ctr"/>
          <a:lstStyle/>
          <a:p>
            <a:pPr marL="0" indent="0">
              <a:buNone/>
            </a:pPr>
            <a:r>
              <a:rPr lang="en-US" sz="1300" dirty="0">
                <a:solidFill>
                  <a:srgbClr val="1A1A2E"/>
                </a:solidFill>
              </a:rPr>
              <a:t>KI erfindet plausibel klingende, aber falsche Fakten — ohne es zu merken.</a:t>
            </a:r>
            <a:endParaRPr lang="en-US" sz="1300" dirty="0"/>
          </a:p>
        </p:txBody>
      </p:sp>
      <p:sp>
        <p:nvSpPr>
          <p:cNvPr id="10" name="Shape 7"/>
          <p:cNvSpPr/>
          <p:nvPr/>
        </p:nvSpPr>
        <p:spPr>
          <a:xfrm>
            <a:off x="36576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1" name="Shape 8"/>
          <p:cNvSpPr/>
          <p:nvPr/>
        </p:nvSpPr>
        <p:spPr>
          <a:xfrm>
            <a:off x="365760" y="2423160"/>
            <a:ext cx="64008" cy="2423160"/>
          </a:xfrm>
          <a:prstGeom prst="rect">
            <a:avLst/>
          </a:prstGeom>
          <a:solidFill>
            <a:srgbClr val="EF4444"/>
          </a:solidFill>
          <a:ln w="12700">
            <a:solidFill>
              <a:srgbClr val="EF4444"/>
            </a:solidFill>
            <a:prstDash val="solid"/>
          </a:ln>
        </p:spPr>
        <p:txBody>
          <a:bodyPr/>
          <a:lstStyle/>
          <a:p>
            <a:endParaRPr/>
          </a:p>
        </p:txBody>
      </p:sp>
      <p:pic>
        <p:nvPicPr>
          <p:cNvPr id="12" name="Image 1" descr="preencoded.png"/>
          <p:cNvPicPr>
            <a:picLocks noChangeAspect="1"/>
          </p:cNvPicPr>
          <p:nvPr/>
        </p:nvPicPr>
        <p:blipFill>
          <a:blip r:embed="rId4"/>
          <a:stretch>
            <a:fillRect/>
          </a:stretch>
        </p:blipFill>
        <p:spPr>
          <a:xfrm>
            <a:off x="548640" y="2542032"/>
            <a:ext cx="365760" cy="365760"/>
          </a:xfrm>
          <a:prstGeom prst="rect">
            <a:avLst/>
          </a:prstGeom>
        </p:spPr>
      </p:pic>
      <p:sp>
        <p:nvSpPr>
          <p:cNvPr id="13" name="Text 9"/>
          <p:cNvSpPr/>
          <p:nvPr/>
        </p:nvSpPr>
        <p:spPr>
          <a:xfrm>
            <a:off x="1051560" y="2542032"/>
            <a:ext cx="1828800" cy="384048"/>
          </a:xfrm>
          <a:prstGeom prst="rect">
            <a:avLst/>
          </a:prstGeom>
          <a:noFill/>
          <a:ln/>
        </p:spPr>
        <p:txBody>
          <a:bodyPr wrap="square" rtlCol="0" anchor="ctr"/>
          <a:lstStyle/>
          <a:p>
            <a:pPr marL="0" indent="0">
              <a:buNone/>
            </a:pPr>
            <a:r>
              <a:rPr lang="en-US" sz="1300" b="1" dirty="0">
                <a:solidFill>
                  <a:srgbClr val="EF4444"/>
                </a:solidFill>
              </a:rPr>
              <a:t>Typische Fälle</a:t>
            </a:r>
            <a:endParaRPr lang="en-US" sz="1300" dirty="0"/>
          </a:p>
        </p:txBody>
      </p:sp>
      <p:sp>
        <p:nvSpPr>
          <p:cNvPr id="14" name="Text 10"/>
          <p:cNvSpPr/>
          <p:nvPr/>
        </p:nvSpPr>
        <p:spPr>
          <a:xfrm>
            <a:off x="548640" y="3017520"/>
            <a:ext cx="2331720" cy="384048"/>
          </a:xfrm>
          <a:prstGeom prst="rect">
            <a:avLst/>
          </a:prstGeom>
          <a:noFill/>
          <a:ln/>
        </p:spPr>
        <p:txBody>
          <a:bodyPr wrap="square" rtlCol="0" anchor="ctr"/>
          <a:lstStyle/>
          <a:p>
            <a:pPr marL="0" indent="0">
              <a:buNone/>
            </a:pPr>
            <a:r>
              <a:rPr lang="en-US" sz="1200" dirty="0">
                <a:solidFill>
                  <a:srgbClr val="1A1A2E"/>
                </a:solidFill>
              </a:rPr>
              <a:t>→ Erfundene Quellen &amp; Studien</a:t>
            </a:r>
            <a:endParaRPr lang="en-US" sz="1200" dirty="0"/>
          </a:p>
        </p:txBody>
      </p:sp>
      <p:sp>
        <p:nvSpPr>
          <p:cNvPr id="15" name="Text 11"/>
          <p:cNvSpPr/>
          <p:nvPr/>
        </p:nvSpPr>
        <p:spPr>
          <a:xfrm>
            <a:off x="548640" y="3456432"/>
            <a:ext cx="2331720" cy="384048"/>
          </a:xfrm>
          <a:prstGeom prst="rect">
            <a:avLst/>
          </a:prstGeom>
          <a:noFill/>
          <a:ln/>
        </p:spPr>
        <p:txBody>
          <a:bodyPr wrap="square" rtlCol="0" anchor="ctr"/>
          <a:lstStyle/>
          <a:p>
            <a:pPr marL="0" indent="0">
              <a:buNone/>
            </a:pPr>
            <a:r>
              <a:rPr lang="en-US" sz="1200" dirty="0">
                <a:solidFill>
                  <a:srgbClr val="1A1A2E"/>
                </a:solidFill>
              </a:rPr>
              <a:t>→ Falsche Zahlen &amp; Statistiken</a:t>
            </a:r>
            <a:endParaRPr lang="en-US" sz="1200" dirty="0"/>
          </a:p>
        </p:txBody>
      </p:sp>
      <p:sp>
        <p:nvSpPr>
          <p:cNvPr id="16" name="Text 12"/>
          <p:cNvSpPr/>
          <p:nvPr/>
        </p:nvSpPr>
        <p:spPr>
          <a:xfrm>
            <a:off x="548640" y="3895344"/>
            <a:ext cx="2331720" cy="384048"/>
          </a:xfrm>
          <a:prstGeom prst="rect">
            <a:avLst/>
          </a:prstGeom>
          <a:noFill/>
          <a:ln/>
        </p:spPr>
        <p:txBody>
          <a:bodyPr wrap="square" rtlCol="0" anchor="ctr"/>
          <a:lstStyle/>
          <a:p>
            <a:pPr marL="0" indent="0">
              <a:buNone/>
            </a:pPr>
            <a:r>
              <a:rPr lang="en-US" sz="1200" dirty="0">
                <a:solidFill>
                  <a:srgbClr val="1A1A2E"/>
                </a:solidFill>
              </a:rPr>
              <a:t>→ Nicht-existente Gesetze zitiert</a:t>
            </a:r>
            <a:endParaRPr lang="en-US" sz="1200" dirty="0"/>
          </a:p>
        </p:txBody>
      </p:sp>
      <p:sp>
        <p:nvSpPr>
          <p:cNvPr id="17" name="Shape 13"/>
          <p:cNvSpPr/>
          <p:nvPr/>
        </p:nvSpPr>
        <p:spPr>
          <a:xfrm>
            <a:off x="320040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18" name="Shape 14"/>
          <p:cNvSpPr/>
          <p:nvPr/>
        </p:nvSpPr>
        <p:spPr>
          <a:xfrm>
            <a:off x="3200400" y="2423160"/>
            <a:ext cx="64008" cy="2423160"/>
          </a:xfrm>
          <a:prstGeom prst="rect">
            <a:avLst/>
          </a:prstGeom>
          <a:solidFill>
            <a:srgbClr val="F59E0B"/>
          </a:solidFill>
          <a:ln w="12700">
            <a:solidFill>
              <a:srgbClr val="F59E0B"/>
            </a:solidFill>
            <a:prstDash val="solid"/>
          </a:ln>
        </p:spPr>
        <p:txBody>
          <a:bodyPr/>
          <a:lstStyle/>
          <a:p>
            <a:endParaRPr/>
          </a:p>
        </p:txBody>
      </p:sp>
      <p:pic>
        <p:nvPicPr>
          <p:cNvPr id="19" name="Image 2" descr="preencoded.png"/>
          <p:cNvPicPr>
            <a:picLocks noChangeAspect="1"/>
          </p:cNvPicPr>
          <p:nvPr/>
        </p:nvPicPr>
        <p:blipFill>
          <a:blip r:embed="rId5"/>
          <a:stretch>
            <a:fillRect/>
          </a:stretch>
        </p:blipFill>
        <p:spPr>
          <a:xfrm>
            <a:off x="3383280" y="2542032"/>
            <a:ext cx="365760" cy="365760"/>
          </a:xfrm>
          <a:prstGeom prst="rect">
            <a:avLst/>
          </a:prstGeom>
        </p:spPr>
      </p:pic>
      <p:sp>
        <p:nvSpPr>
          <p:cNvPr id="20" name="Text 15"/>
          <p:cNvSpPr/>
          <p:nvPr/>
        </p:nvSpPr>
        <p:spPr>
          <a:xfrm>
            <a:off x="3886200" y="2542032"/>
            <a:ext cx="1828800" cy="384048"/>
          </a:xfrm>
          <a:prstGeom prst="rect">
            <a:avLst/>
          </a:prstGeom>
          <a:noFill/>
          <a:ln/>
        </p:spPr>
        <p:txBody>
          <a:bodyPr wrap="square" rtlCol="0" anchor="ctr"/>
          <a:lstStyle/>
          <a:p>
            <a:pPr marL="0" indent="0">
              <a:buNone/>
            </a:pPr>
            <a:r>
              <a:rPr lang="en-US" sz="1300" b="1" dirty="0">
                <a:solidFill>
                  <a:srgbClr val="F59E0B"/>
                </a:solidFill>
              </a:rPr>
              <a:t>Ursachen</a:t>
            </a:r>
            <a:endParaRPr lang="en-US" sz="1300" dirty="0"/>
          </a:p>
        </p:txBody>
      </p:sp>
      <p:sp>
        <p:nvSpPr>
          <p:cNvPr id="21" name="Text 16"/>
          <p:cNvSpPr/>
          <p:nvPr/>
        </p:nvSpPr>
        <p:spPr>
          <a:xfrm>
            <a:off x="3383280" y="3017520"/>
            <a:ext cx="2331720" cy="384048"/>
          </a:xfrm>
          <a:prstGeom prst="rect">
            <a:avLst/>
          </a:prstGeom>
          <a:noFill/>
          <a:ln/>
        </p:spPr>
        <p:txBody>
          <a:bodyPr wrap="square" rtlCol="0" anchor="ctr"/>
          <a:lstStyle/>
          <a:p>
            <a:pPr marL="0" indent="0">
              <a:buNone/>
            </a:pPr>
            <a:r>
              <a:rPr lang="en-US" sz="1200" dirty="0">
                <a:solidFill>
                  <a:srgbClr val="1A1A2E"/>
                </a:solidFill>
              </a:rPr>
              <a:t>→ Training auf Wahrscheinlichkeit</a:t>
            </a:r>
            <a:endParaRPr lang="en-US" sz="1200" dirty="0"/>
          </a:p>
        </p:txBody>
      </p:sp>
      <p:sp>
        <p:nvSpPr>
          <p:cNvPr id="22" name="Text 17"/>
          <p:cNvSpPr/>
          <p:nvPr/>
        </p:nvSpPr>
        <p:spPr>
          <a:xfrm>
            <a:off x="3383280" y="3456432"/>
            <a:ext cx="2331720" cy="384048"/>
          </a:xfrm>
          <a:prstGeom prst="rect">
            <a:avLst/>
          </a:prstGeom>
          <a:noFill/>
          <a:ln/>
        </p:spPr>
        <p:txBody>
          <a:bodyPr wrap="square" rtlCol="0" anchor="ctr"/>
          <a:lstStyle/>
          <a:p>
            <a:pPr marL="0" indent="0">
              <a:buNone/>
            </a:pPr>
            <a:r>
              <a:rPr lang="en-US" sz="1200" dirty="0">
                <a:solidFill>
                  <a:srgbClr val="1A1A2E"/>
                </a:solidFill>
              </a:rPr>
              <a:t>→ Kein echtes Weltverständnis</a:t>
            </a:r>
            <a:endParaRPr lang="en-US" sz="1200" dirty="0"/>
          </a:p>
        </p:txBody>
      </p:sp>
      <p:sp>
        <p:nvSpPr>
          <p:cNvPr id="23" name="Text 18"/>
          <p:cNvSpPr/>
          <p:nvPr/>
        </p:nvSpPr>
        <p:spPr>
          <a:xfrm>
            <a:off x="3383280" y="3895344"/>
            <a:ext cx="2331720" cy="384048"/>
          </a:xfrm>
          <a:prstGeom prst="rect">
            <a:avLst/>
          </a:prstGeom>
          <a:noFill/>
          <a:ln/>
        </p:spPr>
        <p:txBody>
          <a:bodyPr wrap="square" rtlCol="0" anchor="ctr"/>
          <a:lstStyle/>
          <a:p>
            <a:pPr marL="0" indent="0">
              <a:buNone/>
            </a:pPr>
            <a:r>
              <a:rPr lang="en-US" sz="1200" dirty="0">
                <a:solidFill>
                  <a:srgbClr val="1A1A2E"/>
                </a:solidFill>
              </a:rPr>
              <a:t>→ Kein Zugang zu Echtzeit-Daten</a:t>
            </a:r>
            <a:endParaRPr lang="en-US" sz="1200" dirty="0"/>
          </a:p>
        </p:txBody>
      </p:sp>
      <p:sp>
        <p:nvSpPr>
          <p:cNvPr id="24" name="Shape 19"/>
          <p:cNvSpPr/>
          <p:nvPr/>
        </p:nvSpPr>
        <p:spPr>
          <a:xfrm>
            <a:off x="6035040" y="2423160"/>
            <a:ext cx="2651760" cy="2423160"/>
          </a:xfrm>
          <a:prstGeom prst="rect">
            <a:avLst/>
          </a:prstGeom>
          <a:solidFill>
            <a:srgbClr val="FFFFFF"/>
          </a:solidFill>
          <a:ln w="12700">
            <a:solidFill>
              <a:srgbClr val="E5E7EB"/>
            </a:solidFill>
            <a:prstDash val="solid"/>
          </a:ln>
          <a:effectLst>
            <a:outerShdw blurRad="101600" dist="38100" dir="8100000" algn="bl" rotWithShape="0">
              <a:srgbClr val="000000">
                <a:alpha val="12000"/>
              </a:srgbClr>
            </a:outerShdw>
          </a:effectLst>
        </p:spPr>
        <p:txBody>
          <a:bodyPr/>
          <a:lstStyle/>
          <a:p>
            <a:endParaRPr/>
          </a:p>
        </p:txBody>
      </p:sp>
      <p:sp>
        <p:nvSpPr>
          <p:cNvPr id="25" name="Shape 20"/>
          <p:cNvSpPr/>
          <p:nvPr/>
        </p:nvSpPr>
        <p:spPr>
          <a:xfrm>
            <a:off x="6035040" y="2423160"/>
            <a:ext cx="64008" cy="2423160"/>
          </a:xfrm>
          <a:prstGeom prst="rect">
            <a:avLst/>
          </a:prstGeom>
          <a:solidFill>
            <a:srgbClr val="10B981"/>
          </a:solidFill>
          <a:ln w="12700">
            <a:solidFill>
              <a:srgbClr val="10B981"/>
            </a:solidFill>
            <a:prstDash val="solid"/>
          </a:ln>
        </p:spPr>
        <p:txBody>
          <a:bodyPr/>
          <a:lstStyle/>
          <a:p>
            <a:endParaRPr/>
          </a:p>
        </p:txBody>
      </p:sp>
      <p:pic>
        <p:nvPicPr>
          <p:cNvPr id="26" name="Image 3" descr="preencoded.png"/>
          <p:cNvPicPr>
            <a:picLocks noChangeAspect="1"/>
          </p:cNvPicPr>
          <p:nvPr/>
        </p:nvPicPr>
        <p:blipFill>
          <a:blip r:embed="rId6"/>
          <a:stretch>
            <a:fillRect/>
          </a:stretch>
        </p:blipFill>
        <p:spPr>
          <a:xfrm>
            <a:off x="6217920" y="2542032"/>
            <a:ext cx="365760" cy="365760"/>
          </a:xfrm>
          <a:prstGeom prst="rect">
            <a:avLst/>
          </a:prstGeom>
        </p:spPr>
      </p:pic>
      <p:sp>
        <p:nvSpPr>
          <p:cNvPr id="27" name="Text 21"/>
          <p:cNvSpPr/>
          <p:nvPr/>
        </p:nvSpPr>
        <p:spPr>
          <a:xfrm>
            <a:off x="6720840" y="2542032"/>
            <a:ext cx="1828800" cy="384048"/>
          </a:xfrm>
          <a:prstGeom prst="rect">
            <a:avLst/>
          </a:prstGeom>
          <a:noFill/>
          <a:ln/>
        </p:spPr>
        <p:txBody>
          <a:bodyPr wrap="square" rtlCol="0" anchor="ctr"/>
          <a:lstStyle/>
          <a:p>
            <a:pPr marL="0" indent="0">
              <a:buNone/>
            </a:pPr>
            <a:r>
              <a:rPr lang="en-US" sz="1300" b="1" dirty="0">
                <a:solidFill>
                  <a:srgbClr val="10B981"/>
                </a:solidFill>
              </a:rPr>
              <a:t>Ihr Schutz</a:t>
            </a:r>
            <a:endParaRPr lang="en-US" sz="1300" dirty="0"/>
          </a:p>
        </p:txBody>
      </p:sp>
      <p:sp>
        <p:nvSpPr>
          <p:cNvPr id="28" name="Text 22"/>
          <p:cNvSpPr/>
          <p:nvPr/>
        </p:nvSpPr>
        <p:spPr>
          <a:xfrm>
            <a:off x="6217920" y="3017520"/>
            <a:ext cx="2331720" cy="384048"/>
          </a:xfrm>
          <a:prstGeom prst="rect">
            <a:avLst/>
          </a:prstGeom>
          <a:noFill/>
          <a:ln/>
        </p:spPr>
        <p:txBody>
          <a:bodyPr wrap="square" rtlCol="0" anchor="ctr"/>
          <a:lstStyle/>
          <a:p>
            <a:pPr marL="0" indent="0">
              <a:buNone/>
            </a:pPr>
            <a:r>
              <a:rPr lang="en-US" sz="1200" dirty="0">
                <a:solidFill>
                  <a:srgbClr val="1A1A2E"/>
                </a:solidFill>
              </a:rPr>
              <a:t>→ QA-Check P-Q-R anwenden</a:t>
            </a:r>
            <a:endParaRPr lang="en-US" sz="1200" dirty="0"/>
          </a:p>
        </p:txBody>
      </p:sp>
      <p:sp>
        <p:nvSpPr>
          <p:cNvPr id="29" name="Text 23"/>
          <p:cNvSpPr/>
          <p:nvPr/>
        </p:nvSpPr>
        <p:spPr>
          <a:xfrm>
            <a:off x="6217920" y="3456432"/>
            <a:ext cx="2331720" cy="384048"/>
          </a:xfrm>
          <a:prstGeom prst="rect">
            <a:avLst/>
          </a:prstGeom>
          <a:noFill/>
          <a:ln/>
        </p:spPr>
        <p:txBody>
          <a:bodyPr wrap="square" rtlCol="0" anchor="ctr"/>
          <a:lstStyle/>
          <a:p>
            <a:pPr marL="0" indent="0">
              <a:buNone/>
            </a:pPr>
            <a:r>
              <a:rPr lang="en-US" sz="1200" dirty="0">
                <a:solidFill>
                  <a:srgbClr val="1A1A2E"/>
                </a:solidFill>
              </a:rPr>
              <a:t>→ Kritische Infos immer prüfen</a:t>
            </a:r>
            <a:endParaRPr lang="en-US" sz="1200" dirty="0"/>
          </a:p>
        </p:txBody>
      </p:sp>
      <p:sp>
        <p:nvSpPr>
          <p:cNvPr id="30" name="Text 24"/>
          <p:cNvSpPr/>
          <p:nvPr/>
        </p:nvSpPr>
        <p:spPr>
          <a:xfrm>
            <a:off x="6217920" y="3895344"/>
            <a:ext cx="2331720" cy="384048"/>
          </a:xfrm>
          <a:prstGeom prst="rect">
            <a:avLst/>
          </a:prstGeom>
          <a:noFill/>
          <a:ln/>
        </p:spPr>
        <p:txBody>
          <a:bodyPr wrap="square" rtlCol="0" anchor="ctr"/>
          <a:lstStyle/>
          <a:p>
            <a:pPr marL="0" indent="0">
              <a:buNone/>
            </a:pPr>
            <a:r>
              <a:rPr lang="en-US" sz="1200" dirty="0">
                <a:solidFill>
                  <a:srgbClr val="1A1A2E"/>
                </a:solidFill>
              </a:rPr>
              <a:t>→ Quellen direkt verifizieren</a:t>
            </a:r>
            <a:endParaRPr lang="en-US" sz="1200" dirty="0"/>
          </a:p>
        </p:txBody>
      </p:sp>
      <p:sp>
        <p:nvSpPr>
          <p:cNvPr id="31" name="Shape 25"/>
          <p:cNvSpPr/>
          <p:nvPr/>
        </p:nvSpPr>
        <p:spPr>
          <a:xfrm>
            <a:off x="0" y="4754880"/>
            <a:ext cx="9144000" cy="388620"/>
          </a:xfrm>
          <a:prstGeom prst="rect">
            <a:avLst/>
          </a:prstGeom>
          <a:solidFill>
            <a:srgbClr val="FEF3C7"/>
          </a:solidFill>
          <a:ln w="12700">
            <a:solidFill>
              <a:srgbClr val="F59E0B"/>
            </a:solidFill>
            <a:prstDash val="solid"/>
          </a:ln>
        </p:spPr>
        <p:txBody>
          <a:bodyPr/>
          <a:lstStyle/>
          <a:p>
            <a:endParaRPr/>
          </a:p>
        </p:txBody>
      </p:sp>
      <p:sp>
        <p:nvSpPr>
          <p:cNvPr id="32" name="Text 26"/>
          <p:cNvSpPr/>
          <p:nvPr/>
        </p:nvSpPr>
        <p:spPr>
          <a:xfrm>
            <a:off x="457200" y="4754880"/>
            <a:ext cx="8229600" cy="388620"/>
          </a:xfrm>
          <a:prstGeom prst="rect">
            <a:avLst/>
          </a:prstGeom>
          <a:noFill/>
          <a:ln/>
        </p:spPr>
        <p:txBody>
          <a:bodyPr wrap="square" rtlCol="0" anchor="ctr"/>
          <a:lstStyle/>
          <a:p>
            <a:pPr marL="0" indent="0" algn="ctr">
              <a:buNone/>
            </a:pPr>
            <a:r>
              <a:rPr lang="en-US" sz="1400" b="1" dirty="0">
                <a:solidFill>
                  <a:srgbClr val="92400E"/>
                </a:solidFill>
              </a:rPr>
              <a:t>Grundregel: Alles, was geschäftlich relevant </a:t>
            </a:r>
            <a:r>
              <a:rPr lang="en-US" sz="1400" b="1" dirty="0" err="1">
                <a:solidFill>
                  <a:srgbClr val="92400E"/>
                </a:solidFill>
              </a:rPr>
              <a:t>ist</a:t>
            </a:r>
            <a:r>
              <a:rPr lang="en-US" sz="1400" b="1" dirty="0">
                <a:solidFill>
                  <a:srgbClr val="92400E"/>
                </a:solidFill>
              </a:rPr>
              <a:t> - einmal selbst prüfen.</a:t>
            </a:r>
            <a:endParaRPr lang="en-US" sz="1400" dirty="0"/>
          </a:p>
        </p:txBody>
      </p:sp>
      <p:sp>
        <p:nvSpPr>
          <p:cNvPr id="33" name="TextBox 32"/>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F-07  |  Warum KI manchmal lügt — und wie Sie es erkennen</a:t>
            </a:r>
          </a:p>
        </p:txBody>
      </p:sp>
      <p:pic>
        <p:nvPicPr>
          <p:cNvPr id="34" name="FOUNDIC_logo_small">
            <a:hlinkClick r:id="rId7"/>
          </p:cNvPr>
          <p:cNvPicPr>
            <a:picLocks noChangeAspect="1"/>
          </p:cNvPicPr>
          <p:nvPr/>
        </p:nvPicPr>
        <p:blipFill>
          <a:blip r:embed="rId8"/>
          <a:stretch>
            <a:fillRect/>
          </a:stretch>
        </p:blipFill>
        <p:spPr>
          <a:xfrm>
            <a:off x="8490000" y="4650000"/>
            <a:ext cx="420000" cy="420000"/>
          </a:xfrm>
          <a:prstGeom prst="ellipse">
            <a:avLst/>
          </a:prstGeom>
        </p:spPr>
      </p:pic>
      <p:sp>
        <p:nvSpPr>
          <p:cNvPr id="35" name="foundic_text_35">
            <a:hlinkClick r:id="rId7"/>
          </p:cNvPr>
          <p:cNvSpPr txBox="1"/>
          <p:nvPr/>
        </p:nvSpPr>
        <p:spPr>
          <a:xfrm>
            <a:off x="7400000" y="4730000"/>
            <a:ext cx="1050000" cy="280000"/>
          </a:xfrm>
          <a:prstGeom prst="rect">
            <a:avLst/>
          </a:prstGeom>
          <a:noFill/>
        </p:spPr>
        <p:txBody>
          <a:bodyPr anchor="ctr"/>
          <a:lstStyle/>
          <a:p>
            <a:pPr algn="r"/>
            <a:r>
              <a:rPr sz="600" b="0" dirty="0">
                <a:solidFill>
                  <a:srgbClr val="8899AA"/>
                </a:solidFill>
                <a:latin typeface="Calibri"/>
              </a:rPr>
              <a:t>foundic.org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Mythen entlarven</a:t>
            </a:r>
            <a:endParaRPr lang="en-US" sz="1100" dirty="0"/>
          </a:p>
        </p:txBody>
      </p:sp>
      <p:sp>
        <p:nvSpPr>
          <p:cNvPr id="4" name="Text 2"/>
          <p:cNvSpPr/>
          <p:nvPr/>
        </p:nvSpPr>
        <p:spPr>
          <a:xfrm>
            <a:off x="457200" y="640080"/>
            <a:ext cx="8229600" cy="594360"/>
          </a:xfrm>
          <a:prstGeom prst="rect">
            <a:avLst/>
          </a:prstGeom>
          <a:noFill/>
          <a:ln/>
        </p:spPr>
        <p:txBody>
          <a:bodyPr wrap="square" rtlCol="0" anchor="ctr"/>
          <a:lstStyle/>
          <a:p>
            <a:pPr marL="0" indent="0">
              <a:buNone/>
            </a:pPr>
            <a:r>
              <a:rPr lang="en-US" sz="2600" b="1" dirty="0">
                <a:solidFill>
                  <a:srgbClr val="1E2761"/>
                </a:solidFill>
              </a:rPr>
              <a:t>Die 3 größten KI-Mythen — und die Wahrheit</a:t>
            </a:r>
            <a:endParaRPr lang="en-US" sz="2600" dirty="0"/>
          </a:p>
        </p:txBody>
      </p:sp>
      <p:sp>
        <p:nvSpPr>
          <p:cNvPr id="5" name="Shape 3"/>
          <p:cNvSpPr/>
          <p:nvPr/>
        </p:nvSpPr>
        <p:spPr>
          <a:xfrm>
            <a:off x="457200" y="1417320"/>
            <a:ext cx="8229600" cy="1005840"/>
          </a:xfrm>
          <a:prstGeom prst="rect">
            <a:avLst/>
          </a:prstGeom>
          <a:solidFill>
            <a:srgbClr val="DBEAFE"/>
          </a:solidFill>
          <a:ln w="12700">
            <a:solidFill>
              <a:srgbClr val="BFDBFE"/>
            </a:solidFill>
            <a:prstDash val="solid"/>
          </a:ln>
        </p:spPr>
        <p:txBody>
          <a:bodyPr/>
          <a:lstStyle/>
          <a:p>
            <a:endParaRPr/>
          </a:p>
        </p:txBody>
      </p:sp>
      <p:pic>
        <p:nvPicPr>
          <p:cNvPr id="6" name="Image 0" descr="preencoded.png"/>
          <p:cNvPicPr>
            <a:picLocks noChangeAspect="1"/>
          </p:cNvPicPr>
          <p:nvPr/>
        </p:nvPicPr>
        <p:blipFill>
          <a:blip r:embed="rId3"/>
          <a:stretch>
            <a:fillRect/>
          </a:stretch>
        </p:blipFill>
        <p:spPr>
          <a:xfrm>
            <a:off x="640080" y="1645920"/>
            <a:ext cx="457200" cy="457200"/>
          </a:xfrm>
          <a:prstGeom prst="rect">
            <a:avLst/>
          </a:prstGeom>
        </p:spPr>
      </p:pic>
      <p:sp>
        <p:nvSpPr>
          <p:cNvPr id="7" name="Text 4"/>
          <p:cNvSpPr/>
          <p:nvPr/>
        </p:nvSpPr>
        <p:spPr>
          <a:xfrm>
            <a:off x="1280160" y="1508760"/>
            <a:ext cx="7132320" cy="384048"/>
          </a:xfrm>
          <a:prstGeom prst="rect">
            <a:avLst/>
          </a:prstGeom>
          <a:noFill/>
          <a:ln/>
        </p:spPr>
        <p:txBody>
          <a:bodyPr wrap="square" rtlCol="0" anchor="ctr"/>
          <a:lstStyle/>
          <a:p>
            <a:pPr marL="0" indent="0">
              <a:buNone/>
            </a:pPr>
            <a:r>
              <a:rPr lang="en-US" sz="1500" b="1" dirty="0">
                <a:solidFill>
                  <a:srgbClr val="F59E0B"/>
                </a:solidFill>
              </a:rPr>
              <a:t>MYTHOS: „KI denkt.”</a:t>
            </a:r>
            <a:endParaRPr lang="en-US" sz="1500" dirty="0"/>
          </a:p>
        </p:txBody>
      </p:sp>
      <p:sp>
        <p:nvSpPr>
          <p:cNvPr id="8" name="Text 5"/>
          <p:cNvSpPr/>
          <p:nvPr/>
        </p:nvSpPr>
        <p:spPr>
          <a:xfrm>
            <a:off x="1280160" y="1929384"/>
            <a:ext cx="7132320" cy="411480"/>
          </a:xfrm>
          <a:prstGeom prst="rect">
            <a:avLst/>
          </a:prstGeom>
          <a:noFill/>
          <a:ln/>
        </p:spPr>
        <p:txBody>
          <a:bodyPr wrap="square" rtlCol="0" anchor="ctr"/>
          <a:lstStyle/>
          <a:p>
            <a:pPr marL="0" indent="0">
              <a:buNone/>
            </a:pPr>
            <a:r>
              <a:rPr lang="en-US" sz="1300" dirty="0">
                <a:solidFill>
                  <a:srgbClr val="1E2761"/>
                </a:solidFill>
              </a:rPr>
              <a:t>KI denkt nicht — sie berechnet Wahrscheinlichkeiten. Kein Bewusstsein, keine Intention. Aber: Wir interpretieren Muster als Bedeutung — deshalb fühlt es sich intelligent an.</a:t>
            </a:r>
            <a:endParaRPr lang="en-US" sz="1300" dirty="0"/>
          </a:p>
        </p:txBody>
      </p:sp>
      <p:sp>
        <p:nvSpPr>
          <p:cNvPr id="9" name="Shape 6"/>
          <p:cNvSpPr/>
          <p:nvPr/>
        </p:nvSpPr>
        <p:spPr>
          <a:xfrm>
            <a:off x="457200" y="2560320"/>
            <a:ext cx="8229600" cy="1005840"/>
          </a:xfrm>
          <a:prstGeom prst="rect">
            <a:avLst/>
          </a:prstGeom>
          <a:solidFill>
            <a:srgbClr val="DBEAFE"/>
          </a:solidFill>
          <a:ln w="12700">
            <a:solidFill>
              <a:srgbClr val="BFDBFE"/>
            </a:solidFill>
            <a:prstDash val="solid"/>
          </a:ln>
        </p:spPr>
        <p:txBody>
          <a:bodyPr/>
          <a:lstStyle/>
          <a:p>
            <a:endParaRPr/>
          </a:p>
        </p:txBody>
      </p:sp>
      <p:pic>
        <p:nvPicPr>
          <p:cNvPr id="10" name="Image 1" descr="preencoded.png"/>
          <p:cNvPicPr>
            <a:picLocks noChangeAspect="1"/>
          </p:cNvPicPr>
          <p:nvPr/>
        </p:nvPicPr>
        <p:blipFill>
          <a:blip r:embed="rId4"/>
          <a:stretch>
            <a:fillRect/>
          </a:stretch>
        </p:blipFill>
        <p:spPr>
          <a:xfrm>
            <a:off x="640080" y="2788920"/>
            <a:ext cx="457200" cy="457200"/>
          </a:xfrm>
          <a:prstGeom prst="rect">
            <a:avLst/>
          </a:prstGeom>
        </p:spPr>
      </p:pic>
      <p:sp>
        <p:nvSpPr>
          <p:cNvPr id="11" name="Text 7"/>
          <p:cNvSpPr/>
          <p:nvPr/>
        </p:nvSpPr>
        <p:spPr>
          <a:xfrm>
            <a:off x="1280160" y="2651760"/>
            <a:ext cx="7132320" cy="384048"/>
          </a:xfrm>
          <a:prstGeom prst="rect">
            <a:avLst/>
          </a:prstGeom>
          <a:noFill/>
          <a:ln/>
        </p:spPr>
        <p:txBody>
          <a:bodyPr wrap="square" rtlCol="0" anchor="ctr"/>
          <a:lstStyle/>
          <a:p>
            <a:pPr marL="0" indent="0">
              <a:buNone/>
            </a:pPr>
            <a:r>
              <a:rPr lang="en-US" sz="1500" b="1" dirty="0">
                <a:solidFill>
                  <a:srgbClr val="F59E0B"/>
                </a:solidFill>
              </a:rPr>
              <a:t>MYTHOS: „KI weiß alles.”</a:t>
            </a:r>
            <a:endParaRPr lang="en-US" sz="1500" dirty="0"/>
          </a:p>
        </p:txBody>
      </p:sp>
      <p:sp>
        <p:nvSpPr>
          <p:cNvPr id="12" name="Text 8"/>
          <p:cNvSpPr/>
          <p:nvPr/>
        </p:nvSpPr>
        <p:spPr>
          <a:xfrm>
            <a:off x="1280160" y="3072384"/>
            <a:ext cx="7132320" cy="411480"/>
          </a:xfrm>
          <a:prstGeom prst="rect">
            <a:avLst/>
          </a:prstGeom>
          <a:noFill/>
          <a:ln/>
        </p:spPr>
        <p:txBody>
          <a:bodyPr wrap="square" rtlCol="0" anchor="ctr"/>
          <a:lstStyle/>
          <a:p>
            <a:pPr marL="0" indent="0">
              <a:buNone/>
            </a:pPr>
            <a:r>
              <a:rPr lang="en-US" sz="1300" dirty="0">
                <a:solidFill>
                  <a:srgbClr val="1E2761"/>
                </a:solidFill>
              </a:rPr>
              <a:t>✓  KI kennt nur das, womit sie trainiert wurde. Aktuelles Wissen fehlt oft — Perplexity hilft hier.</a:t>
            </a:r>
            <a:endParaRPr lang="en-US" sz="1300" dirty="0"/>
          </a:p>
        </p:txBody>
      </p:sp>
      <p:sp>
        <p:nvSpPr>
          <p:cNvPr id="13" name="Shape 9"/>
          <p:cNvSpPr/>
          <p:nvPr/>
        </p:nvSpPr>
        <p:spPr>
          <a:xfrm>
            <a:off x="457200" y="3703320"/>
            <a:ext cx="8229600" cy="1005840"/>
          </a:xfrm>
          <a:prstGeom prst="rect">
            <a:avLst/>
          </a:prstGeom>
          <a:solidFill>
            <a:srgbClr val="DBEAFE"/>
          </a:solidFill>
          <a:ln w="12700">
            <a:solidFill>
              <a:srgbClr val="BFDBFE"/>
            </a:solidFill>
            <a:prstDash val="solid"/>
          </a:ln>
        </p:spPr>
        <p:txBody>
          <a:bodyPr/>
          <a:lstStyle/>
          <a:p>
            <a:endParaRPr/>
          </a:p>
        </p:txBody>
      </p:sp>
      <p:pic>
        <p:nvPicPr>
          <p:cNvPr id="14" name="Image 2" descr="preencoded.png"/>
          <p:cNvPicPr>
            <a:picLocks noChangeAspect="1"/>
          </p:cNvPicPr>
          <p:nvPr/>
        </p:nvPicPr>
        <p:blipFill>
          <a:blip r:embed="rId5"/>
          <a:stretch>
            <a:fillRect/>
          </a:stretch>
        </p:blipFill>
        <p:spPr>
          <a:xfrm>
            <a:off x="640080" y="3931920"/>
            <a:ext cx="457200" cy="457200"/>
          </a:xfrm>
          <a:prstGeom prst="rect">
            <a:avLst/>
          </a:prstGeom>
        </p:spPr>
      </p:pic>
      <p:sp>
        <p:nvSpPr>
          <p:cNvPr id="15" name="Text 10"/>
          <p:cNvSpPr/>
          <p:nvPr/>
        </p:nvSpPr>
        <p:spPr>
          <a:xfrm>
            <a:off x="1280160" y="3794760"/>
            <a:ext cx="7132320" cy="384048"/>
          </a:xfrm>
          <a:prstGeom prst="rect">
            <a:avLst/>
          </a:prstGeom>
          <a:noFill/>
          <a:ln/>
        </p:spPr>
        <p:txBody>
          <a:bodyPr wrap="square" rtlCol="0" anchor="ctr"/>
          <a:lstStyle/>
          <a:p>
            <a:pPr marL="0" indent="0">
              <a:buNone/>
            </a:pPr>
            <a:r>
              <a:rPr lang="en-US" sz="1500" b="1" dirty="0">
                <a:solidFill>
                  <a:srgbClr val="F59E0B"/>
                </a:solidFill>
              </a:rPr>
              <a:t>MYTHOS: „KI ersetzt mich.”</a:t>
            </a:r>
            <a:endParaRPr lang="en-US" sz="1500" dirty="0"/>
          </a:p>
        </p:txBody>
      </p:sp>
      <p:sp>
        <p:nvSpPr>
          <p:cNvPr id="16" name="Text 11"/>
          <p:cNvSpPr/>
          <p:nvPr/>
        </p:nvSpPr>
        <p:spPr>
          <a:xfrm>
            <a:off x="1280160" y="4215384"/>
            <a:ext cx="7132320" cy="411480"/>
          </a:xfrm>
          <a:prstGeom prst="rect">
            <a:avLst/>
          </a:prstGeom>
          <a:noFill/>
          <a:ln/>
        </p:spPr>
        <p:txBody>
          <a:bodyPr wrap="square" rtlCol="0" anchor="ctr"/>
          <a:lstStyle/>
          <a:p>
            <a:pPr marL="0" indent="0">
              <a:buNone/>
            </a:pPr>
            <a:r>
              <a:rPr lang="en-US" sz="1300" dirty="0">
                <a:solidFill>
                  <a:srgbClr val="1E2761"/>
                </a:solidFill>
              </a:rPr>
              <a:t>✓  KI ersetzt Menschen, die KI nicht nutzen. Wer sie beherrscht, ist wertvoller — nicht ersetzbar.</a:t>
            </a:r>
            <a:endParaRPr lang="en-US" sz="1300" dirty="0"/>
          </a:p>
        </p:txBody>
      </p:sp>
      <p:sp>
        <p:nvSpPr>
          <p:cNvPr id="17" name="TextBox 16"/>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F-08  |  Die 3 </a:t>
            </a:r>
            <a:r>
              <a:rPr sz="850" b="1" dirty="0" err="1">
                <a:solidFill>
                  <a:srgbClr val="FFFFFF"/>
                </a:solidFill>
                <a:latin typeface="Calibri"/>
              </a:rPr>
              <a:t>größten</a:t>
            </a:r>
            <a:r>
              <a:rPr sz="850" b="1" dirty="0">
                <a:solidFill>
                  <a:srgbClr val="FFFFFF"/>
                </a:solidFill>
                <a:latin typeface="Calibri"/>
              </a:rPr>
              <a:t> KI-Mythen — und die </a:t>
            </a:r>
            <a:r>
              <a:rPr sz="850" b="1" dirty="0" err="1">
                <a:solidFill>
                  <a:srgbClr val="FFFFFF"/>
                </a:solidFill>
                <a:latin typeface="Calibri"/>
              </a:rPr>
              <a:t>Wahrheit</a:t>
            </a:r>
            <a:endParaRPr sz="850" b="1" dirty="0">
              <a:solidFill>
                <a:srgbClr val="FFFFFF"/>
              </a:solidFill>
              <a:latin typeface="Calibri"/>
            </a:endParaRPr>
          </a:p>
        </p:txBody>
      </p:sp>
      <p:pic>
        <p:nvPicPr>
          <p:cNvPr id="18" name="FOUNDIC_logo_small">
            <a:hlinkClick r:id="rId6"/>
          </p:cNvPr>
          <p:cNvPicPr>
            <a:picLocks noChangeAspect="1"/>
          </p:cNvPicPr>
          <p:nvPr/>
        </p:nvPicPr>
        <p:blipFill>
          <a:blip r:embed="rId7"/>
          <a:stretch>
            <a:fillRect/>
          </a:stretch>
        </p:blipFill>
        <p:spPr>
          <a:xfrm>
            <a:off x="8490000" y="4650000"/>
            <a:ext cx="420000" cy="420000"/>
          </a:xfrm>
          <a:prstGeom prst="ellipse">
            <a:avLst/>
          </a:prstGeom>
        </p:spPr>
      </p:pic>
      <p:sp>
        <p:nvSpPr>
          <p:cNvPr id="19" name="foundic_text_19">
            <a:hlinkClick r:id="rId6"/>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3B82F6"/>
          </a:solidFill>
          <a:ln w="12700">
            <a:solidFill>
              <a:srgbClr val="3B82F6"/>
            </a:solidFill>
            <a:prstDash val="solid"/>
          </a:ln>
        </p:spPr>
        <p:txBody>
          <a:bodyPr/>
          <a:lstStyle/>
          <a:p>
            <a:endParaRPr/>
          </a:p>
        </p:txBody>
      </p:sp>
      <p:sp>
        <p:nvSpPr>
          <p:cNvPr id="3" name="Text 1"/>
          <p:cNvSpPr/>
          <p:nvPr/>
        </p:nvSpPr>
        <p:spPr>
          <a:xfrm>
            <a:off x="365760" y="0"/>
            <a:ext cx="8412480" cy="502920"/>
          </a:xfrm>
          <a:prstGeom prst="rect">
            <a:avLst/>
          </a:prstGeom>
          <a:noFill/>
          <a:ln/>
        </p:spPr>
        <p:txBody>
          <a:bodyPr wrap="square" lIns="0" tIns="0" rIns="0" bIns="0" rtlCol="0" anchor="ctr"/>
          <a:lstStyle/>
          <a:p>
            <a:pPr marL="0" indent="0">
              <a:buNone/>
            </a:pPr>
            <a:r>
              <a:rPr lang="en-US" sz="1100" b="1" dirty="0">
                <a:solidFill>
                  <a:srgbClr val="FFFFFF"/>
                </a:solidFill>
              </a:rPr>
              <a:t>MODUL 1  ·  INTERAKTION: Tool-Quiz</a:t>
            </a:r>
            <a:endParaRPr lang="en-US" sz="1100" dirty="0"/>
          </a:p>
        </p:txBody>
      </p:sp>
      <p:sp>
        <p:nvSpPr>
          <p:cNvPr id="4" name="Text 2"/>
          <p:cNvSpPr/>
          <p:nvPr/>
        </p:nvSpPr>
        <p:spPr>
          <a:xfrm>
            <a:off x="457200" y="640080"/>
            <a:ext cx="8229600" cy="640080"/>
          </a:xfrm>
          <a:prstGeom prst="rect">
            <a:avLst/>
          </a:prstGeom>
          <a:noFill/>
          <a:ln/>
        </p:spPr>
        <p:txBody>
          <a:bodyPr wrap="square" rtlCol="0" anchor="ctr"/>
          <a:lstStyle/>
          <a:p>
            <a:pPr marL="0" indent="0" algn="ctr">
              <a:buNone/>
            </a:pPr>
            <a:r>
              <a:rPr lang="en-US" sz="3000" b="1" dirty="0">
                <a:solidFill>
                  <a:srgbClr val="1E2761"/>
                </a:solidFill>
              </a:rPr>
              <a:t>Welches Tool passt wozu?</a:t>
            </a:r>
            <a:endParaRPr lang="en-US" sz="3000" dirty="0"/>
          </a:p>
        </p:txBody>
      </p:sp>
      <p:sp>
        <p:nvSpPr>
          <p:cNvPr id="5" name="Shape 3"/>
          <p:cNvSpPr/>
          <p:nvPr/>
        </p:nvSpPr>
        <p:spPr>
          <a:xfrm>
            <a:off x="457200" y="1417320"/>
            <a:ext cx="8229600" cy="914400"/>
          </a:xfrm>
          <a:prstGeom prst="rect">
            <a:avLst/>
          </a:prstGeom>
          <a:solidFill>
            <a:srgbClr val="E8EEF8"/>
          </a:solidFill>
          <a:ln w="12700">
            <a:solidFill>
              <a:srgbClr val="3B82F6"/>
            </a:solidFill>
            <a:prstDash val="solid"/>
          </a:ln>
        </p:spPr>
        <p:txBody>
          <a:bodyPr/>
          <a:lstStyle/>
          <a:p>
            <a:endParaRPr/>
          </a:p>
        </p:txBody>
      </p:sp>
      <p:sp>
        <p:nvSpPr>
          <p:cNvPr id="6" name="Shape 4"/>
          <p:cNvSpPr/>
          <p:nvPr/>
        </p:nvSpPr>
        <p:spPr>
          <a:xfrm>
            <a:off x="457200" y="1417320"/>
            <a:ext cx="457200" cy="914400"/>
          </a:xfrm>
          <a:prstGeom prst="rect">
            <a:avLst/>
          </a:prstGeom>
          <a:solidFill>
            <a:srgbClr val="3B82F6"/>
          </a:solidFill>
          <a:ln w="12700">
            <a:solidFill>
              <a:srgbClr val="3B82F6"/>
            </a:solidFill>
            <a:prstDash val="solid"/>
          </a:ln>
        </p:spPr>
        <p:txBody>
          <a:bodyPr/>
          <a:lstStyle/>
          <a:p>
            <a:endParaRPr/>
          </a:p>
        </p:txBody>
      </p:sp>
      <p:sp>
        <p:nvSpPr>
          <p:cNvPr id="7" name="Text 5"/>
          <p:cNvSpPr/>
          <p:nvPr/>
        </p:nvSpPr>
        <p:spPr>
          <a:xfrm>
            <a:off x="457200" y="1417320"/>
            <a:ext cx="457200" cy="914400"/>
          </a:xfrm>
          <a:prstGeom prst="rect">
            <a:avLst/>
          </a:prstGeom>
          <a:noFill/>
          <a:ln/>
        </p:spPr>
        <p:txBody>
          <a:bodyPr wrap="square" rtlCol="0" anchor="ctr"/>
          <a:lstStyle/>
          <a:p>
            <a:pPr marL="0" indent="0" algn="ctr">
              <a:buNone/>
            </a:pPr>
            <a:r>
              <a:rPr lang="en-US" sz="1800" b="1" dirty="0">
                <a:solidFill>
                  <a:srgbClr val="1E2761"/>
                </a:solidFill>
              </a:rPr>
              <a:t>1</a:t>
            </a:r>
            <a:endParaRPr lang="en-US" sz="1800" dirty="0"/>
          </a:p>
        </p:txBody>
      </p:sp>
      <p:sp>
        <p:nvSpPr>
          <p:cNvPr id="8" name="Text 6"/>
          <p:cNvSpPr/>
          <p:nvPr/>
        </p:nvSpPr>
        <p:spPr>
          <a:xfrm>
            <a:off x="1051560" y="1490472"/>
            <a:ext cx="5303520" cy="640080"/>
          </a:xfrm>
          <a:prstGeom prst="rect">
            <a:avLst/>
          </a:prstGeom>
          <a:noFill/>
          <a:ln/>
        </p:spPr>
        <p:txBody>
          <a:bodyPr wrap="square" rtlCol="0" anchor="ctr"/>
          <a:lstStyle/>
          <a:p>
            <a:pPr marL="0" indent="0">
              <a:buNone/>
            </a:pPr>
            <a:r>
              <a:rPr lang="en-US" sz="1300" dirty="0">
                <a:solidFill>
                  <a:srgbClr val="1E2761"/>
                </a:solidFill>
              </a:rPr>
              <a:t>Bernd (Finance) möchte schnell ein Bild &amp; eine Tabelle aus seinen Quartalsdaten erstellen und direkt in Google Slides einbetten.</a:t>
            </a:r>
            <a:endParaRPr lang="en-US" sz="1300" dirty="0"/>
          </a:p>
        </p:txBody>
      </p:sp>
      <p:sp>
        <p:nvSpPr>
          <p:cNvPr id="9" name="Shape 7"/>
          <p:cNvSpPr/>
          <p:nvPr/>
        </p:nvSpPr>
        <p:spPr>
          <a:xfrm>
            <a:off x="6583680" y="1600200"/>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10" name="Text 8"/>
          <p:cNvSpPr/>
          <p:nvPr/>
        </p:nvSpPr>
        <p:spPr>
          <a:xfrm>
            <a:off x="6583680" y="1600200"/>
            <a:ext cx="1920240" cy="502920"/>
          </a:xfrm>
          <a:prstGeom prst="rect">
            <a:avLst/>
          </a:prstGeom>
          <a:noFill/>
          <a:ln/>
        </p:spPr>
        <p:txBody>
          <a:bodyPr wrap="square" rtlCol="0" anchor="ctr"/>
          <a:lstStyle/>
          <a:p>
            <a:pPr marL="0" indent="0" algn="ctr">
              <a:buNone/>
            </a:pPr>
            <a:r>
              <a:rPr lang="en-US" sz="1300" b="1" dirty="0">
                <a:solidFill>
                  <a:srgbClr val="1D4ED8"/>
                </a:solidFill>
              </a:rPr>
              <a:t>→ Gemini</a:t>
            </a:r>
            <a:endParaRPr lang="en-US" sz="1300" dirty="0"/>
          </a:p>
        </p:txBody>
      </p:sp>
      <p:sp>
        <p:nvSpPr>
          <p:cNvPr id="11" name="Shape 9"/>
          <p:cNvSpPr/>
          <p:nvPr/>
        </p:nvSpPr>
        <p:spPr>
          <a:xfrm>
            <a:off x="457200" y="2496312"/>
            <a:ext cx="8229600" cy="914400"/>
          </a:xfrm>
          <a:prstGeom prst="rect">
            <a:avLst/>
          </a:prstGeom>
          <a:solidFill>
            <a:srgbClr val="E8EEF8"/>
          </a:solidFill>
          <a:ln w="12700">
            <a:solidFill>
              <a:srgbClr val="3B82F6"/>
            </a:solidFill>
            <a:prstDash val="solid"/>
          </a:ln>
        </p:spPr>
        <p:txBody>
          <a:bodyPr/>
          <a:lstStyle/>
          <a:p>
            <a:endParaRPr/>
          </a:p>
        </p:txBody>
      </p:sp>
      <p:sp>
        <p:nvSpPr>
          <p:cNvPr id="12" name="Shape 10"/>
          <p:cNvSpPr/>
          <p:nvPr/>
        </p:nvSpPr>
        <p:spPr>
          <a:xfrm>
            <a:off x="457200" y="2496312"/>
            <a:ext cx="457200" cy="914400"/>
          </a:xfrm>
          <a:prstGeom prst="rect">
            <a:avLst/>
          </a:prstGeom>
          <a:solidFill>
            <a:srgbClr val="3B82F6"/>
          </a:solidFill>
          <a:ln w="12700">
            <a:solidFill>
              <a:srgbClr val="3B82F6"/>
            </a:solidFill>
            <a:prstDash val="solid"/>
          </a:ln>
        </p:spPr>
        <p:txBody>
          <a:bodyPr/>
          <a:lstStyle/>
          <a:p>
            <a:endParaRPr/>
          </a:p>
        </p:txBody>
      </p:sp>
      <p:sp>
        <p:nvSpPr>
          <p:cNvPr id="13" name="Text 11"/>
          <p:cNvSpPr/>
          <p:nvPr/>
        </p:nvSpPr>
        <p:spPr>
          <a:xfrm>
            <a:off x="457200" y="2496312"/>
            <a:ext cx="457200" cy="914400"/>
          </a:xfrm>
          <a:prstGeom prst="rect">
            <a:avLst/>
          </a:prstGeom>
          <a:noFill/>
          <a:ln/>
        </p:spPr>
        <p:txBody>
          <a:bodyPr wrap="square" rtlCol="0" anchor="ctr"/>
          <a:lstStyle/>
          <a:p>
            <a:pPr marL="0" indent="0" algn="ctr">
              <a:buNone/>
            </a:pPr>
            <a:r>
              <a:rPr lang="en-US" sz="1800" b="1" dirty="0">
                <a:solidFill>
                  <a:srgbClr val="1E2761"/>
                </a:solidFill>
              </a:rPr>
              <a:t>2</a:t>
            </a:r>
            <a:endParaRPr lang="en-US" sz="1800" dirty="0"/>
          </a:p>
        </p:txBody>
      </p:sp>
      <p:sp>
        <p:nvSpPr>
          <p:cNvPr id="14" name="Text 12"/>
          <p:cNvSpPr/>
          <p:nvPr/>
        </p:nvSpPr>
        <p:spPr>
          <a:xfrm>
            <a:off x="1051560" y="2569464"/>
            <a:ext cx="5303520" cy="640080"/>
          </a:xfrm>
          <a:prstGeom prst="rect">
            <a:avLst/>
          </a:prstGeom>
          <a:noFill/>
          <a:ln/>
        </p:spPr>
        <p:txBody>
          <a:bodyPr wrap="square" rtlCol="0" anchor="ctr"/>
          <a:lstStyle/>
          <a:p>
            <a:pPr marL="0" indent="0">
              <a:buNone/>
            </a:pPr>
            <a:r>
              <a:rPr lang="en-US" sz="1300" dirty="0">
                <a:solidFill>
                  <a:srgbClr val="1E2761"/>
                </a:solidFill>
              </a:rPr>
              <a:t>Sie schreiben ein komplexes 10-seitiges Strategiepapier und brauchen Struktur + tiefe Analyse.</a:t>
            </a:r>
            <a:endParaRPr lang="en-US" sz="1300" dirty="0"/>
          </a:p>
        </p:txBody>
      </p:sp>
      <p:sp>
        <p:nvSpPr>
          <p:cNvPr id="15" name="Shape 13"/>
          <p:cNvSpPr/>
          <p:nvPr/>
        </p:nvSpPr>
        <p:spPr>
          <a:xfrm>
            <a:off x="6583680" y="2679192"/>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16" name="Text 14"/>
          <p:cNvSpPr/>
          <p:nvPr/>
        </p:nvSpPr>
        <p:spPr>
          <a:xfrm>
            <a:off x="6583680" y="2679192"/>
            <a:ext cx="1920240" cy="502920"/>
          </a:xfrm>
          <a:prstGeom prst="rect">
            <a:avLst/>
          </a:prstGeom>
          <a:noFill/>
          <a:ln/>
        </p:spPr>
        <p:txBody>
          <a:bodyPr wrap="square" rtlCol="0" anchor="ctr"/>
          <a:lstStyle/>
          <a:p>
            <a:pPr marL="0" indent="0" algn="ctr">
              <a:buNone/>
            </a:pPr>
            <a:r>
              <a:rPr lang="en-US" sz="1300" b="1" dirty="0">
                <a:solidFill>
                  <a:srgbClr val="1D4ED8"/>
                </a:solidFill>
              </a:rPr>
              <a:t>→ Claude</a:t>
            </a:r>
            <a:endParaRPr lang="en-US" sz="1300" dirty="0"/>
          </a:p>
        </p:txBody>
      </p:sp>
      <p:sp>
        <p:nvSpPr>
          <p:cNvPr id="17" name="Shape 15"/>
          <p:cNvSpPr/>
          <p:nvPr/>
        </p:nvSpPr>
        <p:spPr>
          <a:xfrm>
            <a:off x="457200" y="3575304"/>
            <a:ext cx="8229600" cy="914400"/>
          </a:xfrm>
          <a:prstGeom prst="rect">
            <a:avLst/>
          </a:prstGeom>
          <a:solidFill>
            <a:srgbClr val="E8EEF8"/>
          </a:solidFill>
          <a:ln w="12700">
            <a:solidFill>
              <a:srgbClr val="3B82F6"/>
            </a:solidFill>
            <a:prstDash val="solid"/>
          </a:ln>
        </p:spPr>
        <p:txBody>
          <a:bodyPr/>
          <a:lstStyle/>
          <a:p>
            <a:endParaRPr/>
          </a:p>
        </p:txBody>
      </p:sp>
      <p:sp>
        <p:nvSpPr>
          <p:cNvPr id="18" name="Shape 16"/>
          <p:cNvSpPr/>
          <p:nvPr/>
        </p:nvSpPr>
        <p:spPr>
          <a:xfrm>
            <a:off x="457200" y="3575304"/>
            <a:ext cx="457200" cy="914400"/>
          </a:xfrm>
          <a:prstGeom prst="rect">
            <a:avLst/>
          </a:prstGeom>
          <a:solidFill>
            <a:srgbClr val="3B82F6"/>
          </a:solidFill>
          <a:ln w="12700">
            <a:solidFill>
              <a:srgbClr val="3B82F6"/>
            </a:solidFill>
            <a:prstDash val="solid"/>
          </a:ln>
        </p:spPr>
        <p:txBody>
          <a:bodyPr/>
          <a:lstStyle/>
          <a:p>
            <a:endParaRPr/>
          </a:p>
        </p:txBody>
      </p:sp>
      <p:sp>
        <p:nvSpPr>
          <p:cNvPr id="19" name="Text 17"/>
          <p:cNvSpPr/>
          <p:nvPr/>
        </p:nvSpPr>
        <p:spPr>
          <a:xfrm>
            <a:off x="457200" y="3575304"/>
            <a:ext cx="457200" cy="914400"/>
          </a:xfrm>
          <a:prstGeom prst="rect">
            <a:avLst/>
          </a:prstGeom>
          <a:noFill/>
          <a:ln/>
        </p:spPr>
        <p:txBody>
          <a:bodyPr wrap="square" rtlCol="0" anchor="ctr"/>
          <a:lstStyle/>
          <a:p>
            <a:pPr marL="0" indent="0" algn="ctr">
              <a:buNone/>
            </a:pPr>
            <a:r>
              <a:rPr lang="en-US" sz="1800" b="1" dirty="0">
                <a:solidFill>
                  <a:srgbClr val="1E2761"/>
                </a:solidFill>
              </a:rPr>
              <a:t>3</a:t>
            </a:r>
            <a:endParaRPr lang="en-US" sz="1800" dirty="0"/>
          </a:p>
        </p:txBody>
      </p:sp>
      <p:sp>
        <p:nvSpPr>
          <p:cNvPr id="20" name="Text 18"/>
          <p:cNvSpPr/>
          <p:nvPr/>
        </p:nvSpPr>
        <p:spPr>
          <a:xfrm>
            <a:off x="1051560" y="3648456"/>
            <a:ext cx="5303520" cy="640080"/>
          </a:xfrm>
          <a:prstGeom prst="rect">
            <a:avLst/>
          </a:prstGeom>
          <a:noFill/>
          <a:ln/>
        </p:spPr>
        <p:txBody>
          <a:bodyPr wrap="square" rtlCol="0" anchor="ctr"/>
          <a:lstStyle/>
          <a:p>
            <a:pPr marL="0" indent="0">
              <a:buNone/>
            </a:pPr>
            <a:r>
              <a:rPr lang="en-US" sz="1300" dirty="0">
                <a:solidFill>
                  <a:srgbClr val="1E2761"/>
                </a:solidFill>
              </a:rPr>
              <a:t>Tanja (Komm.) möchte spontan 5 Varianten einer Kunden-E-Mail testen — ohne festes Tool, direkt im Browser.</a:t>
            </a:r>
            <a:endParaRPr lang="en-US" sz="1300" dirty="0"/>
          </a:p>
        </p:txBody>
      </p:sp>
      <p:sp>
        <p:nvSpPr>
          <p:cNvPr id="21" name="Shape 19"/>
          <p:cNvSpPr/>
          <p:nvPr/>
        </p:nvSpPr>
        <p:spPr>
          <a:xfrm>
            <a:off x="6583680" y="3758184"/>
            <a:ext cx="1920240" cy="502920"/>
          </a:xfrm>
          <a:prstGeom prst="rect">
            <a:avLst/>
          </a:prstGeom>
          <a:solidFill>
            <a:srgbClr val="3B82F6">
              <a:alpha val="30000"/>
            </a:srgbClr>
          </a:solidFill>
          <a:ln w="12700">
            <a:solidFill>
              <a:srgbClr val="3B82F6"/>
            </a:solidFill>
            <a:prstDash val="solid"/>
          </a:ln>
        </p:spPr>
        <p:txBody>
          <a:bodyPr/>
          <a:lstStyle/>
          <a:p>
            <a:endParaRPr/>
          </a:p>
        </p:txBody>
      </p:sp>
      <p:sp>
        <p:nvSpPr>
          <p:cNvPr id="22" name="Text 20"/>
          <p:cNvSpPr/>
          <p:nvPr/>
        </p:nvSpPr>
        <p:spPr>
          <a:xfrm>
            <a:off x="6583680" y="3758184"/>
            <a:ext cx="1920240" cy="502920"/>
          </a:xfrm>
          <a:prstGeom prst="rect">
            <a:avLst/>
          </a:prstGeom>
          <a:noFill/>
          <a:ln/>
        </p:spPr>
        <p:txBody>
          <a:bodyPr wrap="square" rtlCol="0" anchor="ctr"/>
          <a:lstStyle/>
          <a:p>
            <a:pPr marL="0" indent="0" algn="ctr">
              <a:buNone/>
            </a:pPr>
            <a:r>
              <a:rPr lang="en-US" sz="1300" b="1" dirty="0">
                <a:solidFill>
                  <a:srgbClr val="1D4ED8"/>
                </a:solidFill>
              </a:rPr>
              <a:t>→ ChatGPT</a:t>
            </a:r>
            <a:endParaRPr lang="en-US" sz="1300" dirty="0"/>
          </a:p>
        </p:txBody>
      </p:sp>
      <p:sp>
        <p:nvSpPr>
          <p:cNvPr id="24" name="TextBox 23"/>
          <p:cNvSpPr txBox="1"/>
          <p:nvPr/>
        </p:nvSpPr>
        <p:spPr>
          <a:xfrm>
            <a:off x="4617720" y="27432"/>
            <a:ext cx="4389120" cy="438912"/>
          </a:xfrm>
          <a:prstGeom prst="rect">
            <a:avLst/>
          </a:prstGeom>
          <a:noFill/>
        </p:spPr>
        <p:txBody>
          <a:bodyPr wrap="none"/>
          <a:lstStyle/>
          <a:p>
            <a:pPr algn="r"/>
            <a:r>
              <a:rPr sz="850" b="1" dirty="0">
                <a:solidFill>
                  <a:srgbClr val="FFFFFF"/>
                </a:solidFill>
                <a:latin typeface="Calibri"/>
              </a:rPr>
              <a:t>F-09  |  Welches Tool </a:t>
            </a:r>
            <a:r>
              <a:rPr sz="850" b="1" dirty="0" err="1">
                <a:solidFill>
                  <a:srgbClr val="FFFFFF"/>
                </a:solidFill>
                <a:latin typeface="Calibri"/>
              </a:rPr>
              <a:t>passt</a:t>
            </a:r>
            <a:r>
              <a:rPr sz="850" b="1" dirty="0">
                <a:solidFill>
                  <a:srgbClr val="FFFFFF"/>
                </a:solidFill>
                <a:latin typeface="Calibri"/>
              </a:rPr>
              <a:t> </a:t>
            </a:r>
            <a:r>
              <a:rPr sz="850" b="1" dirty="0" err="1">
                <a:solidFill>
                  <a:srgbClr val="FFFFFF"/>
                </a:solidFill>
                <a:latin typeface="Calibri"/>
              </a:rPr>
              <a:t>wozu</a:t>
            </a:r>
            <a:r>
              <a:rPr sz="850" b="1" dirty="0">
                <a:solidFill>
                  <a:srgbClr val="FFFFFF"/>
                </a:solidFill>
                <a:latin typeface="Calibri"/>
              </a:rPr>
              <a:t>?</a:t>
            </a:r>
          </a:p>
        </p:txBody>
      </p:sp>
      <p:pic>
        <p:nvPicPr>
          <p:cNvPr id="27" name="FOUNDIC_logo_small">
            <a:hlinkClick r:id="rId3"/>
          </p:cNvPr>
          <p:cNvPicPr>
            <a:picLocks noChangeAspect="1"/>
          </p:cNvPicPr>
          <p:nvPr/>
        </p:nvPicPr>
        <p:blipFill>
          <a:blip r:embed="rId4"/>
          <a:stretch>
            <a:fillRect/>
          </a:stretch>
        </p:blipFill>
        <p:spPr>
          <a:xfrm>
            <a:off x="8490000" y="4650000"/>
            <a:ext cx="420000" cy="420000"/>
          </a:xfrm>
          <a:prstGeom prst="ellipse">
            <a:avLst/>
          </a:prstGeom>
        </p:spPr>
      </p:pic>
      <p:sp>
        <p:nvSpPr>
          <p:cNvPr id="28" name="foundic_text_28">
            <a:hlinkClick r:id="rId3"/>
          </p:cNvPr>
          <p:cNvSpPr txBox="1"/>
          <p:nvPr/>
        </p:nvSpPr>
        <p:spPr>
          <a:xfrm>
            <a:off x="7400000" y="4730000"/>
            <a:ext cx="1050000" cy="280000"/>
          </a:xfrm>
          <a:prstGeom prst="rect">
            <a:avLst/>
          </a:prstGeom>
          <a:noFill/>
        </p:spPr>
        <p:txBody>
          <a:bodyPr anchor="ctr"/>
          <a:lstStyle/>
          <a:p>
            <a:pPr algn="r"/>
            <a:r>
              <a:rPr sz="600" b="0" dirty="0">
                <a:solidFill>
                  <a:srgbClr val="6B7280"/>
                </a:solidFill>
                <a:latin typeface="Calibri"/>
              </a:rPr>
              <a:t>foundic.org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23312</Words>
  <Application>Microsoft Macintosh PowerPoint</Application>
  <PresentationFormat>Bildschirmpräsentation (16:9)</PresentationFormat>
  <Paragraphs>985</Paragraphs>
  <Slides>54</Slides>
  <Notes>54</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54</vt:i4>
      </vt:variant>
    </vt:vector>
  </HeadingPairs>
  <TitlesOfParts>
    <vt:vector size="57" baseType="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Generative KI &amp; Prompt-Engineering</dc:title>
  <dc:subject>PptxGenJS Presentation</dc:subject>
  <dc:creator>KI-Training</dc:creator>
  <cp:lastModifiedBy>Thilo Rau</cp:lastModifiedBy>
  <cp:revision>42</cp:revision>
  <dcterms:created xsi:type="dcterms:W3CDTF">2026-02-23T13:48:00Z</dcterms:created>
  <dcterms:modified xsi:type="dcterms:W3CDTF">2026-03-28T20:30:35Z</dcterms:modified>
</cp:coreProperties>
</file>